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-516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F5C922-49DB-4BF9-AEAD-E6615DE9E89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BA66738-508D-49A2-A236-AE83C93B66F7}">
      <dgm:prSet phldrT="[Текст]" custT="1"/>
      <dgm:spPr/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Жеке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табыс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салығы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                  25 797</a:t>
          </a:r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,0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мың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теңге</a:t>
          </a:r>
          <a:endParaRPr lang="ru-RU" sz="2000" dirty="0"/>
        </a:p>
      </dgm:t>
    </dgm:pt>
    <dgm:pt modelId="{B14F35E1-26CE-4BD3-ABCB-E7314C497322}" type="parTrans" cxnId="{E652684C-1790-4552-95B7-698CAF82071E}">
      <dgm:prSet/>
      <dgm:spPr/>
      <dgm:t>
        <a:bodyPr/>
        <a:lstStyle/>
        <a:p>
          <a:endParaRPr lang="ru-RU"/>
        </a:p>
      </dgm:t>
    </dgm:pt>
    <dgm:pt modelId="{3CCEE8B0-2D84-444F-8EDD-9E2786DA8EBF}" type="sibTrans" cxnId="{E652684C-1790-4552-95B7-698CAF82071E}">
      <dgm:prSet/>
      <dgm:spPr/>
      <dgm:t>
        <a:bodyPr/>
        <a:lstStyle/>
        <a:p>
          <a:endParaRPr lang="ru-RU"/>
        </a:p>
      </dgm:t>
    </dgm:pt>
    <dgm:pt modelId="{D878E680-2CD1-4322-A47E-663A2D2AB33A}">
      <dgm:prSet phldrT="[Текст]" custT="1"/>
      <dgm:spPr/>
      <dgm:t>
        <a:bodyPr/>
        <a:lstStyle/>
        <a:p>
          <a:r>
            <a:rPr lang="ru-RU" sz="2000" dirty="0" err="1">
              <a:latin typeface="Times New Roman" pitchFamily="18" charset="0"/>
              <a:cs typeface="Times New Roman" pitchFamily="18" charset="0"/>
            </a:rPr>
            <a:t>Жер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салығы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58</a:t>
          </a:r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,0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мың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теңге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;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Бірыңғай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жер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салығы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–                  1 487,0 мы</a:t>
          </a:r>
          <a:r>
            <a:rPr lang="kk-KZ" sz="2000" dirty="0" smtClean="0">
              <a:latin typeface="Times New Roman" pitchFamily="18" charset="0"/>
              <a:cs typeface="Times New Roman" pitchFamily="18" charset="0"/>
            </a:rPr>
            <a:t>ң теңге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      </a:t>
          </a:r>
          <a:endParaRPr lang="ru-RU" sz="2000" dirty="0"/>
        </a:p>
      </dgm:t>
    </dgm:pt>
    <dgm:pt modelId="{DAEEA275-A4F0-4517-B11C-007EBBAEFB3C}" type="parTrans" cxnId="{F897FEE0-0D92-4632-9880-56E1F07C3C67}">
      <dgm:prSet/>
      <dgm:spPr/>
      <dgm:t>
        <a:bodyPr/>
        <a:lstStyle/>
        <a:p>
          <a:endParaRPr lang="ru-RU"/>
        </a:p>
      </dgm:t>
    </dgm:pt>
    <dgm:pt modelId="{3586AD76-4744-4ABA-9D1A-1149F7FC76DE}" type="sibTrans" cxnId="{F897FEE0-0D92-4632-9880-56E1F07C3C67}">
      <dgm:prSet/>
      <dgm:spPr/>
      <dgm:t>
        <a:bodyPr/>
        <a:lstStyle/>
        <a:p>
          <a:endParaRPr lang="ru-RU"/>
        </a:p>
      </dgm:t>
    </dgm:pt>
    <dgm:pt modelId="{8F5E87E9-E904-452F-876D-B657A4AE741A}">
      <dgm:prSet phldrT="[Текст]" custT="1"/>
      <dgm:spPr/>
      <dgm:t>
        <a:bodyPr/>
        <a:lstStyle/>
        <a:p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Табиғи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басқа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да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ресурстарды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пайдаланғаны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үш</a:t>
          </a:r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i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н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түсет</a:t>
          </a:r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i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н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түс</a:t>
          </a:r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i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мдер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                    5 999</a:t>
          </a:r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,0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мың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теңге</a:t>
          </a:r>
          <a:endParaRPr lang="ru-RU" sz="2000" dirty="0"/>
        </a:p>
      </dgm:t>
    </dgm:pt>
    <dgm:pt modelId="{5049DA7C-E786-4538-BE92-7E246DADE4EB}" type="parTrans" cxnId="{8D3CC98E-3E70-423D-A00E-50B9B5757F75}">
      <dgm:prSet/>
      <dgm:spPr/>
      <dgm:t>
        <a:bodyPr/>
        <a:lstStyle/>
        <a:p>
          <a:endParaRPr lang="ru-RU"/>
        </a:p>
      </dgm:t>
    </dgm:pt>
    <dgm:pt modelId="{1B23D148-1C5B-4616-A775-F2BF7A1ABE21}" type="sibTrans" cxnId="{8D3CC98E-3E70-423D-A00E-50B9B5757F75}">
      <dgm:prSet/>
      <dgm:spPr/>
      <dgm:t>
        <a:bodyPr/>
        <a:lstStyle/>
        <a:p>
          <a:endParaRPr lang="ru-RU"/>
        </a:p>
      </dgm:t>
    </dgm:pt>
    <dgm:pt modelId="{D71AD4B1-2BEE-451F-80EF-9B380F26E40C}">
      <dgm:prSet phldrT="[Текст]" custT="1"/>
      <dgm:spPr/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Мүл</a:t>
          </a:r>
          <a:r>
            <a:rPr lang="en-US" sz="2000" dirty="0">
              <a:latin typeface="Times New Roman" pitchFamily="18" charset="0"/>
              <a:cs typeface="Times New Roman" pitchFamily="18" charset="0"/>
            </a:rPr>
            <a:t>i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кке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салынатын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салықтар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564,0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мың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теңге</a:t>
          </a:r>
          <a:endParaRPr lang="ru-RU" sz="2000" dirty="0"/>
        </a:p>
      </dgm:t>
    </dgm:pt>
    <dgm:pt modelId="{539CF784-D687-4A4F-94B6-827E9547E4B8}" type="parTrans" cxnId="{C9A96B8E-45D3-4A8B-92E8-CF23AAC87444}">
      <dgm:prSet/>
      <dgm:spPr/>
      <dgm:t>
        <a:bodyPr/>
        <a:lstStyle/>
        <a:p>
          <a:endParaRPr lang="ru-RU"/>
        </a:p>
      </dgm:t>
    </dgm:pt>
    <dgm:pt modelId="{CBD12CBD-0B41-4754-B453-464D6C985E7F}" type="sibTrans" cxnId="{C9A96B8E-45D3-4A8B-92E8-CF23AAC87444}">
      <dgm:prSet/>
      <dgm:spPr/>
      <dgm:t>
        <a:bodyPr/>
        <a:lstStyle/>
        <a:p>
          <a:endParaRPr lang="ru-RU"/>
        </a:p>
      </dgm:t>
    </dgm:pt>
    <dgm:pt modelId="{CE5E75FB-BD65-4664-8FC3-8755A5146D6D}">
      <dgm:prSet custT="1"/>
      <dgm:spPr/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Жеке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тұлғалардан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көл</a:t>
          </a:r>
          <a:r>
            <a:rPr lang="en-US" sz="2000" dirty="0">
              <a:latin typeface="Times New Roman" pitchFamily="18" charset="0"/>
              <a:cs typeface="Times New Roman" pitchFamily="18" charset="0"/>
            </a:rPr>
            <a:t>i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к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құралдарына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салынатын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13 051</a:t>
          </a:r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,0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мың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теңге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A9D94504-A1FE-481A-808C-D5A5AC90DE8B}" type="parTrans" cxnId="{63D8A634-6584-4FEF-8202-7DEDD8B815B9}">
      <dgm:prSet/>
      <dgm:spPr/>
      <dgm:t>
        <a:bodyPr/>
        <a:lstStyle/>
        <a:p>
          <a:endParaRPr lang="ru-RU"/>
        </a:p>
      </dgm:t>
    </dgm:pt>
    <dgm:pt modelId="{C7A02D07-742D-4D25-B02D-B1BBCA09C77D}" type="sibTrans" cxnId="{63D8A634-6584-4FEF-8202-7DEDD8B815B9}">
      <dgm:prSet/>
      <dgm:spPr/>
      <dgm:t>
        <a:bodyPr/>
        <a:lstStyle/>
        <a:p>
          <a:endParaRPr lang="ru-RU"/>
        </a:p>
      </dgm:t>
    </dgm:pt>
    <dgm:pt modelId="{DFFA9871-BB28-41E5-9F3E-6A30CDD8F66F}">
      <dgm:prSet custT="1"/>
      <dgm:spPr/>
      <dgm:t>
        <a:bodyPr/>
        <a:lstStyle/>
        <a:p>
          <a:r>
            <a:rPr lang="ru-RU" sz="2000" dirty="0" err="1">
              <a:latin typeface="Times New Roman" pitchFamily="18" charset="0"/>
              <a:cs typeface="Times New Roman" pitchFamily="18" charset="0"/>
            </a:rPr>
            <a:t>Заіды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тұлғалардан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көл</a:t>
          </a:r>
          <a:r>
            <a:rPr lang="en-US" sz="2000" dirty="0">
              <a:latin typeface="Times New Roman" pitchFamily="18" charset="0"/>
              <a:cs typeface="Times New Roman" pitchFamily="18" charset="0"/>
            </a:rPr>
            <a:t>i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к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құралдарына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салынатын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225</a:t>
          </a:r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,0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мың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теңге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2AC5BDD8-E075-4945-A953-9C7CB7279D9E}" type="parTrans" cxnId="{DBD0202F-78AF-4885-94D6-4EC5000BC4E4}">
      <dgm:prSet/>
      <dgm:spPr/>
      <dgm:t>
        <a:bodyPr/>
        <a:lstStyle/>
        <a:p>
          <a:endParaRPr lang="ru-RU"/>
        </a:p>
      </dgm:t>
    </dgm:pt>
    <dgm:pt modelId="{376FDFE2-1AD6-42DE-A6B9-FC0B6CBE4FC9}" type="sibTrans" cxnId="{DBD0202F-78AF-4885-94D6-4EC5000BC4E4}">
      <dgm:prSet/>
      <dgm:spPr/>
      <dgm:t>
        <a:bodyPr/>
        <a:lstStyle/>
        <a:p>
          <a:endParaRPr lang="ru-RU"/>
        </a:p>
      </dgm:t>
    </dgm:pt>
    <dgm:pt modelId="{76B81C99-3806-4748-BD2F-A4A144E6180C}">
      <dgm:prSet custT="1"/>
      <dgm:spPr/>
      <dgm:t>
        <a:bodyPr/>
        <a:lstStyle/>
        <a:p>
          <a:r>
            <a:rPr lang="kk-KZ" sz="2000" dirty="0" smtClean="0"/>
            <a:t>Аудан </a:t>
          </a:r>
          <a:r>
            <a:rPr lang="kk-KZ" sz="2000" dirty="0"/>
            <a:t>(облыстық маңызы бар қала) бюджеттен трансферттер </a:t>
          </a:r>
          <a:r>
            <a:rPr lang="kk-KZ" sz="2000"/>
            <a:t>– </a:t>
          </a:r>
          <a:r>
            <a:rPr lang="kk-KZ" sz="2000" smtClean="0"/>
            <a:t>750,0 </a:t>
          </a:r>
          <a:r>
            <a:rPr lang="kk-KZ" sz="2000" dirty="0"/>
            <a:t>мың теңге</a:t>
          </a:r>
        </a:p>
        <a:p>
          <a:r>
            <a:rPr lang="kk-KZ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Аудандық бюджеттен субвенция                               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- 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25 029</a:t>
          </a:r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,0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мың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теңге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DA6C402F-BB75-4439-BC49-E17DB59AC2E0}" type="parTrans" cxnId="{535F15C4-9AE3-4293-98F9-1E3E12826999}">
      <dgm:prSet/>
      <dgm:spPr/>
      <dgm:t>
        <a:bodyPr/>
        <a:lstStyle/>
        <a:p>
          <a:endParaRPr lang="ru-RU"/>
        </a:p>
      </dgm:t>
    </dgm:pt>
    <dgm:pt modelId="{CA7A79A5-6FB3-455B-9FAD-3B8CAC3E9503}" type="sibTrans" cxnId="{535F15C4-9AE3-4293-98F9-1E3E12826999}">
      <dgm:prSet/>
      <dgm:spPr/>
      <dgm:t>
        <a:bodyPr/>
        <a:lstStyle/>
        <a:p>
          <a:endParaRPr lang="ru-RU"/>
        </a:p>
      </dgm:t>
    </dgm:pt>
    <dgm:pt modelId="{8994A4AF-D39A-4523-9E48-AADE75065156}">
      <dgm:prSet phldrT="[Текст]"/>
      <dgm:spPr/>
      <dgm:t>
        <a:bodyPr/>
        <a:lstStyle/>
        <a:p>
          <a:r>
            <a:rPr lang="ru-RU" b="0" i="0" dirty="0" err="1">
              <a:latin typeface="Times New Roman" pitchFamily="18" charset="0"/>
              <a:cs typeface="Times New Roman" pitchFamily="18" charset="0"/>
            </a:rPr>
            <a:t>Жер</a:t>
          </a:r>
          <a:r>
            <a:rPr lang="ru-RU" b="0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b="0" i="0" dirty="0" err="1">
              <a:latin typeface="Times New Roman" pitchFamily="18" charset="0"/>
              <a:cs typeface="Times New Roman" pitchFamily="18" charset="0"/>
            </a:rPr>
            <a:t>учаскелерін</a:t>
          </a:r>
          <a:r>
            <a:rPr lang="ru-RU" b="0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b="0" i="0" dirty="0" err="1">
              <a:latin typeface="Times New Roman" pitchFamily="18" charset="0"/>
              <a:cs typeface="Times New Roman" pitchFamily="18" charset="0"/>
            </a:rPr>
            <a:t>пайдаланғаны</a:t>
          </a:r>
          <a:r>
            <a:rPr lang="ru-RU" b="0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b="0" i="0" dirty="0" err="1">
              <a:latin typeface="Times New Roman" pitchFamily="18" charset="0"/>
              <a:cs typeface="Times New Roman" pitchFamily="18" charset="0"/>
            </a:rPr>
            <a:t>үшін</a:t>
          </a:r>
          <a:r>
            <a:rPr lang="ru-RU" b="0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b="0" i="0" dirty="0" err="1">
              <a:latin typeface="Times New Roman" pitchFamily="18" charset="0"/>
              <a:cs typeface="Times New Roman" pitchFamily="18" charset="0"/>
            </a:rPr>
            <a:t>төлемақы</a:t>
          </a:r>
          <a:r>
            <a:rPr lang="ru-RU" b="0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b="0" i="0" dirty="0" smtClean="0">
              <a:latin typeface="Times New Roman" pitchFamily="18" charset="0"/>
              <a:cs typeface="Times New Roman" pitchFamily="18" charset="0"/>
            </a:rPr>
            <a:t>1 794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,0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>
              <a:latin typeface="Times New Roman" pitchFamily="18" charset="0"/>
              <a:cs typeface="Times New Roman" pitchFamily="18" charset="0"/>
            </a:rPr>
            <a:t>мың</a:t>
          </a:r>
          <a:r>
            <a:rPr lang="ru-RU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>
              <a:latin typeface="Times New Roman" pitchFamily="18" charset="0"/>
              <a:cs typeface="Times New Roman" pitchFamily="18" charset="0"/>
            </a:rPr>
            <a:t>теңге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B98987A-1C1E-4CEA-A62D-6AA5008770F4}" type="sibTrans" cxnId="{098F2E66-9161-4761-B1CE-19ED3756100A}">
      <dgm:prSet/>
      <dgm:spPr/>
      <dgm:t>
        <a:bodyPr/>
        <a:lstStyle/>
        <a:p>
          <a:endParaRPr lang="ru-RU"/>
        </a:p>
      </dgm:t>
    </dgm:pt>
    <dgm:pt modelId="{C90E15CC-2139-4326-A3D8-406B074523D6}" type="parTrans" cxnId="{098F2E66-9161-4761-B1CE-19ED3756100A}">
      <dgm:prSet/>
      <dgm:spPr/>
      <dgm:t>
        <a:bodyPr/>
        <a:lstStyle/>
        <a:p>
          <a:endParaRPr lang="ru-RU"/>
        </a:p>
      </dgm:t>
    </dgm:pt>
    <dgm:pt modelId="{E091461C-01DF-40B6-B7A5-23A2EB81AFAB}" type="pres">
      <dgm:prSet presAssocID="{33F5C922-49DB-4BF9-AEAD-E6615DE9E89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7F6ED3-3D8F-4E5A-A811-678048C456D1}" type="pres">
      <dgm:prSet presAssocID="{7BA66738-508D-49A2-A236-AE83C93B66F7}" presName="node" presStyleLbl="node1" presStyleIdx="0" presStyleCnt="8" custAng="0" custScaleY="58615" custLinFactNeighborY="-13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B49DF4-5B5D-4C5F-904F-9CF5518C5378}" type="pres">
      <dgm:prSet presAssocID="{3CCEE8B0-2D84-444F-8EDD-9E2786DA8EBF}" presName="sibTrans" presStyleCnt="0"/>
      <dgm:spPr/>
    </dgm:pt>
    <dgm:pt modelId="{684C0FA4-C882-4677-8C26-7526F86E4B8A}" type="pres">
      <dgm:prSet presAssocID="{D878E680-2CD1-4322-A47E-663A2D2AB33A}" presName="node" presStyleLbl="node1" presStyleIdx="1" presStyleCnt="8" custAng="0" custScaleY="54709" custLinFactNeighborY="19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D3BF36-9172-4D00-9BC6-A804A898FD50}" type="pres">
      <dgm:prSet presAssocID="{3586AD76-4744-4ABA-9D1A-1149F7FC76DE}" presName="sibTrans" presStyleCnt="0"/>
      <dgm:spPr/>
    </dgm:pt>
    <dgm:pt modelId="{0F0B1307-3FB6-4513-9B36-14FDA71CD1A0}" type="pres">
      <dgm:prSet presAssocID="{8F5E87E9-E904-452F-876D-B657A4AE741A}" presName="node" presStyleLbl="node1" presStyleIdx="2" presStyleCnt="8" custScaleY="586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70418D-67F5-4151-B1CF-911C1520D0CC}" type="pres">
      <dgm:prSet presAssocID="{1B23D148-1C5B-4616-A775-F2BF7A1ABE21}" presName="sibTrans" presStyleCnt="0"/>
      <dgm:spPr/>
    </dgm:pt>
    <dgm:pt modelId="{CDB5DD55-5653-4E31-B1C3-3D6D1ED6A78E}" type="pres">
      <dgm:prSet presAssocID="{D71AD4B1-2BEE-451F-80EF-9B380F26E40C}" presName="node" presStyleLbl="node1" presStyleIdx="3" presStyleCnt="8" custScaleY="614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20AF35-C939-4A2D-BC70-46E2E3E1114D}" type="pres">
      <dgm:prSet presAssocID="{CBD12CBD-0B41-4754-B453-464D6C985E7F}" presName="sibTrans" presStyleCnt="0"/>
      <dgm:spPr/>
    </dgm:pt>
    <dgm:pt modelId="{5F11BD13-58A9-45E7-B6EA-FC4381EAFD5D}" type="pres">
      <dgm:prSet presAssocID="{DFFA9871-BB28-41E5-9F3E-6A30CDD8F66F}" presName="node" presStyleLbl="node1" presStyleIdx="4" presStyleCnt="8" custScaleY="614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8922CC-8634-4B8E-99F6-4AB3853CB400}" type="pres">
      <dgm:prSet presAssocID="{376FDFE2-1AD6-42DE-A6B9-FC0B6CBE4FC9}" presName="sibTrans" presStyleCnt="0"/>
      <dgm:spPr/>
    </dgm:pt>
    <dgm:pt modelId="{15479B5B-48AA-4E3D-9DAE-7D7B1A6C61E8}" type="pres">
      <dgm:prSet presAssocID="{CE5E75FB-BD65-4664-8FC3-8755A5146D6D}" presName="node" presStyleLbl="node1" presStyleIdx="5" presStyleCnt="8" custScaleY="543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578530-E42D-4FDA-85BF-13A239CA36B9}" type="pres">
      <dgm:prSet presAssocID="{C7A02D07-742D-4D25-B02D-B1BBCA09C77D}" presName="sibTrans" presStyleCnt="0"/>
      <dgm:spPr/>
    </dgm:pt>
    <dgm:pt modelId="{755268E5-AAE8-4FDA-9A6F-AF55A412753C}" type="pres">
      <dgm:prSet presAssocID="{8994A4AF-D39A-4523-9E48-AADE75065156}" presName="node" presStyleLbl="node1" presStyleIdx="6" presStyleCnt="8" custScaleY="487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B71509-BCEC-4C2B-BACF-A2F1148C4F3A}" type="pres">
      <dgm:prSet presAssocID="{3B98987A-1C1E-4CEA-A62D-6AA5008770F4}" presName="sibTrans" presStyleCnt="0"/>
      <dgm:spPr/>
    </dgm:pt>
    <dgm:pt modelId="{FAB37565-43F9-451E-851F-F2DC6281B9A2}" type="pres">
      <dgm:prSet presAssocID="{76B81C99-3806-4748-BD2F-A4A144E6180C}" presName="node" presStyleLbl="node1" presStyleIdx="7" presStyleCnt="8" custScaleX="162886" custScaleY="1034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A6149E-EBBE-4CC8-A8AC-A7FFAD768AAF}" type="presOf" srcId="{D71AD4B1-2BEE-451F-80EF-9B380F26E40C}" destId="{CDB5DD55-5653-4E31-B1C3-3D6D1ED6A78E}" srcOrd="0" destOrd="0" presId="urn:microsoft.com/office/officeart/2005/8/layout/default"/>
    <dgm:cxn modelId="{5ED679B8-ED3F-46D5-BEBB-F8BAC49F7235}" type="presOf" srcId="{DFFA9871-BB28-41E5-9F3E-6A30CDD8F66F}" destId="{5F11BD13-58A9-45E7-B6EA-FC4381EAFD5D}" srcOrd="0" destOrd="0" presId="urn:microsoft.com/office/officeart/2005/8/layout/default"/>
    <dgm:cxn modelId="{9C6F66C5-48B4-4572-BD5E-D101FCA42FC8}" type="presOf" srcId="{CE5E75FB-BD65-4664-8FC3-8755A5146D6D}" destId="{15479B5B-48AA-4E3D-9DAE-7D7B1A6C61E8}" srcOrd="0" destOrd="0" presId="urn:microsoft.com/office/officeart/2005/8/layout/default"/>
    <dgm:cxn modelId="{63D8A634-6584-4FEF-8202-7DEDD8B815B9}" srcId="{33F5C922-49DB-4BF9-AEAD-E6615DE9E894}" destId="{CE5E75FB-BD65-4664-8FC3-8755A5146D6D}" srcOrd="5" destOrd="0" parTransId="{A9D94504-A1FE-481A-808C-D5A5AC90DE8B}" sibTransId="{C7A02D07-742D-4D25-B02D-B1BBCA09C77D}"/>
    <dgm:cxn modelId="{DBD0202F-78AF-4885-94D6-4EC5000BC4E4}" srcId="{33F5C922-49DB-4BF9-AEAD-E6615DE9E894}" destId="{DFFA9871-BB28-41E5-9F3E-6A30CDD8F66F}" srcOrd="4" destOrd="0" parTransId="{2AC5BDD8-E075-4945-A953-9C7CB7279D9E}" sibTransId="{376FDFE2-1AD6-42DE-A6B9-FC0B6CBE4FC9}"/>
    <dgm:cxn modelId="{2EE1C6B1-80DA-47F2-8E9C-F0C39086050C}" type="presOf" srcId="{7BA66738-508D-49A2-A236-AE83C93B66F7}" destId="{077F6ED3-3D8F-4E5A-A811-678048C456D1}" srcOrd="0" destOrd="0" presId="urn:microsoft.com/office/officeart/2005/8/layout/default"/>
    <dgm:cxn modelId="{F897FEE0-0D92-4632-9880-56E1F07C3C67}" srcId="{33F5C922-49DB-4BF9-AEAD-E6615DE9E894}" destId="{D878E680-2CD1-4322-A47E-663A2D2AB33A}" srcOrd="1" destOrd="0" parTransId="{DAEEA275-A4F0-4517-B11C-007EBBAEFB3C}" sibTransId="{3586AD76-4744-4ABA-9D1A-1149F7FC76DE}"/>
    <dgm:cxn modelId="{8D3CC98E-3E70-423D-A00E-50B9B5757F75}" srcId="{33F5C922-49DB-4BF9-AEAD-E6615DE9E894}" destId="{8F5E87E9-E904-452F-876D-B657A4AE741A}" srcOrd="2" destOrd="0" parTransId="{5049DA7C-E786-4538-BE92-7E246DADE4EB}" sibTransId="{1B23D148-1C5B-4616-A775-F2BF7A1ABE21}"/>
    <dgm:cxn modelId="{3B159058-528E-421C-AD71-6B0316F4CE2E}" type="presOf" srcId="{8F5E87E9-E904-452F-876D-B657A4AE741A}" destId="{0F0B1307-3FB6-4513-9B36-14FDA71CD1A0}" srcOrd="0" destOrd="0" presId="urn:microsoft.com/office/officeart/2005/8/layout/default"/>
    <dgm:cxn modelId="{37C1790F-1699-492C-AB78-4E65B9F87E08}" type="presOf" srcId="{33F5C922-49DB-4BF9-AEAD-E6615DE9E894}" destId="{E091461C-01DF-40B6-B7A5-23A2EB81AFAB}" srcOrd="0" destOrd="0" presId="urn:microsoft.com/office/officeart/2005/8/layout/default"/>
    <dgm:cxn modelId="{61F52B20-1453-4F8A-8B65-7DBADAA52BF6}" type="presOf" srcId="{8994A4AF-D39A-4523-9E48-AADE75065156}" destId="{755268E5-AAE8-4FDA-9A6F-AF55A412753C}" srcOrd="0" destOrd="0" presId="urn:microsoft.com/office/officeart/2005/8/layout/default"/>
    <dgm:cxn modelId="{EFBF5C1B-FFCB-42EA-9A70-0DC97888D30C}" type="presOf" srcId="{76B81C99-3806-4748-BD2F-A4A144E6180C}" destId="{FAB37565-43F9-451E-851F-F2DC6281B9A2}" srcOrd="0" destOrd="0" presId="urn:microsoft.com/office/officeart/2005/8/layout/default"/>
    <dgm:cxn modelId="{C9A96B8E-45D3-4A8B-92E8-CF23AAC87444}" srcId="{33F5C922-49DB-4BF9-AEAD-E6615DE9E894}" destId="{D71AD4B1-2BEE-451F-80EF-9B380F26E40C}" srcOrd="3" destOrd="0" parTransId="{539CF784-D687-4A4F-94B6-827E9547E4B8}" sibTransId="{CBD12CBD-0B41-4754-B453-464D6C985E7F}"/>
    <dgm:cxn modelId="{E652684C-1790-4552-95B7-698CAF82071E}" srcId="{33F5C922-49DB-4BF9-AEAD-E6615DE9E894}" destId="{7BA66738-508D-49A2-A236-AE83C93B66F7}" srcOrd="0" destOrd="0" parTransId="{B14F35E1-26CE-4BD3-ABCB-E7314C497322}" sibTransId="{3CCEE8B0-2D84-444F-8EDD-9E2786DA8EBF}"/>
    <dgm:cxn modelId="{01413133-FCFF-4506-874A-C73A69C6EE73}" type="presOf" srcId="{D878E680-2CD1-4322-A47E-663A2D2AB33A}" destId="{684C0FA4-C882-4677-8C26-7526F86E4B8A}" srcOrd="0" destOrd="0" presId="urn:microsoft.com/office/officeart/2005/8/layout/default"/>
    <dgm:cxn modelId="{098F2E66-9161-4761-B1CE-19ED3756100A}" srcId="{33F5C922-49DB-4BF9-AEAD-E6615DE9E894}" destId="{8994A4AF-D39A-4523-9E48-AADE75065156}" srcOrd="6" destOrd="0" parTransId="{C90E15CC-2139-4326-A3D8-406B074523D6}" sibTransId="{3B98987A-1C1E-4CEA-A62D-6AA5008770F4}"/>
    <dgm:cxn modelId="{535F15C4-9AE3-4293-98F9-1E3E12826999}" srcId="{33F5C922-49DB-4BF9-AEAD-E6615DE9E894}" destId="{76B81C99-3806-4748-BD2F-A4A144E6180C}" srcOrd="7" destOrd="0" parTransId="{DA6C402F-BB75-4439-BC49-E17DB59AC2E0}" sibTransId="{CA7A79A5-6FB3-455B-9FAD-3B8CAC3E9503}"/>
    <dgm:cxn modelId="{C36A8ED0-4E1C-4693-906D-80D071D22F19}" type="presParOf" srcId="{E091461C-01DF-40B6-B7A5-23A2EB81AFAB}" destId="{077F6ED3-3D8F-4E5A-A811-678048C456D1}" srcOrd="0" destOrd="0" presId="urn:microsoft.com/office/officeart/2005/8/layout/default"/>
    <dgm:cxn modelId="{53448A87-BDA8-4665-9D4E-B4525A692589}" type="presParOf" srcId="{E091461C-01DF-40B6-B7A5-23A2EB81AFAB}" destId="{1AB49DF4-5B5D-4C5F-904F-9CF5518C5378}" srcOrd="1" destOrd="0" presId="urn:microsoft.com/office/officeart/2005/8/layout/default"/>
    <dgm:cxn modelId="{84F8F84F-6701-4E8B-BD06-05F85C583D7D}" type="presParOf" srcId="{E091461C-01DF-40B6-B7A5-23A2EB81AFAB}" destId="{684C0FA4-C882-4677-8C26-7526F86E4B8A}" srcOrd="2" destOrd="0" presId="urn:microsoft.com/office/officeart/2005/8/layout/default"/>
    <dgm:cxn modelId="{0174A995-04DC-4395-A282-B2832232623E}" type="presParOf" srcId="{E091461C-01DF-40B6-B7A5-23A2EB81AFAB}" destId="{DAD3BF36-9172-4D00-9BC6-A804A898FD50}" srcOrd="3" destOrd="0" presId="urn:microsoft.com/office/officeart/2005/8/layout/default"/>
    <dgm:cxn modelId="{9686CF38-2FF3-4B7F-8440-1A254AB61F7E}" type="presParOf" srcId="{E091461C-01DF-40B6-B7A5-23A2EB81AFAB}" destId="{0F0B1307-3FB6-4513-9B36-14FDA71CD1A0}" srcOrd="4" destOrd="0" presId="urn:microsoft.com/office/officeart/2005/8/layout/default"/>
    <dgm:cxn modelId="{78B932A1-E95C-46FD-B638-805D1CDD632D}" type="presParOf" srcId="{E091461C-01DF-40B6-B7A5-23A2EB81AFAB}" destId="{7970418D-67F5-4151-B1CF-911C1520D0CC}" srcOrd="5" destOrd="0" presId="urn:microsoft.com/office/officeart/2005/8/layout/default"/>
    <dgm:cxn modelId="{EB746243-A2EB-4E46-847B-0D3918F79C9D}" type="presParOf" srcId="{E091461C-01DF-40B6-B7A5-23A2EB81AFAB}" destId="{CDB5DD55-5653-4E31-B1C3-3D6D1ED6A78E}" srcOrd="6" destOrd="0" presId="urn:microsoft.com/office/officeart/2005/8/layout/default"/>
    <dgm:cxn modelId="{5489C474-F1A1-45ED-918F-5305AA259C44}" type="presParOf" srcId="{E091461C-01DF-40B6-B7A5-23A2EB81AFAB}" destId="{CB20AF35-C939-4A2D-BC70-46E2E3E1114D}" srcOrd="7" destOrd="0" presId="urn:microsoft.com/office/officeart/2005/8/layout/default"/>
    <dgm:cxn modelId="{CDD0A8AA-E1C4-4A2F-8DB1-A19D053C4E81}" type="presParOf" srcId="{E091461C-01DF-40B6-B7A5-23A2EB81AFAB}" destId="{5F11BD13-58A9-45E7-B6EA-FC4381EAFD5D}" srcOrd="8" destOrd="0" presId="urn:microsoft.com/office/officeart/2005/8/layout/default"/>
    <dgm:cxn modelId="{B57AE286-53F6-4156-871C-311C65199948}" type="presParOf" srcId="{E091461C-01DF-40B6-B7A5-23A2EB81AFAB}" destId="{D38922CC-8634-4B8E-99F6-4AB3853CB400}" srcOrd="9" destOrd="0" presId="urn:microsoft.com/office/officeart/2005/8/layout/default"/>
    <dgm:cxn modelId="{D6F0B29C-2C8B-43C1-B19A-B7CE533C44C8}" type="presParOf" srcId="{E091461C-01DF-40B6-B7A5-23A2EB81AFAB}" destId="{15479B5B-48AA-4E3D-9DAE-7D7B1A6C61E8}" srcOrd="10" destOrd="0" presId="urn:microsoft.com/office/officeart/2005/8/layout/default"/>
    <dgm:cxn modelId="{1AC4C12F-C8D4-4A6C-956F-A7CDA194AE96}" type="presParOf" srcId="{E091461C-01DF-40B6-B7A5-23A2EB81AFAB}" destId="{C0578530-E42D-4FDA-85BF-13A239CA36B9}" srcOrd="11" destOrd="0" presId="urn:microsoft.com/office/officeart/2005/8/layout/default"/>
    <dgm:cxn modelId="{DFE44EAD-4D0F-4538-92F7-FEDC71F32BDC}" type="presParOf" srcId="{E091461C-01DF-40B6-B7A5-23A2EB81AFAB}" destId="{755268E5-AAE8-4FDA-9A6F-AF55A412753C}" srcOrd="12" destOrd="0" presId="urn:microsoft.com/office/officeart/2005/8/layout/default"/>
    <dgm:cxn modelId="{6AB7B57F-D725-460B-9FA5-2A5B4063226C}" type="presParOf" srcId="{E091461C-01DF-40B6-B7A5-23A2EB81AFAB}" destId="{14B71509-BCEC-4C2B-BACF-A2F1148C4F3A}" srcOrd="13" destOrd="0" presId="urn:microsoft.com/office/officeart/2005/8/layout/default"/>
    <dgm:cxn modelId="{7C6638BA-E79E-476D-A2C8-A45F703171E8}" type="presParOf" srcId="{E091461C-01DF-40B6-B7A5-23A2EB81AFAB}" destId="{FAB37565-43F9-451E-851F-F2DC6281B9A2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7F6ED3-3D8F-4E5A-A811-678048C456D1}">
      <dsp:nvSpPr>
        <dsp:cNvPr id="0" name=""/>
        <dsp:cNvSpPr/>
      </dsp:nvSpPr>
      <dsp:spPr>
        <a:xfrm>
          <a:off x="98583" y="0"/>
          <a:ext cx="3224510" cy="11340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Жеке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табыс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салығы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                  25 797</a:t>
          </a:r>
          <a:r>
            <a:rPr lang="en-US" sz="2000" kern="1200" dirty="0" smtClean="0">
              <a:latin typeface="Times New Roman" pitchFamily="18" charset="0"/>
              <a:cs typeface="Times New Roman" pitchFamily="18" charset="0"/>
            </a:rPr>
            <a:t>,0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мың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теңге</a:t>
          </a:r>
          <a:endParaRPr lang="ru-RU" sz="2000" kern="1200" dirty="0"/>
        </a:p>
      </dsp:txBody>
      <dsp:txXfrm>
        <a:off x="98583" y="0"/>
        <a:ext cx="3224510" cy="1134027"/>
      </dsp:txXfrm>
    </dsp:sp>
    <dsp:sp modelId="{684C0FA4-C882-4677-8C26-7526F86E4B8A}">
      <dsp:nvSpPr>
        <dsp:cNvPr id="0" name=""/>
        <dsp:cNvSpPr/>
      </dsp:nvSpPr>
      <dsp:spPr>
        <a:xfrm>
          <a:off x="3645544" y="77000"/>
          <a:ext cx="3224510" cy="10584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Жер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салығы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58</a:t>
          </a:r>
          <a:r>
            <a:rPr lang="en-US" sz="2000" kern="1200" dirty="0" smtClean="0">
              <a:latin typeface="Times New Roman" pitchFamily="18" charset="0"/>
              <a:cs typeface="Times New Roman" pitchFamily="18" charset="0"/>
            </a:rPr>
            <a:t>,0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мың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теңге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;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Бірыңғай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жер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салығы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–                  1 487,0 мы</a:t>
          </a:r>
          <a:r>
            <a:rPr lang="kk-KZ" sz="2000" kern="1200" dirty="0" smtClean="0">
              <a:latin typeface="Times New Roman" pitchFamily="18" charset="0"/>
              <a:cs typeface="Times New Roman" pitchFamily="18" charset="0"/>
            </a:rPr>
            <a:t>ң теңге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      </a:t>
          </a:r>
          <a:endParaRPr lang="ru-RU" sz="2000" kern="1200" dirty="0"/>
        </a:p>
      </dsp:txBody>
      <dsp:txXfrm>
        <a:off x="3645544" y="77000"/>
        <a:ext cx="3224510" cy="1058458"/>
      </dsp:txXfrm>
    </dsp:sp>
    <dsp:sp modelId="{0F0B1307-3FB6-4513-9B36-14FDA71CD1A0}">
      <dsp:nvSpPr>
        <dsp:cNvPr id="0" name=""/>
        <dsp:cNvSpPr/>
      </dsp:nvSpPr>
      <dsp:spPr>
        <a:xfrm>
          <a:off x="7192506" y="1430"/>
          <a:ext cx="3224510" cy="11340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Табиғи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басқа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да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ресурстарды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пайдаланғаны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үш</a:t>
          </a:r>
          <a:r>
            <a:rPr lang="en-US" sz="2000" kern="1200" dirty="0" smtClean="0">
              <a:latin typeface="Times New Roman" pitchFamily="18" charset="0"/>
              <a:cs typeface="Times New Roman" pitchFamily="18" charset="0"/>
            </a:rPr>
            <a:t>i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н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түсет</a:t>
          </a:r>
          <a:r>
            <a:rPr lang="en-US" sz="2000" kern="1200" dirty="0" smtClean="0">
              <a:latin typeface="Times New Roman" pitchFamily="18" charset="0"/>
              <a:cs typeface="Times New Roman" pitchFamily="18" charset="0"/>
            </a:rPr>
            <a:t>i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н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түс</a:t>
          </a:r>
          <a:r>
            <a:rPr lang="en-US" sz="2000" kern="1200" dirty="0" smtClean="0">
              <a:latin typeface="Times New Roman" pitchFamily="18" charset="0"/>
              <a:cs typeface="Times New Roman" pitchFamily="18" charset="0"/>
            </a:rPr>
            <a:t>i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мдер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                    5 999</a:t>
          </a:r>
          <a:r>
            <a:rPr lang="en-US" sz="2000" kern="1200" dirty="0" smtClean="0">
              <a:latin typeface="Times New Roman" pitchFamily="18" charset="0"/>
              <a:cs typeface="Times New Roman" pitchFamily="18" charset="0"/>
            </a:rPr>
            <a:t>,0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мың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теңге</a:t>
          </a:r>
          <a:endParaRPr lang="ru-RU" sz="2000" kern="1200" dirty="0"/>
        </a:p>
      </dsp:txBody>
      <dsp:txXfrm>
        <a:off x="7192506" y="1430"/>
        <a:ext cx="3224510" cy="1134027"/>
      </dsp:txXfrm>
    </dsp:sp>
    <dsp:sp modelId="{CDB5DD55-5653-4E31-B1C3-3D6D1ED6A78E}">
      <dsp:nvSpPr>
        <dsp:cNvPr id="0" name=""/>
        <dsp:cNvSpPr/>
      </dsp:nvSpPr>
      <dsp:spPr>
        <a:xfrm>
          <a:off x="98583" y="1457909"/>
          <a:ext cx="3224510" cy="11887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Мүл</a:t>
          </a:r>
          <a:r>
            <a:rPr lang="en-US" sz="2000" kern="1200" dirty="0">
              <a:latin typeface="Times New Roman" pitchFamily="18" charset="0"/>
              <a:cs typeface="Times New Roman" pitchFamily="18" charset="0"/>
            </a:rPr>
            <a:t>i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кке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салынатын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салықтар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564,0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мың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теңге</a:t>
          </a:r>
          <a:endParaRPr lang="ru-RU" sz="2000" kern="1200" dirty="0"/>
        </a:p>
      </dsp:txBody>
      <dsp:txXfrm>
        <a:off x="98583" y="1457909"/>
        <a:ext cx="3224510" cy="1188702"/>
      </dsp:txXfrm>
    </dsp:sp>
    <dsp:sp modelId="{5F11BD13-58A9-45E7-B6EA-FC4381EAFD5D}">
      <dsp:nvSpPr>
        <dsp:cNvPr id="0" name=""/>
        <dsp:cNvSpPr/>
      </dsp:nvSpPr>
      <dsp:spPr>
        <a:xfrm>
          <a:off x="3645544" y="1457909"/>
          <a:ext cx="3224510" cy="11887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Заіды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тұлғалардан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көл</a:t>
          </a:r>
          <a:r>
            <a:rPr lang="en-US" sz="2000" kern="1200" dirty="0">
              <a:latin typeface="Times New Roman" pitchFamily="18" charset="0"/>
              <a:cs typeface="Times New Roman" pitchFamily="18" charset="0"/>
            </a:rPr>
            <a:t>i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к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құралдарына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салынатын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225</a:t>
          </a:r>
          <a:r>
            <a:rPr lang="en-US" sz="2000" kern="1200" dirty="0" smtClean="0">
              <a:latin typeface="Times New Roman" pitchFamily="18" charset="0"/>
              <a:cs typeface="Times New Roman" pitchFamily="18" charset="0"/>
            </a:rPr>
            <a:t>,0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мың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теңге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645544" y="1457909"/>
        <a:ext cx="3224510" cy="1188702"/>
      </dsp:txXfrm>
    </dsp:sp>
    <dsp:sp modelId="{15479B5B-48AA-4E3D-9DAE-7D7B1A6C61E8}">
      <dsp:nvSpPr>
        <dsp:cNvPr id="0" name=""/>
        <dsp:cNvSpPr/>
      </dsp:nvSpPr>
      <dsp:spPr>
        <a:xfrm>
          <a:off x="7192506" y="1526910"/>
          <a:ext cx="3224510" cy="10507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Жеке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тұлғалардан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көл</a:t>
          </a:r>
          <a:r>
            <a:rPr lang="en-US" sz="2000" kern="1200" dirty="0">
              <a:latin typeface="Times New Roman" pitchFamily="18" charset="0"/>
              <a:cs typeface="Times New Roman" pitchFamily="18" charset="0"/>
            </a:rPr>
            <a:t>i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к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құралдарына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салынатын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салық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13 051</a:t>
          </a:r>
          <a:r>
            <a:rPr lang="en-US" sz="2000" kern="1200" dirty="0" smtClean="0">
              <a:latin typeface="Times New Roman" pitchFamily="18" charset="0"/>
              <a:cs typeface="Times New Roman" pitchFamily="18" charset="0"/>
            </a:rPr>
            <a:t>,0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мың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теңге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7192506" y="1526910"/>
        <a:ext cx="3224510" cy="1050700"/>
      </dsp:txXfrm>
    </dsp:sp>
    <dsp:sp modelId="{755268E5-AAE8-4FDA-9A6F-AF55A412753C}">
      <dsp:nvSpPr>
        <dsp:cNvPr id="0" name=""/>
        <dsp:cNvSpPr/>
      </dsp:nvSpPr>
      <dsp:spPr>
        <a:xfrm>
          <a:off x="858181" y="3498495"/>
          <a:ext cx="3224510" cy="9427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err="1">
              <a:latin typeface="Times New Roman" pitchFamily="18" charset="0"/>
              <a:cs typeface="Times New Roman" pitchFamily="18" charset="0"/>
            </a:rPr>
            <a:t>Жер</a:t>
          </a:r>
          <a:r>
            <a:rPr lang="ru-RU" sz="2000" b="0" i="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>
              <a:latin typeface="Times New Roman" pitchFamily="18" charset="0"/>
              <a:cs typeface="Times New Roman" pitchFamily="18" charset="0"/>
            </a:rPr>
            <a:t>учаскелерін</a:t>
          </a:r>
          <a:r>
            <a:rPr lang="ru-RU" sz="2000" b="0" i="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>
              <a:latin typeface="Times New Roman" pitchFamily="18" charset="0"/>
              <a:cs typeface="Times New Roman" pitchFamily="18" charset="0"/>
            </a:rPr>
            <a:t>пайдаланғаны</a:t>
          </a:r>
          <a:r>
            <a:rPr lang="ru-RU" sz="2000" b="0" i="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>
              <a:latin typeface="Times New Roman" pitchFamily="18" charset="0"/>
              <a:cs typeface="Times New Roman" pitchFamily="18" charset="0"/>
            </a:rPr>
            <a:t>үшін</a:t>
          </a:r>
          <a:r>
            <a:rPr lang="ru-RU" sz="2000" b="0" i="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err="1">
              <a:latin typeface="Times New Roman" pitchFamily="18" charset="0"/>
              <a:cs typeface="Times New Roman" pitchFamily="18" charset="0"/>
            </a:rPr>
            <a:t>төлемақы</a:t>
          </a:r>
          <a:r>
            <a:rPr lang="ru-RU" sz="2000" b="0" i="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0" i="0" kern="1200" dirty="0" smtClean="0">
              <a:latin typeface="Times New Roman" pitchFamily="18" charset="0"/>
              <a:cs typeface="Times New Roman" pitchFamily="18" charset="0"/>
            </a:rPr>
            <a:t>1 794</a:t>
          </a:r>
          <a:r>
            <a:rPr lang="en-US" sz="2000" kern="1200" dirty="0" smtClean="0">
              <a:latin typeface="Times New Roman" pitchFamily="18" charset="0"/>
              <a:cs typeface="Times New Roman" pitchFamily="18" charset="0"/>
            </a:rPr>
            <a:t>,0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мың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теңге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58181" y="3498495"/>
        <a:ext cx="3224510" cy="942724"/>
      </dsp:txXfrm>
    </dsp:sp>
    <dsp:sp modelId="{FAB37565-43F9-451E-851F-F2DC6281B9A2}">
      <dsp:nvSpPr>
        <dsp:cNvPr id="0" name=""/>
        <dsp:cNvSpPr/>
      </dsp:nvSpPr>
      <dsp:spPr>
        <a:xfrm>
          <a:off x="4405142" y="2969063"/>
          <a:ext cx="5252275" cy="20015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/>
            <a:t>Аудан </a:t>
          </a:r>
          <a:r>
            <a:rPr lang="kk-KZ" sz="2000" kern="1200" dirty="0"/>
            <a:t>(облыстық маңызы бар қала) бюджеттен трансферттер </a:t>
          </a:r>
          <a:r>
            <a:rPr lang="kk-KZ" sz="2000" kern="1200"/>
            <a:t>– </a:t>
          </a:r>
          <a:r>
            <a:rPr lang="kk-KZ" sz="2000" kern="1200" smtClean="0"/>
            <a:t>750,0 </a:t>
          </a:r>
          <a:r>
            <a:rPr lang="kk-KZ" sz="2000" kern="1200" dirty="0"/>
            <a:t>мың теңге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Аудандық бюджеттен субвенция                               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- 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25 029</a:t>
          </a:r>
          <a:r>
            <a:rPr lang="en-US" sz="2000" kern="1200" dirty="0" smtClean="0">
              <a:latin typeface="Times New Roman" pitchFamily="18" charset="0"/>
              <a:cs typeface="Times New Roman" pitchFamily="18" charset="0"/>
            </a:rPr>
            <a:t>,0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мың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теңге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405142" y="2969063"/>
        <a:ext cx="5252275" cy="20015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7350F4F-BB21-AA7F-34DC-6EBC99EB59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E5AB77A-192B-E7FC-6ABE-D7992E3236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66AA795-7611-C08F-8567-C08D3B40E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1889-C193-44B8-AA70-831A13A519AF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67BE810-15A5-051C-5A1B-9D6B75EF9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58CC2C-7ED5-A43E-701B-ACA81C8D1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6AEE3-0E0D-490C-9D7A-A3649D976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627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7AAD8CC-4B89-7D78-EC2D-290DCFF59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9450C55-F72A-E04D-EC62-417BC19FD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CED3B0F-3FD1-FFA3-19DD-F1E5154CC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1889-C193-44B8-AA70-831A13A519AF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2C2B630-2925-F295-FF54-F60CB0745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73DA88F-B1C4-E832-7721-3555B33BB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6AEE3-0E0D-490C-9D7A-A3649D976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257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B1A4CD-ADCE-73D2-2D89-FE72834C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B92FBA1-66C5-4CA0-E4B8-C770D92B1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EEA1457-AE4B-2E5A-40D0-E27479353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1889-C193-44B8-AA70-831A13A519AF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FA4C9CF-B43B-6F42-28C6-F33042AE1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ED837E4-BFBF-DC11-437A-60C43DD44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6AEE3-0E0D-490C-9D7A-A3649D976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705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BA5D046-B064-113B-9076-6DEDAE4F0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42CA70B-28C8-EF57-CF1A-5E886DCB76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F8A774D-AFF8-8E00-6234-0133005777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3A08D9B-7253-90DB-8034-6B965C50C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1889-C193-44B8-AA70-831A13A519AF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EED6C4C-716D-DBD0-9EB6-29E3C7A0A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EC23E24-2B45-1AA5-C3C5-DF3946F59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6AEE3-0E0D-490C-9D7A-A3649D976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50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47A16E-2611-A7FC-FCDF-806EF0D7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819E75E-62D8-DCD6-CEC5-5028860BA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D061430-3DE9-89A7-B301-E65DC1B0AC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0DDEBF5D-2E06-7DA9-3F0B-DBF687925A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E70EB90D-1150-3C6C-9DF8-522CEF0049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8098C5F2-A3B9-1851-5D83-019AF7C94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1889-C193-44B8-AA70-831A13A519AF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65C8F7F4-E101-1517-52F0-5C0E2B3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CCE1A5B0-21EA-3CFB-FE41-E596447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6AEE3-0E0D-490C-9D7A-A3649D976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805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EE198C-422D-0B3C-989B-EEFF2F312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0F2B969-0CCA-1C8D-B110-9F82EF383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1889-C193-44B8-AA70-831A13A519AF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B48C776-0933-DFA6-01A6-8DF646871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7B97B03D-C01F-7479-4691-D6933B0EA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6AEE3-0E0D-490C-9D7A-A3649D976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05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F1CB40DC-4EFE-E237-E7CB-9BC970382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1889-C193-44B8-AA70-831A13A519AF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69D720D-4784-8306-BB5C-3F71003D2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A111D50-99C4-903D-5BAA-6519A55B2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6AEE3-0E0D-490C-9D7A-A3649D976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724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E0B2D3-01C1-08AD-6254-4EB2473A3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209F6AD-8DB9-053D-C0D9-86E22D20B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9263A2E-67A4-F31D-6355-4CD01F64E2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DE55B5B-086E-234C-0FC4-D4E234489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1889-C193-44B8-AA70-831A13A519AF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DCAD527-CB34-C925-FB38-A05825454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4F59C75-0C67-C881-0615-ECD57D744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6AEE3-0E0D-490C-9D7A-A3649D976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79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BAA1517-E146-8281-4F64-308D7C202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FC8306E8-06CE-C684-57A8-43327E9638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D285296-BFB8-E7E1-3A88-736B8F8D84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08EA72D-AD57-B4F7-5A71-9883796EE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1889-C193-44B8-AA70-831A13A519AF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C0B972D-6CD4-754A-2718-AD1B3DB89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9C56465-532D-1E7C-B53A-2387BF476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6AEE3-0E0D-490C-9D7A-A3649D976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04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D19974-5D50-8383-C2F1-134D2A779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3B46D06-7685-1FFE-0B84-E00B95B66E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4157075-7870-8902-D8A1-C9B1A93BF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1889-C193-44B8-AA70-831A13A519AF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97EFE32-7114-3525-BCDA-DEDF7AA8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777E8C6-249B-D3A2-D6A4-60B87A4FB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6AEE3-0E0D-490C-9D7A-A3649D976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747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DD622361-EFA9-2DD5-9C99-BA354E5243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A0B467B-1147-70F8-C96E-8D127FC70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97D042A-4A36-BB06-52D2-70E42A000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1889-C193-44B8-AA70-831A13A519AF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7076F7B-6062-AB75-C94A-B4D283595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3A1C07E-1A56-F749-0460-B85E90F4D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6AEE3-0E0D-490C-9D7A-A3649D976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534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4A6BFC3-4C8F-D996-9E4B-91E44AEC2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22DDA9B-9CD0-2842-0D29-F96675673F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A2F4045-2E21-497F-E196-5BFE3BB2FF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71889-C193-44B8-AA70-831A13A519AF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F4DF21A-BAA1-3A8E-DEBD-3F6AD55615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187B5A5-A7A9-6B6C-AC06-6436A5F338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6AEE3-0E0D-490C-9D7A-A3649D976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072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EFABFA-81DA-7596-A822-C9CE7960B9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43953"/>
            <a:ext cx="9144000" cy="269837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4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Кеменгер</a:t>
            </a:r>
            <a:r>
              <a:rPr lang="ru-RU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округінің</a:t>
            </a:r>
            <a:r>
              <a:rPr lang="ru-RU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2026-2028 </a:t>
            </a:r>
            <a:r>
              <a:rPr lang="ru-RU" sz="4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ru-RU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АЗАМАТТЫҚ БЮДЖЕТ</a:t>
            </a:r>
            <a:r>
              <a:rPr lang="kk-KZ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ru-RU" sz="4800" b="1" i="1" spc="50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800" b="1" i="1" spc="50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1DC025C-C916-1B59-F5C4-7F067BEFCA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72353"/>
            <a:ext cx="9144000" cy="797859"/>
          </a:xfrm>
        </p:spPr>
        <p:txBody>
          <a:bodyPr/>
          <a:lstStyle/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b="1" i="1" spc="50" dirty="0">
              <a:ln w="11430"/>
              <a:solidFill>
                <a:schemeClr val="accent4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b="1" i="1" spc="50" dirty="0">
              <a:ln w="11430"/>
              <a:solidFill>
                <a:schemeClr val="accent4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b="1" i="1" spc="50" dirty="0">
              <a:ln w="11430"/>
              <a:solidFill>
                <a:schemeClr val="accent4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690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5B2A23-086E-3CDD-5F73-30AE70C9F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3793"/>
          </a:xfrm>
        </p:spPr>
        <p:txBody>
          <a:bodyPr>
            <a:normAutofit fontScale="90000"/>
          </a:bodyPr>
          <a:lstStyle/>
          <a:p>
            <a:endParaRPr lang="ru-RU" sz="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82BB7DD-9651-BEA5-509A-A6E8BFE0A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87506"/>
            <a:ext cx="10515600" cy="5289457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Сіздер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ді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ң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назарыңызға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ұсынылды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округ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оны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қалыптастыру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параметрлері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қаражатын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жұмсау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бағыттары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бар.      </a:t>
            </a:r>
          </a:p>
          <a:p>
            <a:pPr algn="just"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құжат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бөлімдерді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қамтиды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:    </a:t>
            </a:r>
          </a:p>
          <a:p>
            <a:pPr algn="just"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-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селолық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округ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түсімдері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шығыстары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-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округ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кодекстеріне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қалыптастырылған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мәслихат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сессиясының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қазандағы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51/433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шешімімен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079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B349DF2-7BEE-CF98-A5AF-A8BFBBAB1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112" y="288212"/>
            <a:ext cx="10515600" cy="1079115"/>
          </a:xfrm>
        </p:spPr>
        <p:txBody>
          <a:bodyPr>
            <a:normAutofit fontScale="90000"/>
          </a:bodyPr>
          <a:lstStyle/>
          <a:p>
            <a:pPr algn="ctr">
              <a:tabLst>
                <a:tab pos="2790825" algn="l"/>
              </a:tabLst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бағдарламалар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округтің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шығыстары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br>
              <a:rPr lang="ru-RU" sz="3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                               </a:t>
            </a:r>
            <a:r>
              <a:rPr lang="ru-RU" altLang="ru-RU" sz="1600" b="1" dirty="0">
                <a:cs typeface="Times New Roman" pitchFamily="18" charset="0"/>
              </a:rPr>
              <a:t>(м</a:t>
            </a:r>
            <a:r>
              <a:rPr lang="kk-KZ" altLang="ru-RU" sz="1600" b="1" dirty="0">
                <a:cs typeface="Times New Roman" pitchFamily="18" charset="0"/>
              </a:rPr>
              <a:t>ың</a:t>
            </a:r>
            <a:r>
              <a:rPr lang="ru-RU" altLang="ru-RU" sz="1600" b="1" dirty="0">
                <a:cs typeface="Times New Roman" pitchFamily="18" charset="0"/>
              </a:rPr>
              <a:t> </a:t>
            </a:r>
            <a:r>
              <a:rPr lang="ru-RU" altLang="ru-RU" sz="1600" b="1" dirty="0" err="1">
                <a:cs typeface="Times New Roman" pitchFamily="18" charset="0"/>
              </a:rPr>
              <a:t>теңге</a:t>
            </a:r>
            <a:r>
              <a:rPr lang="ru-RU" altLang="ru-RU" sz="1600" b="1" dirty="0">
                <a:cs typeface="Times New Roman" pitchFamily="18" charset="0"/>
              </a:rPr>
              <a:t>)</a:t>
            </a:r>
            <a:r>
              <a:rPr lang="ru-RU" altLang="ru-RU" sz="1600" b="1" dirty="0"/>
              <a:t/>
            </a:r>
            <a:br>
              <a:rPr lang="ru-RU" altLang="ru-RU" sz="1600" b="1" dirty="0"/>
            </a:br>
            <a: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EDBD8028-286A-96EA-330E-CB2CC48EA6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3504019"/>
              </p:ext>
            </p:extLst>
          </p:nvPr>
        </p:nvGraphicFramePr>
        <p:xfrm>
          <a:off x="811850" y="1435695"/>
          <a:ext cx="10895888" cy="47242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4240">
                  <a:extLst>
                    <a:ext uri="{9D8B030D-6E8A-4147-A177-3AD203B41FA5}">
                      <a16:colId xmlns:a16="http://schemas.microsoft.com/office/drawing/2014/main" xmlns="" val="566589163"/>
                    </a:ext>
                  </a:extLst>
                </a:gridCol>
                <a:gridCol w="3649054">
                  <a:extLst>
                    <a:ext uri="{9D8B030D-6E8A-4147-A177-3AD203B41FA5}">
                      <a16:colId xmlns:a16="http://schemas.microsoft.com/office/drawing/2014/main" xmlns="" val="1986841392"/>
                    </a:ext>
                  </a:extLst>
                </a:gridCol>
                <a:gridCol w="2025353">
                  <a:extLst>
                    <a:ext uri="{9D8B030D-6E8A-4147-A177-3AD203B41FA5}">
                      <a16:colId xmlns:a16="http://schemas.microsoft.com/office/drawing/2014/main" xmlns="" val="1599465398"/>
                    </a:ext>
                  </a:extLst>
                </a:gridCol>
                <a:gridCol w="1888621">
                  <a:extLst>
                    <a:ext uri="{9D8B030D-6E8A-4147-A177-3AD203B41FA5}">
                      <a16:colId xmlns:a16="http://schemas.microsoft.com/office/drawing/2014/main" xmlns="" val="2746804122"/>
                    </a:ext>
                  </a:extLst>
                </a:gridCol>
                <a:gridCol w="1888620">
                  <a:extLst>
                    <a:ext uri="{9D8B030D-6E8A-4147-A177-3AD203B41FA5}">
                      <a16:colId xmlns:a16="http://schemas.microsoft.com/office/drawing/2014/main" xmlns="" val="2990729404"/>
                    </a:ext>
                  </a:extLst>
                </a:gridCol>
              </a:tblGrid>
              <a:tr h="365935">
                <a:tc>
                  <a:txBody>
                    <a:bodyPr/>
                    <a:lstStyle/>
                    <a:p>
                      <a:pPr algn="ctr"/>
                      <a:r>
                        <a:rPr lang="kk-KZ" sz="10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Бағдарлама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Атауы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2026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2027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00" b="1" baseline="0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2028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00" b="1" baseline="0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5" marB="45715"/>
                </a:tc>
                <a:extLst>
                  <a:ext uri="{0D108BD9-81ED-4DB2-BD59-A6C34878D82A}">
                    <a16:rowId xmlns:a16="http://schemas.microsoft.com/office/drawing/2014/main" xmlns="" val="2500925142"/>
                  </a:ext>
                </a:extLst>
              </a:tr>
              <a:tr h="252026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91439" marR="91439" marT="45715" marB="45715"/>
                </a:tc>
                <a:extLst>
                  <a:ext uri="{0D108BD9-81ED-4DB2-BD59-A6C34878D82A}">
                    <a16:rowId xmlns:a16="http://schemas.microsoft.com/office/drawing/2014/main" xmlns="" val="4060609521"/>
                  </a:ext>
                </a:extLst>
              </a:tr>
              <a:tr h="646815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001</a:t>
                      </a: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Аудандық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маңызы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бар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ауыл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кент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ауылдық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округ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әкімінің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қызметін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қамтамасыз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ету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жөніндегі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қызметтер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43 344,0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44 571,0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45 323,0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extLst>
                  <a:ext uri="{0D108BD9-81ED-4DB2-BD59-A6C34878D82A}">
                    <a16:rowId xmlns:a16="http://schemas.microsoft.com/office/drawing/2014/main" xmlns="" val="1626275739"/>
                  </a:ext>
                </a:extLst>
              </a:tr>
              <a:tr h="29055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008</a:t>
                      </a: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Елді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мекендердегі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көшелерді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жарықтандыру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17 454,0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13 789,0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14 478,0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extLst>
                  <a:ext uri="{0D108BD9-81ED-4DB2-BD59-A6C34878D82A}">
                    <a16:rowId xmlns:a16="http://schemas.microsoft.com/office/drawing/2014/main" xmlns="" val="2223831994"/>
                  </a:ext>
                </a:extLst>
              </a:tr>
              <a:tr h="29910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022</a:t>
                      </a: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органның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күрделі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шығыстары</a:t>
                      </a:r>
                      <a:endParaRPr kumimoji="0" lang="ru-RU" sz="12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1 600,0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extLst>
                  <a:ext uri="{0D108BD9-81ED-4DB2-BD59-A6C34878D82A}">
                    <a16:rowId xmlns:a16="http://schemas.microsoft.com/office/drawing/2014/main" xmlns="" val="1286266304"/>
                  </a:ext>
                </a:extLst>
              </a:tr>
              <a:tr h="40889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010</a:t>
                      </a: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Жерлеу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орындарын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ұстау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туысы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жоқ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адамдарды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жерлеу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145,0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152,0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extLst>
                  <a:ext uri="{0D108BD9-81ED-4DB2-BD59-A6C34878D82A}">
                    <a16:rowId xmlns:a16="http://schemas.microsoft.com/office/drawing/2014/main" xmlns="" val="200660369"/>
                  </a:ext>
                </a:extLst>
              </a:tr>
              <a:tr h="33458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011</a:t>
                      </a: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Елді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мекендерді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абаттандыру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көгалдандыру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4 215,0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200" b="0" i="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510</a:t>
                      </a:r>
                      <a:r>
                        <a:rPr lang="en-US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1 585</a:t>
                      </a:r>
                      <a:r>
                        <a:rPr lang="en-US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extLst>
                  <a:ext uri="{0D108BD9-81ED-4DB2-BD59-A6C34878D82A}">
                    <a16:rowId xmlns:a16="http://schemas.microsoft.com/office/drawing/2014/main" xmlns="" val="3828053214"/>
                  </a:ext>
                </a:extLst>
              </a:tr>
              <a:tr h="64948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013</a:t>
                      </a: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Аудандық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маңызы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бар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қалаларда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ауылдарда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ауылдық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округтерде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автомобиль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жолдарының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жұмыс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істеуін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қамтамасыз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ету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6 292,0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4 160,0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4 368,0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extLst>
                  <a:ext uri="{0D108BD9-81ED-4DB2-BD59-A6C34878D82A}">
                    <a16:rowId xmlns:a16="http://schemas.microsoft.com/office/drawing/2014/main" xmlns="" val="517036285"/>
                  </a:ext>
                </a:extLst>
              </a:tr>
              <a:tr h="33328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014</a:t>
                      </a: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Елді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мекендерді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сумен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жабдықтауды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ұйымдастыру</a:t>
                      </a: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429,0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600,0 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780,0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extLst>
                  <a:ext uri="{0D108BD9-81ED-4DB2-BD59-A6C34878D82A}">
                    <a16:rowId xmlns:a16="http://schemas.microsoft.com/office/drawing/2014/main" xmlns="" val="78376757"/>
                  </a:ext>
                </a:extLst>
              </a:tr>
              <a:tr h="3247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009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Елді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мекендердің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санитариясын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қамтамасыз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ету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811,0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1 029,0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1 081,0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extLst>
                  <a:ext uri="{0D108BD9-81ED-4DB2-BD59-A6C34878D82A}">
                    <a16:rowId xmlns:a16="http://schemas.microsoft.com/office/drawing/2014/main" xmlns="" val="1231785988"/>
                  </a:ext>
                </a:extLst>
              </a:tr>
              <a:tr h="45292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048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Пайдаланылмаған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200" b="0" i="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толық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пайдаланылмаған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</a:t>
                      </a:r>
                      <a:r>
                        <a:rPr lang="ru-RU" sz="1200" b="0" i="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нысаналы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трансферттерді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қайтару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</a:tr>
              <a:tr h="365935"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endParaRPr lang="ru-RU" sz="18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77 146,0</a:t>
                      </a:r>
                      <a:endParaRPr lang="ru-RU" sz="18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68 804,0</a:t>
                      </a:r>
                      <a:endParaRPr lang="ru-RU" sz="18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70767,0</a:t>
                      </a:r>
                      <a:endParaRPr lang="ru-RU" sz="18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extLst>
                  <a:ext uri="{0D108BD9-81ED-4DB2-BD59-A6C34878D82A}">
                    <a16:rowId xmlns:a16="http://schemas.microsoft.com/office/drawing/2014/main" xmlns="" val="16335435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8004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58634E8-8A17-03C1-C9EA-9844CFB18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 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Тұрғын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үй-коммуналдық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шаруашылық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charset="0"/>
              </a:rPr>
              <a:t/>
            </a:r>
            <a:br>
              <a:rPr lang="ru-RU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31B1F91-E10A-CCAD-EC01-68713AE70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4">
            <a:extLst>
              <a:ext uri="{FF2B5EF4-FFF2-40B4-BE49-F238E27FC236}">
                <a16:creationId xmlns:a16="http://schemas.microsoft.com/office/drawing/2014/main" xmlns="" id="{0C8CCB87-9907-4949-3B62-86A782A4493B}"/>
              </a:ext>
            </a:extLst>
          </p:cNvPr>
          <p:cNvSpPr/>
          <p:nvPr/>
        </p:nvSpPr>
        <p:spPr>
          <a:xfrm>
            <a:off x="926131" y="1999716"/>
            <a:ext cx="9593741" cy="1136590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err="1">
                <a:solidFill>
                  <a:srgbClr val="7030A0"/>
                </a:solidFill>
              </a:rPr>
              <a:t>Елді</a:t>
            </a:r>
            <a:r>
              <a:rPr lang="ru-RU" sz="1600" b="1" dirty="0">
                <a:solidFill>
                  <a:srgbClr val="7030A0"/>
                </a:solidFill>
              </a:rPr>
              <a:t> </a:t>
            </a:r>
            <a:r>
              <a:rPr lang="ru-RU" sz="1600" b="1" dirty="0" err="1">
                <a:solidFill>
                  <a:srgbClr val="7030A0"/>
                </a:solidFill>
              </a:rPr>
              <a:t>мекендердің</a:t>
            </a:r>
            <a:r>
              <a:rPr lang="ru-RU" sz="1600" b="1" dirty="0">
                <a:solidFill>
                  <a:srgbClr val="7030A0"/>
                </a:solidFill>
              </a:rPr>
              <a:t> </a:t>
            </a:r>
            <a:r>
              <a:rPr lang="ru-RU" sz="1600" b="1" dirty="0" err="1">
                <a:solidFill>
                  <a:srgbClr val="7030A0"/>
                </a:solidFill>
              </a:rPr>
              <a:t>көшелерін</a:t>
            </a:r>
            <a:r>
              <a:rPr lang="ru-RU" sz="1600" b="1" dirty="0">
                <a:solidFill>
                  <a:srgbClr val="7030A0"/>
                </a:solidFill>
              </a:rPr>
              <a:t> </a:t>
            </a:r>
            <a:r>
              <a:rPr lang="ru-RU" sz="1600" b="1" dirty="0" err="1">
                <a:solidFill>
                  <a:srgbClr val="7030A0"/>
                </a:solidFill>
              </a:rPr>
              <a:t>жарықтандыру</a:t>
            </a:r>
            <a:r>
              <a:rPr lang="ru-RU" sz="1600" b="1" dirty="0">
                <a:solidFill>
                  <a:srgbClr val="7030A0"/>
                </a:solidFill>
              </a:rPr>
              <a:t>  - </a:t>
            </a:r>
            <a:r>
              <a:rPr lang="ru-RU" sz="1600" b="1" dirty="0" smtClean="0">
                <a:solidFill>
                  <a:srgbClr val="7030A0"/>
                </a:solidFill>
              </a:rPr>
              <a:t>17 454</a:t>
            </a:r>
            <a:r>
              <a:rPr lang="ru-RU" sz="1600" dirty="0" smtClean="0">
                <a:solidFill>
                  <a:srgbClr val="7030A0"/>
                </a:solidFill>
              </a:rPr>
              <a:t>,0 </a:t>
            </a:r>
            <a:r>
              <a:rPr lang="ru-RU" sz="1600" dirty="0" err="1">
                <a:solidFill>
                  <a:srgbClr val="7030A0"/>
                </a:solidFill>
              </a:rPr>
              <a:t>мың</a:t>
            </a:r>
            <a:r>
              <a:rPr lang="ru-RU" sz="1600" dirty="0">
                <a:solidFill>
                  <a:srgbClr val="7030A0"/>
                </a:solidFill>
              </a:rPr>
              <a:t> </a:t>
            </a:r>
            <a:r>
              <a:rPr lang="ru-RU" sz="1600" dirty="0" err="1">
                <a:solidFill>
                  <a:srgbClr val="7030A0"/>
                </a:solidFill>
              </a:rPr>
              <a:t>теңге</a:t>
            </a:r>
            <a:endParaRPr lang="ru-RU" sz="1600" i="1" dirty="0">
              <a:solidFill>
                <a:srgbClr val="7030A0"/>
              </a:solidFill>
            </a:endParaRPr>
          </a:p>
        </p:txBody>
      </p:sp>
      <p:sp>
        <p:nvSpPr>
          <p:cNvPr id="5" name="Скругленный прямоугольник 8">
            <a:extLst>
              <a:ext uri="{FF2B5EF4-FFF2-40B4-BE49-F238E27FC236}">
                <a16:creationId xmlns:a16="http://schemas.microsoft.com/office/drawing/2014/main" xmlns="" id="{9F181684-136D-7355-1758-8918DE7E23B9}"/>
              </a:ext>
            </a:extLst>
          </p:cNvPr>
          <p:cNvSpPr/>
          <p:nvPr/>
        </p:nvSpPr>
        <p:spPr>
          <a:xfrm>
            <a:off x="950354" y="3212976"/>
            <a:ext cx="9569518" cy="1080119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k-KZ" sz="1600" dirty="0">
              <a:solidFill>
                <a:srgbClr val="0000FF"/>
              </a:solidFill>
            </a:endParaRPr>
          </a:p>
          <a:p>
            <a:pPr algn="ctr">
              <a:defRPr/>
            </a:pPr>
            <a:endParaRPr lang="kk-KZ" sz="1600" dirty="0">
              <a:solidFill>
                <a:srgbClr val="0000FF"/>
              </a:solidFill>
            </a:endParaRPr>
          </a:p>
          <a:p>
            <a:pPr algn="ctr">
              <a:defRPr/>
            </a:pP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Елді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мекендердің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санитариясын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dirty="0" smtClean="0">
                <a:solidFill>
                  <a:srgbClr val="7030A0"/>
                </a:solidFill>
              </a:rPr>
              <a:t>- 811,0 </a:t>
            </a:r>
            <a:r>
              <a:rPr lang="ru-RU" sz="1600" dirty="0" err="1">
                <a:solidFill>
                  <a:srgbClr val="7030A0"/>
                </a:solidFill>
              </a:rPr>
              <a:t>мың</a:t>
            </a:r>
            <a:r>
              <a:rPr lang="ru-RU" sz="1600" dirty="0">
                <a:solidFill>
                  <a:srgbClr val="7030A0"/>
                </a:solidFill>
              </a:rPr>
              <a:t> </a:t>
            </a:r>
            <a:r>
              <a:rPr lang="ru-RU" sz="1600" dirty="0" err="1">
                <a:solidFill>
                  <a:srgbClr val="7030A0"/>
                </a:solidFill>
              </a:rPr>
              <a:t>теңге</a:t>
            </a:r>
            <a:r>
              <a:rPr lang="en-US" sz="1600" dirty="0">
                <a:solidFill>
                  <a:srgbClr val="7030A0"/>
                </a:solidFill>
              </a:rPr>
              <a:t>;</a:t>
            </a:r>
            <a:endParaRPr lang="kk-KZ" sz="1600" dirty="0">
              <a:solidFill>
                <a:srgbClr val="7030A0"/>
              </a:solidFill>
            </a:endParaRPr>
          </a:p>
          <a:p>
            <a:pPr algn="ctr">
              <a:defRPr/>
            </a:pPr>
            <a:endParaRPr lang="ru-RU" sz="1600" dirty="0">
              <a:solidFill>
                <a:srgbClr val="0000FF"/>
              </a:solidFill>
            </a:endParaRPr>
          </a:p>
          <a:p>
            <a:pPr algn="ctr">
              <a:defRPr/>
            </a:pP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6" name="Скругленный прямоугольник 6">
            <a:extLst>
              <a:ext uri="{FF2B5EF4-FFF2-40B4-BE49-F238E27FC236}">
                <a16:creationId xmlns:a16="http://schemas.microsoft.com/office/drawing/2014/main" xmlns="" id="{05F87855-5BF8-53E9-7345-8A332D3E966E}"/>
              </a:ext>
            </a:extLst>
          </p:cNvPr>
          <p:cNvSpPr/>
          <p:nvPr/>
        </p:nvSpPr>
        <p:spPr>
          <a:xfrm>
            <a:off x="1115616" y="4437112"/>
            <a:ext cx="9404256" cy="1274440"/>
          </a:xfrm>
          <a:prstGeom prst="round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solidFill>
                  <a:srgbClr val="7030A0"/>
                </a:solidFill>
              </a:rPr>
              <a:t>Елді</a:t>
            </a:r>
            <a:r>
              <a:rPr lang="ru-RU" sz="1600" dirty="0">
                <a:solidFill>
                  <a:srgbClr val="7030A0"/>
                </a:solidFill>
              </a:rPr>
              <a:t> </a:t>
            </a:r>
            <a:r>
              <a:rPr lang="ru-RU" sz="1600" dirty="0" err="1">
                <a:solidFill>
                  <a:srgbClr val="7030A0"/>
                </a:solidFill>
              </a:rPr>
              <a:t>мекендерді</a:t>
            </a:r>
            <a:r>
              <a:rPr lang="ru-RU" sz="1600" dirty="0">
                <a:solidFill>
                  <a:srgbClr val="7030A0"/>
                </a:solidFill>
              </a:rPr>
              <a:t> </a:t>
            </a:r>
            <a:r>
              <a:rPr lang="ru-RU" sz="1600" dirty="0" err="1">
                <a:solidFill>
                  <a:srgbClr val="7030A0"/>
                </a:solidFill>
              </a:rPr>
              <a:t>абаттандыру</a:t>
            </a:r>
            <a:r>
              <a:rPr lang="ru-RU" sz="1600" dirty="0">
                <a:solidFill>
                  <a:srgbClr val="7030A0"/>
                </a:solidFill>
              </a:rPr>
              <a:t> </a:t>
            </a:r>
            <a:r>
              <a:rPr lang="ru-RU" sz="1600" dirty="0" err="1">
                <a:solidFill>
                  <a:srgbClr val="7030A0"/>
                </a:solidFill>
              </a:rPr>
              <a:t>және</a:t>
            </a:r>
            <a:r>
              <a:rPr lang="ru-RU" sz="1600" dirty="0">
                <a:solidFill>
                  <a:srgbClr val="7030A0"/>
                </a:solidFill>
              </a:rPr>
              <a:t> </a:t>
            </a:r>
            <a:r>
              <a:rPr lang="ru-RU" sz="1600" dirty="0" err="1">
                <a:solidFill>
                  <a:srgbClr val="7030A0"/>
                </a:solidFill>
              </a:rPr>
              <a:t>көгалдандыру</a:t>
            </a:r>
            <a:r>
              <a:rPr lang="ru-RU" sz="1600" dirty="0">
                <a:solidFill>
                  <a:srgbClr val="7030A0"/>
                </a:solidFill>
              </a:rPr>
              <a:t>  </a:t>
            </a:r>
            <a:r>
              <a:rPr lang="kk-KZ" sz="1600" dirty="0">
                <a:solidFill>
                  <a:srgbClr val="7030A0"/>
                </a:solidFill>
              </a:rPr>
              <a:t>- </a:t>
            </a:r>
            <a:r>
              <a:rPr lang="kk-KZ" sz="1600" dirty="0" smtClean="0">
                <a:solidFill>
                  <a:srgbClr val="7030A0"/>
                </a:solidFill>
              </a:rPr>
              <a:t>4 215,0 </a:t>
            </a:r>
            <a:r>
              <a:rPr lang="ru-RU" sz="1600" dirty="0" err="1">
                <a:solidFill>
                  <a:srgbClr val="7030A0"/>
                </a:solidFill>
              </a:rPr>
              <a:t>мың</a:t>
            </a:r>
            <a:r>
              <a:rPr lang="ru-RU" sz="1600" dirty="0">
                <a:solidFill>
                  <a:srgbClr val="7030A0"/>
                </a:solidFill>
              </a:rPr>
              <a:t> </a:t>
            </a:r>
            <a:r>
              <a:rPr lang="ru-RU" sz="1600" dirty="0" err="1">
                <a:solidFill>
                  <a:srgbClr val="7030A0"/>
                </a:solidFill>
              </a:rPr>
              <a:t>теңге</a:t>
            </a:r>
            <a:endParaRPr lang="ru-RU" sz="1600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579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B92272-0C20-F5D7-14BE-DEA716831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жылғы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кірістер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жоспары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xmlns="" id="{6D1E855C-7E83-5200-D1C7-3BED7BA4F9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7822102"/>
              </p:ext>
            </p:extLst>
          </p:nvPr>
        </p:nvGraphicFramePr>
        <p:xfrm>
          <a:off x="838200" y="1520792"/>
          <a:ext cx="10515600" cy="4972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2758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C9AF11-6F74-2877-926C-F222190E5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3793"/>
          </a:xfrm>
        </p:spPr>
        <p:txBody>
          <a:bodyPr>
            <a:normAutofit fontScale="90000"/>
          </a:bodyPr>
          <a:lstStyle/>
          <a:p>
            <a:endParaRPr lang="ru-RU" sz="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C2AAEC5-C9BA-7E1E-D3F5-00DEA1D15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b="1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НАЗАРЛАРЫҢЫЗҒА РАХМЕТ!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20208736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369</Words>
  <Application>Microsoft Office PowerPoint</Application>
  <PresentationFormat>Произвольный</PresentationFormat>
  <Paragraphs>83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Кеменгер ауылдық округінің  2026-2028 жылдарға арналған  АЗАМАТТЫҚ БЮДЖЕТІ </vt:lpstr>
      <vt:lpstr>Презентация PowerPoint</vt:lpstr>
      <vt:lpstr> 2026-2028 жылдарға арналған бюджеттік бағдарламалар бойынша округтің шығыстары                                                                                                                                                                                                                               (мың теңге)                                                                                                                                                                                                                                                </vt:lpstr>
      <vt:lpstr>   Тұрғын үй-коммуналдық шаруашылық   </vt:lpstr>
      <vt:lpstr> 2026 жылғы кірістер жоспары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сельского округа Кемеңгер Павлодарского района  на 2023-2025 годы </dc:title>
  <dc:creator>User</dc:creator>
  <cp:lastModifiedBy>админ</cp:lastModifiedBy>
  <cp:revision>36</cp:revision>
  <dcterms:created xsi:type="dcterms:W3CDTF">2023-05-24T05:19:32Z</dcterms:created>
  <dcterms:modified xsi:type="dcterms:W3CDTF">2026-10-15T18:31:39Z</dcterms:modified>
</cp:coreProperties>
</file>