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91" r:id="rId3"/>
    <p:sldId id="327" r:id="rId4"/>
    <p:sldId id="328" r:id="rId5"/>
    <p:sldId id="294" r:id="rId6"/>
    <p:sldId id="332" r:id="rId7"/>
    <p:sldId id="279" r:id="rId8"/>
    <p:sldId id="329" r:id="rId9"/>
    <p:sldId id="330" r:id="rId10"/>
    <p:sldId id="331" r:id="rId11"/>
  </p:sldIdLst>
  <p:sldSz cx="9144000" cy="6858000" type="screen4x3"/>
  <p:notesSz cx="6761163" cy="9942513"/>
  <p:defaultTextStyle>
    <a:defPPr>
      <a:defRPr lang="en-US"/>
    </a:defPPr>
    <a:lvl1pPr marL="0" lvl="0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w Cen MT" pitchFamily="34" charset="0"/>
        <a:ea typeface="+mn-ea"/>
        <a:cs typeface="+mn-cs"/>
      </a:defRPr>
    </a:lvl1pPr>
    <a:lvl2pPr marL="457200" lvl="1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w Cen MT" pitchFamily="34" charset="0"/>
        <a:ea typeface="+mn-ea"/>
        <a:cs typeface="+mn-cs"/>
      </a:defRPr>
    </a:lvl2pPr>
    <a:lvl3pPr marL="914400" lvl="2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w Cen MT" pitchFamily="34" charset="0"/>
        <a:ea typeface="+mn-ea"/>
        <a:cs typeface="+mn-cs"/>
      </a:defRPr>
    </a:lvl3pPr>
    <a:lvl4pPr marL="1371600" lvl="3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w Cen MT" pitchFamily="34" charset="0"/>
        <a:ea typeface="+mn-ea"/>
        <a:cs typeface="+mn-cs"/>
      </a:defRPr>
    </a:lvl4pPr>
    <a:lvl5pPr marL="1828800" lvl="4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w Cen MT" pitchFamily="34" charset="0"/>
        <a:ea typeface="+mn-ea"/>
        <a:cs typeface="+mn-cs"/>
      </a:defRPr>
    </a:lvl5pPr>
    <a:lvl6pPr marL="2286000" lvl="5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w Cen MT" pitchFamily="34" charset="0"/>
        <a:ea typeface="+mn-ea"/>
        <a:cs typeface="+mn-cs"/>
      </a:defRPr>
    </a:lvl6pPr>
    <a:lvl7pPr marL="2743200" lvl="6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w Cen MT" pitchFamily="34" charset="0"/>
        <a:ea typeface="+mn-ea"/>
        <a:cs typeface="+mn-cs"/>
      </a:defRPr>
    </a:lvl7pPr>
    <a:lvl8pPr marL="3200400" lvl="7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w Cen MT" pitchFamily="34" charset="0"/>
        <a:ea typeface="+mn-ea"/>
        <a:cs typeface="+mn-cs"/>
      </a:defRPr>
    </a:lvl8pPr>
    <a:lvl9pPr marL="3657600" lvl="8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w Cen MT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33CCFF"/>
    <a:srgbClr val="643FC1"/>
    <a:srgbClr val="0000FF"/>
    <a:srgbClr val="33CC33"/>
    <a:srgbClr val="3333CC"/>
    <a:srgbClr val="008000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7"/>
    <p:restoredTop sz="93236"/>
  </p:normalViewPr>
  <p:slideViewPr>
    <p:cSldViewPr showGuides="1">
      <p:cViewPr>
        <p:scale>
          <a:sx n="80" d="100"/>
          <a:sy n="80" d="100"/>
        </p:scale>
        <p:origin x="-2514" y="-6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1"/>
    <c:view3D>
      <c:rotX val="30"/>
      <c:rotY val="0"/>
      <c:depthPercent val="10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7637164899192299E-2"/>
          <c:y val="0.50883960493803104"/>
          <c:w val="0.84169823424201695"/>
          <c:h val="0.4281662326441750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explosion val="9"/>
            <c:spPr>
              <a:solidFill>
                <a:srgbClr val="643FC1"/>
              </a:solidFill>
            </c:spPr>
          </c:dPt>
          <c:dPt>
            <c:idx val="1"/>
            <c:bubble3D val="0"/>
            <c:explosion val="9"/>
            <c:spPr>
              <a:solidFill>
                <a:srgbClr val="00B0F0"/>
              </a:solidFill>
            </c:spPr>
          </c:dPt>
          <c:dPt>
            <c:idx val="2"/>
            <c:bubble3D val="0"/>
            <c:explosion val="14"/>
            <c:spPr>
              <a:solidFill>
                <a:srgbClr val="FF99CC"/>
              </a:solidFill>
              <a:ln>
                <a:solidFill>
                  <a:schemeClr val="tx2"/>
                </a:solidFill>
              </a:ln>
            </c:spPr>
          </c:dPt>
          <c:dPt>
            <c:idx val="3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4"/>
            <c:bubble3D val="0"/>
          </c:dPt>
          <c:dLbls>
            <c:dLbl>
              <c:idx val="2"/>
              <c:layout>
                <c:manualLayout>
                  <c:x val="-0.128565054726901"/>
                  <c:y val="-2.5444753589711499E-2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795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 49%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6.74091799114831E-3"/>
                  <c:y val="-0.12946880791507701"/>
                </c:manualLayout>
              </c:layout>
              <c:spPr>
                <a:noFill/>
                <a:ln w="25369"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ru-RU" sz="1795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369"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795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cat>
            <c:strRef>
              <c:f>Лист1!$A$2:$A$6</c:f>
              <c:strCache>
                <c:ptCount val="5"/>
                <c:pt idx="0">
                  <c:v>Содержание дорог</c:v>
                </c:pt>
                <c:pt idx="1">
                  <c:v>Содержание аппарата</c:v>
                </c:pt>
                <c:pt idx="2">
                  <c:v>Освещение улиц</c:v>
                </c:pt>
                <c:pt idx="3">
                  <c:v>Обеспечение санитарии населенных пунктов</c:v>
                </c:pt>
                <c:pt idx="4">
                  <c:v>Благоустройство и  озеленение  населенных пунктов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6.8</c:v>
                </c:pt>
                <c:pt idx="1">
                  <c:v>46</c:v>
                </c:pt>
                <c:pt idx="2">
                  <c:v>12.3</c:v>
                </c:pt>
                <c:pt idx="3">
                  <c:v>1</c:v>
                </c:pt>
                <c:pt idx="4">
                  <c:v>1.3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zero"/>
    <c:showDLblsOverMax val="1"/>
    <c:extLst>
      <c:ext uri="{0b15fc19-7d7d-44ad-8c2d-2c3a37ce22c3}">
        <chartProps xmlns="https://web.wps.cn/et/2018/main" chartId="{6411250d-9fb4-4457-a06f-2203d36d6fd3}"/>
      </c:ext>
    </c:extLst>
  </c:chart>
  <c:txPr>
    <a:bodyPr/>
    <a:lstStyle/>
    <a:p>
      <a:pPr>
        <a:defRPr lang="ru-RU" sz="1795"/>
      </a:pPr>
      <a:endParaRPr lang="ru-RU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6888"/>
          </a:xfrm>
          <a:prstGeom prst="rect">
            <a:avLst/>
          </a:prstGeom>
        </p:spPr>
        <p:txBody>
          <a:bodyPr vert="horz" lIns="90882" tIns="45441" rIns="90882" bIns="45441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6888"/>
          </a:xfrm>
          <a:prstGeom prst="rect">
            <a:avLst/>
          </a:prstGeom>
        </p:spPr>
        <p:txBody>
          <a:bodyPr vert="horz" lIns="90882" tIns="45441" rIns="90882" bIns="45441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B527032-7F20-45CD-9F97-8013F965B89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19.10.2026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5350" y="746125"/>
            <a:ext cx="4970463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82" tIns="45441" rIns="90882" bIns="45441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275" y="4722813"/>
            <a:ext cx="5408613" cy="4473575"/>
          </a:xfrm>
          <a:prstGeom prst="rect">
            <a:avLst/>
          </a:prstGeom>
        </p:spPr>
        <p:txBody>
          <a:bodyPr vert="horz" lIns="90882" tIns="45441" rIns="90882" bIns="45441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Образец текста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Второй уровень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Третий уровень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Четвертый уровень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6888"/>
          </a:xfrm>
          <a:prstGeom prst="rect">
            <a:avLst/>
          </a:prstGeom>
        </p:spPr>
        <p:txBody>
          <a:bodyPr vert="horz" lIns="90882" tIns="45441" rIns="90882" bIns="45441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6888"/>
          </a:xfrm>
          <a:prstGeom prst="rect">
            <a:avLst/>
          </a:prstGeom>
        </p:spPr>
        <p:txBody>
          <a:bodyPr vert="horz" wrap="square" lIns="90882" tIns="45441" rIns="90882" bIns="45441" numCol="1" anchor="b" anchorCtr="0" compatLnSpc="1"/>
          <a:lstStyle/>
          <a:p>
            <a:pPr lvl="0" algn="r" eaLnBrk="1" hangingPunct="1">
              <a:buNone/>
            </a:pPr>
            <a:fld id="{9A0DB2DC-4C9A-4742-B13C-FB6460FD3503}" type="slidenum">
              <a:rPr lang="ru-RU" altLang="ru-RU" sz="1200" dirty="0">
                <a:latin typeface="Calibri" panose="020F0502020204030204" pitchFamily="34" charset="0"/>
              </a:rPr>
              <a:t>‹#›</a:t>
            </a:fld>
            <a:endParaRPr lang="ru-RU" altLang="ru-RU" sz="12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727979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0882" tIns="45441" rIns="90882" bIns="45441" anchor="t" anchorCtr="0"/>
          <a:lstStyle/>
          <a:p>
            <a:pPr lvl="0"/>
            <a:endParaRPr lang="ru-RU" altLang="x-none" dirty="0"/>
          </a:p>
        </p:txBody>
      </p:sp>
      <p:sp>
        <p:nvSpPr>
          <p:cNvPr id="18436" name="Номер слайда 3"/>
          <p:cNvSpPr txBox="1">
            <a:spLocks noGrp="1"/>
          </p:cNvSpPr>
          <p:nvPr>
            <p:ph type="sldNum" sz="quarter"/>
          </p:nvPr>
        </p:nvSpPr>
        <p:spPr>
          <a:xfrm>
            <a:off x="3829050" y="9444038"/>
            <a:ext cx="2930525" cy="496887"/>
          </a:xfrm>
          <a:prstGeom prst="rect">
            <a:avLst/>
          </a:prstGeom>
          <a:noFill/>
          <a:ln w="9525">
            <a:noFill/>
          </a:ln>
        </p:spPr>
        <p:txBody>
          <a:bodyPr lIns="90882" tIns="45441" rIns="90882" bIns="45441" anchor="b" anchorCtr="0"/>
          <a:lstStyle/>
          <a:p>
            <a:pPr lvl="0" algn="r" eaLnBrk="1" hangingPunct="1"/>
            <a:fld id="{9A0DB2DC-4C9A-4742-B13C-FB6460FD3503}" type="slidenum">
              <a:rPr lang="ru-RU" altLang="ru-RU" sz="1200" dirty="0">
                <a:latin typeface="Calibri" panose="020F0502020204030204" pitchFamily="34" charset="0"/>
              </a:rPr>
              <a:t>2</a:t>
            </a:fld>
            <a:endParaRPr lang="ru-RU" altLang="ru-RU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0882" tIns="45441" rIns="90882" bIns="45441" anchor="t" anchorCtr="0"/>
          <a:lstStyle/>
          <a:p>
            <a:pPr lvl="0"/>
            <a:endParaRPr lang="ru-RU" altLang="ru-RU" dirty="0"/>
          </a:p>
        </p:txBody>
      </p:sp>
      <p:sp>
        <p:nvSpPr>
          <p:cNvPr id="19460" name="Номер слайда 3"/>
          <p:cNvSpPr txBox="1">
            <a:spLocks noGrp="1"/>
          </p:cNvSpPr>
          <p:nvPr>
            <p:ph type="sldNum" sz="quarter"/>
          </p:nvPr>
        </p:nvSpPr>
        <p:spPr>
          <a:xfrm>
            <a:off x="3829050" y="9444038"/>
            <a:ext cx="2930525" cy="496887"/>
          </a:xfrm>
          <a:prstGeom prst="rect">
            <a:avLst/>
          </a:prstGeom>
          <a:noFill/>
          <a:ln w="9525">
            <a:noFill/>
          </a:ln>
        </p:spPr>
        <p:txBody>
          <a:bodyPr lIns="90882" tIns="45441" rIns="90882" bIns="45441" anchor="b" anchorCtr="0"/>
          <a:lstStyle/>
          <a:p>
            <a:pPr lvl="0" algn="r" eaLnBrk="1" hangingPunct="1"/>
            <a:fld id="{9A0DB2DC-4C9A-4742-B13C-FB6460FD3503}" type="slidenum">
              <a:rPr lang="ru-RU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fld>
            <a:endParaRPr lang="ru-RU" altLang="ru-RU" sz="12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0882" tIns="45441" rIns="90882" bIns="45441" anchor="t" anchorCtr="0"/>
          <a:lstStyle/>
          <a:p>
            <a:pPr lvl="0"/>
            <a:endParaRPr lang="ru-RU" altLang="ru-RU" dirty="0"/>
          </a:p>
        </p:txBody>
      </p:sp>
      <p:sp>
        <p:nvSpPr>
          <p:cNvPr id="20484" name="Номер слайда 3"/>
          <p:cNvSpPr txBox="1">
            <a:spLocks noGrp="1"/>
          </p:cNvSpPr>
          <p:nvPr>
            <p:ph type="sldNum" sz="quarter"/>
          </p:nvPr>
        </p:nvSpPr>
        <p:spPr>
          <a:xfrm>
            <a:off x="3829050" y="9444038"/>
            <a:ext cx="2930525" cy="496887"/>
          </a:xfrm>
          <a:prstGeom prst="rect">
            <a:avLst/>
          </a:prstGeom>
          <a:noFill/>
          <a:ln w="9525">
            <a:noFill/>
          </a:ln>
        </p:spPr>
        <p:txBody>
          <a:bodyPr lIns="90882" tIns="45441" rIns="90882" bIns="45441" anchor="b" anchorCtr="0"/>
          <a:lstStyle/>
          <a:p>
            <a:pPr lvl="0" algn="r" eaLnBrk="1" hangingPunct="1"/>
            <a:fld id="{9A0DB2DC-4C9A-4742-B13C-FB6460FD3503}" type="slidenum">
              <a:rPr lang="ru-RU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fld>
            <a:endParaRPr lang="ru-RU" altLang="ru-RU" sz="12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Овал 8"/>
          <p:cNvSpPr/>
          <p:nvPr/>
        </p:nvSpPr>
        <p:spPr>
          <a:xfrm>
            <a:off x="4540250" y="3525838"/>
            <a:ext cx="46038" cy="46038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/>
            <a:lvl3pPr/>
            <a:lvl4pPr/>
            <a:lvl5pPr/>
            <a:lvl6pPr/>
            <a:lvl7pPr/>
            <a:lvl8pPr/>
            <a:lvl9pPr/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1" name="Дата 14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>
              <a:defRPr/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w Cen MT" pitchFamily="34" charset="0"/>
              <a:ea typeface="+mn-ea"/>
              <a:cs typeface="+mn-cs"/>
            </a:endParaRPr>
          </a:p>
        </p:txBody>
      </p:sp>
      <p:sp>
        <p:nvSpPr>
          <p:cNvPr id="12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noAutofit/>
          </a:bodyPr>
          <a:lstStyle/>
          <a:p>
            <a:pPr algn="ctr" eaLnBrk="1" hangingPunct="1">
              <a:buNone/>
            </a:pPr>
            <a:fld id="{9A0DB2DC-4C9A-4742-B13C-FB6460FD3503}" type="slidenum">
              <a:rPr lang="ru-RU" altLang="ru-RU" dirty="0"/>
              <a:t>‹#›</a:t>
            </a:fld>
            <a:endParaRPr lang="ru-RU" altLang="ru-RU" dirty="0"/>
          </a:p>
        </p:txBody>
      </p:sp>
      <p:sp>
        <p:nvSpPr>
          <p:cNvPr id="13" name="Нижний колонтитул 16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>
              <a:defRPr/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w Cen MT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w Cen MT" pitchFamily="34" charset="0"/>
              <a:ea typeface="+mn-ea"/>
              <a:cs typeface="+mn-cs"/>
            </a:endParaRP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w Cen MT" pitchFamily="34" charset="0"/>
              <a:ea typeface="+mn-ea"/>
              <a:cs typeface="+mn-cs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ru-RU" dirty="0">
                <a:latin typeface="Tw Cen MT" pitchFamily="34" charset="0"/>
              </a:rPr>
              <a:t>‹#›</a:t>
            </a:fld>
            <a:endParaRPr lang="ru-RU" altLang="ru-RU" dirty="0">
              <a:latin typeface="Tw Cen MT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685800" y="4916488"/>
            <a:ext cx="7924800" cy="4763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>
              <a:defRPr/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w Cen MT" pitchFamily="34" charset="0"/>
              <a:ea typeface="+mn-ea"/>
              <a:cs typeface="+mn-cs"/>
            </a:endParaRPr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>
              <a:defRPr/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w Cen MT" pitchFamily="34" charset="0"/>
              <a:ea typeface="+mn-ea"/>
              <a:cs typeface="+mn-cs"/>
            </a:endParaRPr>
          </a:p>
        </p:txBody>
      </p:sp>
      <p:sp>
        <p:nvSpPr>
          <p:cNvPr id="11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noAutofit/>
          </a:bodyPr>
          <a:lstStyle/>
          <a:p>
            <a:pPr algn="ctr" eaLnBrk="1" hangingPunct="1">
              <a:buNone/>
            </a:pPr>
            <a:fld id="{9A0DB2DC-4C9A-4742-B13C-FB6460FD3503}" type="slidenum">
              <a:rPr lang="ru-RU" altLang="ru-RU" dirty="0"/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w Cen MT" pitchFamily="34" charset="0"/>
              <a:ea typeface="+mn-ea"/>
              <a:cs typeface="+mn-cs"/>
            </a:endParaRPr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w Cen MT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ru-RU" dirty="0">
                <a:latin typeface="Tw Cen MT" pitchFamily="34" charset="0"/>
              </a:rPr>
              <a:t>‹#›</a:t>
            </a:fld>
            <a:endParaRPr lang="ru-RU" altLang="ru-RU" dirty="0">
              <a:latin typeface="Tw Cen MT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563563" y="2179638"/>
            <a:ext cx="3748088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4754563" y="2179638"/>
            <a:ext cx="3749675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noAutofit/>
          </a:bodyPr>
          <a:lstStyle/>
          <a:p>
            <a:pPr algn="ctr" eaLnBrk="1" hangingPunct="1">
              <a:buNone/>
            </a:pPr>
            <a:fld id="{9A0DB2DC-4C9A-4742-B13C-FB6460FD3503}" type="slidenum">
              <a:rPr lang="ru-RU" altLang="ru-RU" dirty="0"/>
              <a:t>‹#›</a:t>
            </a:fld>
            <a:endParaRPr lang="ru-RU" altLang="ru-RU" dirty="0"/>
          </a:p>
        </p:txBody>
      </p:sp>
      <p:sp>
        <p:nvSpPr>
          <p:cNvPr id="11" name="Нижний колонтитул 7"/>
          <p:cNvSpPr>
            <a:spLocks noGrp="1"/>
          </p:cNvSpPr>
          <p:nvPr>
            <p:ph type="ftr" sz="quarter" idx="1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>
              <a:defRPr/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w Cen MT" pitchFamily="34" charset="0"/>
              <a:ea typeface="+mn-ea"/>
              <a:cs typeface="+mn-cs"/>
            </a:endParaRPr>
          </a:p>
        </p:txBody>
      </p:sp>
      <p:sp>
        <p:nvSpPr>
          <p:cNvPr id="4" name="Дата 6"/>
          <p:cNvSpPr>
            <a:spLocks noGrp="1"/>
          </p:cNvSpPr>
          <p:nvPr>
            <p:ph type="dt" sz="half" idx="1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>
              <a:defRPr/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w Cen MT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w Cen MT" pitchFamily="34" charset="0"/>
              <a:ea typeface="+mn-ea"/>
              <a:cs typeface="+mn-cs"/>
            </a:endParaRPr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w Cen MT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ru-RU" dirty="0">
                <a:latin typeface="Tw Cen MT" pitchFamily="34" charset="0"/>
              </a:rPr>
              <a:t>‹#›</a:t>
            </a:fld>
            <a:endParaRPr lang="ru-RU" altLang="ru-RU" dirty="0">
              <a:latin typeface="Tw Cen MT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w Cen MT" pitchFamily="34" charset="0"/>
              <a:ea typeface="+mn-ea"/>
              <a:cs typeface="+mn-cs"/>
            </a:endParaRP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w Cen MT" pitchFamily="34" charset="0"/>
              <a:ea typeface="+mn-ea"/>
              <a:cs typeface="+mn-cs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ru-RU" dirty="0">
                <a:latin typeface="Tw Cen MT" pitchFamily="34" charset="0"/>
              </a:rPr>
              <a:t>‹#›</a:t>
            </a:fld>
            <a:endParaRPr lang="ru-RU" altLang="ru-RU" dirty="0">
              <a:latin typeface="Tw Cen MT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w Cen MT" pitchFamily="34" charset="0"/>
              <a:ea typeface="+mn-ea"/>
              <a:cs typeface="+mn-cs"/>
            </a:endParaRPr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w Cen MT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ru-RU" dirty="0">
                <a:latin typeface="Tw Cen MT" pitchFamily="34" charset="0"/>
              </a:rPr>
              <a:t>‹#›</a:t>
            </a:fld>
            <a:endParaRPr lang="ru-RU" altLang="ru-RU" dirty="0">
              <a:latin typeface="Tw Cen MT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 vert="horz" wrap="square" lIns="91440" tIns="45720" rIns="91440" bIns="45720" numCol="1" anchor="t" anchorCtr="0" compatLnSpc="1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panose="05020102010507070707" pitchFamily="18" charset="2"/>
              <a:buNone/>
              <a:defRPr/>
            </a:pPr>
            <a:r>
              <a:rPr kumimoji="0" lang="ru-RU" sz="3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w Cen MT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w Cen MT" pitchFamily="34" charset="0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ru-RU" dirty="0">
                <a:latin typeface="Tw Cen MT" pitchFamily="34" charset="0"/>
              </a:rPr>
              <a:t>‹#›</a:t>
            </a:fld>
            <a:endParaRPr lang="ru-RU" altLang="ru-RU" dirty="0">
              <a:latin typeface="Tw Cen MT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w Cen MT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w Cen MT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ru-RU" dirty="0">
                <a:latin typeface="Tw Cen MT" pitchFamily="34" charset="0"/>
              </a:rPr>
              <a:t>‹#›</a:t>
            </a:fld>
            <a:endParaRPr lang="ru-RU" altLang="ru-RU" dirty="0">
              <a:latin typeface="Tw Cen MT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w Cen MT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w Cen MT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altLang="ru-RU" dirty="0">
                <a:latin typeface="Tw Cen MT" pitchFamily="34" charset="0"/>
              </a:rPr>
              <a:t>‹#›</a:t>
            </a:fld>
            <a:endParaRPr lang="ru-RU" altLang="ru-RU" dirty="0">
              <a:latin typeface="Tw Cen MT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Заголовок, текст и диаграмма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иаграмма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4038600" cy="38862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/>
          <a:p>
            <a:pPr marL="273050" marR="0" lvl="0" indent="-27305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/>
            </a:pPr>
            <a:endParaRPr kumimoji="0" lang="ru-RU" sz="2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 vert="horz" anchor="ctr" anchorCtr="0"/>
          <a:lstStyle>
            <a:lvl1pPr>
              <a:defRPr/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w Cen MT" pitchFamily="34" charset="0"/>
              <a:ea typeface="+mn-ea"/>
              <a:cs typeface="+mn-cs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noAutofit/>
          </a:bodyPr>
          <a:lstStyle/>
          <a:p>
            <a:pPr algn="ctr" eaLnBrk="1" hangingPunct="1">
              <a:buNone/>
            </a:pPr>
            <a:fld id="{9A0DB2DC-4C9A-4742-B13C-FB6460FD3503}" type="slidenum">
              <a:rPr lang="ru-RU" altLang="ru-RU" dirty="0"/>
              <a:t>‹#›</a:t>
            </a:fld>
            <a:endParaRPr lang="ru-RU" altLang="ru-RU" dirty="0"/>
          </a:p>
        </p:txBody>
      </p:sp>
      <p:sp>
        <p:nvSpPr>
          <p:cNvPr id="9" name="Дата 6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 vert="horz" anchor="ctr" anchorCtr="0"/>
          <a:lstStyle>
            <a:lvl1pPr>
              <a:defRPr/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w Cen MT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ru-RU" altLang="ru-RU" dirty="0"/>
              <a:t>Образец текста</a:t>
            </a:r>
          </a:p>
          <a:p>
            <a:pPr lvl="1"/>
            <a:r>
              <a:rPr lang="ru-RU" altLang="ru-RU" dirty="0"/>
              <a:t>Второй уровень</a:t>
            </a:r>
          </a:p>
          <a:p>
            <a:pPr lvl="2"/>
            <a:r>
              <a:rPr lang="ru-RU" altLang="ru-RU" dirty="0"/>
              <a:t>Третий уровень</a:t>
            </a:r>
          </a:p>
          <a:p>
            <a:pPr lvl="3"/>
            <a:r>
              <a:rPr lang="ru-RU" altLang="ru-RU" dirty="0"/>
              <a:t>Четвертый уровень</a:t>
            </a:r>
          </a:p>
          <a:p>
            <a:pPr lvl="4"/>
            <a:r>
              <a:rPr lang="ru-RU" altLang="ru-RU" dirty="0"/>
              <a:t>Пятый уровень</a:t>
            </a:r>
            <a:endParaRPr lang="en-US" altLang="ru-RU" dirty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w Cen MT" pitchFamily="34" charset="0"/>
              <a:ea typeface="+mn-ea"/>
              <a:cs typeface="+mn-cs"/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w Cen MT" pitchFamily="34" charset="0"/>
              <a:ea typeface="+mn-ea"/>
              <a:cs typeface="+mn-cs"/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wrap="square" lIns="0" tIns="0" rIns="0" bIns="0" numCol="1" anchor="ctr" anchorCtr="0" compatLnSpc="1">
            <a:noAutofit/>
          </a:bodyPr>
          <a:lstStyle>
            <a:lvl1pPr algn="ctr">
              <a:defRPr sz="1600">
                <a:solidFill>
                  <a:schemeClr val="tx2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ru-RU" altLang="ru-RU" dirty="0">
                <a:latin typeface="Tw Cen MT" pitchFamily="34" charset="0"/>
              </a:rPr>
              <a:t>‹#›</a:t>
            </a:fld>
            <a:endParaRPr lang="ru-RU" altLang="ru-RU" dirty="0">
              <a:latin typeface="Tw Cen MT" pitchFamily="34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anose="02030602050306030303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anose="02030602050306030303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anose="02030602050306030303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anose="02030602050306030303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anose="02030602050306030303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anose="02030602050306030303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anose="02030602050306030303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anose="02030602050306030303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305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205" indent="-228600" algn="l" rtl="0" eaLnBrk="0" fontAlgn="base" hangingPunct="0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anose="05020102010507070707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0" fontAlgn="base" hangingPunct="0">
        <a:spcBef>
          <a:spcPts val="340"/>
        </a:spcBef>
        <a:spcAft>
          <a:spcPct val="0"/>
        </a:spcAft>
        <a:buClr>
          <a:srgbClr val="D6903D"/>
        </a:buClr>
        <a:buSzPct val="85000"/>
        <a:buFont typeface="Wingdings 2" panose="05020102010507070707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anose="05020102010507070707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anose="05020102010507070707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anose="05020102010507070707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anose="05020102010507070707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1"/>
          <p:cNvSpPr>
            <a:spLocks noChangeArrowheads="1"/>
          </p:cNvSpPr>
          <p:nvPr/>
        </p:nvSpPr>
        <p:spPr bwMode="auto">
          <a:xfrm>
            <a:off x="539750" y="2393057"/>
            <a:ext cx="8137525" cy="193899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extrusionClr>
                <a:srgbClr val="C00000"/>
              </a:extrusionClr>
              <a:contourClr>
                <a:schemeClr val="accent2">
                  <a:tint val="20000"/>
                </a:schemeClr>
              </a:contourClr>
            </a:sp3d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ru-RU" sz="4000" b="1" i="1" u="none" strike="noStrike" kern="1200" cap="none" spc="50" normalizeH="0" baseline="0" noProof="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Шарбақты ауданы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ru-RU" sz="4000" b="1" i="1" u="none" strike="noStrike" kern="1200" cap="none" spc="50" normalizeH="0" baseline="0" noProof="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Александровка  ауылдық округінің АЗАМАТТЫҚ БЮДЖЕТІ</a:t>
            </a:r>
            <a:endParaRPr kumimoji="0" lang="ru-RU" altLang="ru-RU" sz="4000" b="1" i="1" u="none" strike="noStrike" kern="1200" cap="none" spc="50" normalizeH="0" baseline="0" noProof="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0" name="Rectangle 3"/>
          <p:cNvSpPr>
            <a:spLocks noGrp="1"/>
          </p:cNvSpPr>
          <p:nvPr>
            <p:ph idx="1"/>
          </p:nvPr>
        </p:nvSpPr>
        <p:spPr>
          <a:xfrm>
            <a:off x="395288" y="981075"/>
            <a:ext cx="8532812" cy="5761038"/>
          </a:xfrm>
        </p:spPr>
        <p:txBody>
          <a:bodyPr vert="horz" wrap="square" lIns="91440" tIns="45720" rIns="91440" bIns="45720" anchor="t" anchorCtr="0"/>
          <a:lstStyle/>
          <a:p>
            <a:pPr algn="just" eaLnBrk="1" hangingPunct="1">
              <a:buFont typeface="Wingdings" panose="05000000000000000000" pitchFamily="2" charset="2"/>
              <a:buNone/>
            </a:pPr>
            <a:r>
              <a:rPr lang="ru-RU" altLang="ru-RU" sz="2000" dirty="0"/>
              <a:t>     	</a:t>
            </a:r>
          </a:p>
          <a:p>
            <a:pPr algn="just" eaLnBrk="1" hangingPunct="1">
              <a:buFont typeface="Wingdings" panose="05000000000000000000" pitchFamily="2" charset="2"/>
              <a:buNone/>
            </a:pPr>
            <a:endParaRPr lang="ru-RU" altLang="ru-RU" sz="2000" dirty="0"/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ru-RU" altLang="ru-RU" sz="2000" dirty="0">
                <a:cs typeface="Times New Roman" panose="02020603050405020304" pitchFamily="18" charset="0"/>
              </a:rPr>
              <a:t>	</a:t>
            </a:r>
            <a:r>
              <a:rPr lang="ru-RU" alt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Сіздің назарыңызға Александровка ауылдық округінің 2026-2028 жылдарға арналған Азаматтық бюджеті ұсынылды,онда негізгі ақпарат барокруг бюджетінің көрсеткіштері,оны қалыптастыру параметрлері және бюджет қаражатын жұмсау бағыттары.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endParaRPr lang="ru-RU" alt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Шарбақты аудандық мәслихатының 2025 жылғы 19 желтоқсандағы "Шарбақты ауданының 2026-2028 жылдарға арналған ауылдық округтерінің бюджеті туралы" № 155/53 шешімі 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Шарбақты аудандық мәслихатының 2026 жылғы 8 мамырдағы "Шарбақты ауданының 2026-2028 жылдарға арналған ауылдық округтерінің бюджеті туралы" № 177/60 шешімі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Шарбақты аудандық мәслихатының 2026 жылғы </a:t>
            </a:r>
            <a:r>
              <a:rPr lang="ru-RU" altLang="en-US" sz="2000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9</a:t>
            </a:r>
            <a:r>
              <a:rPr lang="" altLang="en-US" sz="2000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қазан</a:t>
            </a:r>
            <a: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 "Шарбақты ауданының 2026-2028 жылдарға арналған ауылдық округтерінің бюджеті туралы" № </a:t>
            </a:r>
            <a:r>
              <a:rPr lang="" altLang="en-US" sz="2000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200</a:t>
            </a:r>
            <a: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/</a:t>
            </a:r>
            <a:r>
              <a:rPr lang="" altLang="en-US" sz="2000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68</a:t>
            </a:r>
            <a: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шешімі</a:t>
            </a:r>
            <a:endParaRPr lang="en-US" altLang="en-US" sz="2000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</a:pPr>
            <a:endParaRPr lang="en-US" altLang="en-US" sz="2000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476250"/>
            <a:ext cx="7570787" cy="431800"/>
          </a:xfrm>
          <a:noFill/>
          <a:effectLst/>
          <a:scene3d>
            <a:camera prst="orthographicFront"/>
            <a:lightRig rig="balanced" dir="t"/>
          </a:scene3d>
          <a:sp3d prstMaterial="plastic"/>
        </p:spPr>
        <p:txBody>
          <a:bodyPr vert="horz" rtlCol="0" anchor="b" anchorCtr="0">
            <a:normAutofit fontScale="9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Tx/>
              <a:buFont typeface="Georgia" panose="02040502050405020303" pitchFamily="18" charset="0"/>
              <a:buNone/>
              <a:defRPr/>
            </a:pPr>
            <a:r>
              <a:rPr kumimoji="0" lang="ru-RU" sz="3200" b="0" i="0" u="none" strike="noStrike" kern="1200" cap="none" spc="-100" normalizeH="0" baseline="0" noProof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ҚҰРМЕТТІ ОҚЫРМАНДАР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Замещающее содержимое 819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7674372"/>
              </p:ext>
            </p:extLst>
          </p:nvPr>
        </p:nvGraphicFramePr>
        <p:xfrm>
          <a:off x="314325" y="1200150"/>
          <a:ext cx="8218488" cy="4406241"/>
        </p:xfrm>
        <a:graphic>
          <a:graphicData uri="http://schemas.openxmlformats.org/drawingml/2006/table">
            <a:tbl>
              <a:tblPr/>
              <a:tblGrid>
                <a:gridCol w="2024380"/>
                <a:gridCol w="1733233"/>
                <a:gridCol w="1576387"/>
                <a:gridCol w="1514475"/>
                <a:gridCol w="1370013"/>
              </a:tblGrid>
              <a:tr h="503238"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buNone/>
                      </a:pPr>
                      <a:r>
                        <a:rPr lang="ru-RU" altLang="x-none" sz="1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Бағдарлама </a:t>
                      </a:r>
                      <a:endParaRPr lang="ru-RU" altLang="x-none" sz="10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1444" marR="91444" marT="45702" marB="4570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buNone/>
                      </a:pPr>
                      <a:r>
                        <a:rPr lang="ru-RU" altLang="x-none" sz="1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 </a:t>
                      </a:r>
                      <a:endParaRPr lang="ru-RU" altLang="x-none" sz="10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1444" marR="91444" marT="45702" marB="4570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buNone/>
                      </a:pPr>
                      <a:r>
                        <a:rPr lang="ru-RU" altLang="x-none" sz="1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жыл</a:t>
                      </a:r>
                      <a:endParaRPr lang="ru-RU" altLang="x-none" sz="10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1444" marR="91444" marT="45702" marB="4570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buNone/>
                      </a:pPr>
                      <a:r>
                        <a:rPr lang="ru-RU" altLang="x-none" sz="1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2027жыл </a:t>
                      </a:r>
                      <a:endParaRPr lang="ru-RU" altLang="x-none" sz="10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1444" marR="91444" marT="45702" marB="4570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buNone/>
                      </a:pPr>
                      <a:r>
                        <a:rPr lang="ru-RU" altLang="x-none" sz="1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 жыл</a:t>
                      </a:r>
                      <a:endParaRPr lang="ru-RU" altLang="x-none" sz="10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1444" marR="91444" marT="45702" marB="4570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244475"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buNone/>
                      </a:pPr>
                      <a:endParaRPr lang="ru-RU" altLang="x-none" sz="1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1444" marR="91444" marT="45702" marB="4570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buNone/>
                      </a:pPr>
                      <a:r>
                        <a:rPr lang="ru-RU" altLang="x-none" sz="1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altLang="x-none" sz="1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1444" marR="91444" marT="45702" marB="4570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buNone/>
                      </a:pPr>
                      <a:r>
                        <a:rPr lang="ru-RU" altLang="x-none" sz="1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altLang="x-none" sz="1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1444" marR="91444" marT="45702" marB="4570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buNone/>
                      </a:pPr>
                      <a:r>
                        <a:rPr lang="ru-RU" altLang="x-none" sz="1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altLang="x-none" sz="1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1444" marR="91444" marT="45702" marB="4570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buNone/>
                      </a:pPr>
                      <a:r>
                        <a:rPr lang="ru-RU" altLang="x-none" sz="1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altLang="x-none" sz="1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1444" marR="91444" marT="45702" marB="4570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838200"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buNone/>
                      </a:pPr>
                      <a:r>
                        <a:rPr lang="ru-RU" altLang="x-none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001</a:t>
                      </a:r>
                    </a:p>
                    <a:p>
                      <a:pPr lvl="0" algn="ctr" defTabSz="914400" eaLnBrk="1" hangingPunct="1">
                        <a:buNone/>
                      </a:pPr>
                      <a:endParaRPr lang="ru-RU" altLang="x-none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lvl="0" algn="ctr" defTabSz="914400" eaLnBrk="1" hangingPunct="1">
                        <a:buNone/>
                      </a:pPr>
                      <a:endParaRPr lang="ru-RU" altLang="x-none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1444" marR="91444" marT="45708" marB="4570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buNone/>
                      </a:pPr>
                      <a:r>
                        <a:rPr lang="ru-RU" altLang="x-none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Қаладағы аудан, аудандық маңызы бар қала, кент, ауыл (село),ауылдық (селолық) округ әкімінің қызметін қамтамасыз ету жөніндегі қызметтер</a:t>
                      </a:r>
                      <a:endParaRPr lang="ru-RU" altLang="x-none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1444" marR="91444" marT="45708" marB="45708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algn="ctr" fontAlgn="b"/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</a:rPr>
                        <a:t>46,0</a:t>
                      </a:r>
                      <a:endParaRPr lang="ru-RU" sz="1400" u="none" strike="noStrike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 fontAlgn="b"/>
                      <a:endParaRPr lang="ru-RU" sz="10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"/>
                      <a:endParaRPr lang="ru-RU" sz="10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"/>
                      <a:endParaRPr lang="ru-RU" sz="10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"/>
                      <a:endParaRPr lang="ru-RU" sz="10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19" marB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47,9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19" marB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49,0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19" marB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555625"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914400" eaLnBrk="1" fontAlgn="t" hangingPunct="1">
                        <a:buNone/>
                      </a:pPr>
                      <a:r>
                        <a:rPr lang="ru-RU" altLang="x-none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008</a:t>
                      </a:r>
                      <a:endParaRPr lang="ru-RU" altLang="x-none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620" marR="7620" marT="7619" marB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914400" eaLnBrk="1" fontAlgn="t" hangingPunct="1">
                        <a:buNone/>
                      </a:pPr>
                      <a:r>
                        <a:rPr lang="ru-RU" altLang="x-none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Елді мекендердегі көшелерді жарықтандыру</a:t>
                      </a:r>
                      <a:endParaRPr lang="ru-RU" altLang="x-none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620" marR="7620" marT="7619" marB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algn="ctr" fontAlgn="b"/>
                      <a:r>
                        <a:rPr lang="ru-RU" altLang="en-US" sz="10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12,3</a:t>
                      </a:r>
                      <a:endParaRPr lang="ru-RU" altLang="en-US" sz="10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19" marB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6,8</a:t>
                      </a:r>
                    </a:p>
                  </a:txBody>
                  <a:tcPr marL="7620" marR="7620" marT="7619" marB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7,2</a:t>
                      </a:r>
                    </a:p>
                  </a:txBody>
                  <a:tcPr marL="7620" marR="7620" marT="7619" marB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830262"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914400" eaLnBrk="1" fontAlgn="t" hangingPunct="1">
                        <a:buNone/>
                      </a:pPr>
                      <a:r>
                        <a:rPr lang="ru-RU" altLang="x-none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009</a:t>
                      </a:r>
                      <a:endParaRPr lang="ru-RU" altLang="x-none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620" marR="7620" marT="7619" marB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914400" eaLnBrk="1" fontAlgn="t" hangingPunct="1">
                        <a:buNone/>
                      </a:pPr>
                      <a:r>
                        <a:rPr lang="ru-RU" altLang="x-none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Елді мекендерде санитарияны қамтамасыз ету</a:t>
                      </a:r>
                      <a:endParaRPr lang="ru-RU" altLang="x-none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620" marR="7620" marT="7619" marB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</a:t>
                      </a:r>
                    </a:p>
                  </a:txBody>
                  <a:tcPr marL="7620" marR="7620" marT="7619" marB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19" marB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</a:t>
                      </a:r>
                    </a:p>
                  </a:txBody>
                  <a:tcPr marL="7620" marR="7620" marT="7619" marB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496888"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914400" eaLnBrk="1" fontAlgn="t" hangingPunct="1">
                        <a:buNone/>
                      </a:pPr>
                      <a:r>
                        <a:rPr lang="ru-RU" altLang="x-none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011</a:t>
                      </a:r>
                      <a:endParaRPr lang="ru-RU" altLang="x-none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620" marR="7620" marT="7619" marB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914400" eaLnBrk="1" fontAlgn="t" hangingPunct="1">
                        <a:buNone/>
                      </a:pPr>
                      <a:r>
                        <a:rPr lang="ru-RU" altLang="x-none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Елді мекендерді абаттандыру және көгалдандыру</a:t>
                      </a:r>
                      <a:endParaRPr lang="ru-RU" altLang="x-none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620" marR="7620" marT="7619" marB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1,3</a:t>
                      </a:r>
                    </a:p>
                  </a:txBody>
                  <a:tcPr marL="7620" marR="7620" marT="7619" marB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</a:p>
                  </a:txBody>
                  <a:tcPr marL="7620" marR="7620" marT="7619" marB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1,7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19" marB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769937"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914400" eaLnBrk="1" fontAlgn="t" hangingPunct="1">
                        <a:buNone/>
                      </a:pPr>
                      <a:r>
                        <a:rPr lang="ru-RU" altLang="x-none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013</a:t>
                      </a:r>
                      <a:endParaRPr lang="ru-RU" altLang="x-none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620" marR="7620" marT="7619" marB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914400" eaLnBrk="1" fontAlgn="t" hangingPunct="1">
                        <a:buNone/>
                      </a:pPr>
                      <a:endParaRPr lang="ru-RU" altLang="x-none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620" marR="7620" marT="7619" marB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algn="ctr" fontAlgn="b"/>
                      <a:r>
                        <a:rPr lang="kk-KZ" altLang="en-US" sz="10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6,8</a:t>
                      </a:r>
                      <a:endParaRPr lang="ru-RU" altLang="en-US" sz="10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19" marB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7,1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19" marB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7,5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19" marB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850" y="260350"/>
            <a:ext cx="8686800" cy="838200"/>
          </a:xfrm>
          <a:noFill/>
          <a:effectLst/>
          <a:scene3d>
            <a:camera prst="orthographicFront"/>
            <a:lightRig rig="balanced" dir="t"/>
          </a:scene3d>
          <a:sp3d prstMaterial="plastic"/>
        </p:spPr>
        <p:txBody>
          <a:bodyPr vert="horz" rtlCol="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0" i="1" u="none" strike="noStrike" kern="1200" cap="none" spc="-100" normalizeH="0" baseline="0" noProof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2026-2028 </a:t>
            </a:r>
            <a:r>
              <a:rPr kumimoji="0" lang="ru-RU" sz="2400" b="0" i="1" u="none" strike="noStrike" kern="1200" cap="none" spc="-100" normalizeH="0" baseline="0" noProof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жылдарға</a:t>
            </a:r>
            <a:r>
              <a:rPr kumimoji="0" lang="ru-RU" sz="2400" b="0" i="1" u="none" strike="noStrike" kern="1200" cap="none" spc="-100" normalizeH="0" baseline="0" noProof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 </a:t>
            </a:r>
            <a:r>
              <a:rPr kumimoji="0" lang="ru-RU" sz="2400" b="0" i="1" u="none" strike="noStrike" kern="1200" cap="none" spc="-100" normalizeH="0" baseline="0" noProof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арналған</a:t>
            </a:r>
            <a:r>
              <a:rPr kumimoji="0" lang="ru-RU" sz="2400" b="0" i="1" u="none" strike="noStrike" kern="1200" cap="none" spc="-100" normalizeH="0" baseline="0" noProof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 </a:t>
            </a:r>
            <a:r>
              <a:rPr kumimoji="0" lang="ru-RU" sz="2400" b="0" i="1" u="none" strike="noStrike" kern="1200" cap="none" spc="-100" normalizeH="0" baseline="0" noProof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бюджеттік</a:t>
            </a:r>
            <a:r>
              <a:rPr kumimoji="0" lang="ru-RU" sz="2400" b="0" i="1" u="none" strike="noStrike" kern="1200" cap="none" spc="-100" normalizeH="0" baseline="0" noProof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 </a:t>
            </a:r>
            <a:r>
              <a:rPr kumimoji="0" lang="ru-RU" sz="2400" b="0" i="1" u="none" strike="noStrike" kern="1200" cap="none" spc="-100" normalizeH="0" baseline="0" noProof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бағдарламалар</a:t>
            </a:r>
            <a:r>
              <a:rPr kumimoji="0" lang="ru-RU" sz="2400" b="0" i="1" u="none" strike="noStrike" kern="1200" cap="none" spc="-100" normalizeH="0" baseline="0" noProof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 </a:t>
            </a:r>
            <a:r>
              <a:rPr kumimoji="0" lang="ru-RU" sz="2400" b="0" i="1" u="none" strike="noStrike" kern="1200" cap="none" spc="-100" normalizeH="0" baseline="0" noProof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бойынша</a:t>
            </a:r>
            <a:r>
              <a:rPr kumimoji="0" lang="ru-RU" sz="2400" b="0" i="1" u="none" strike="noStrike" kern="1200" cap="none" spc="-100" normalizeH="0" baseline="0" noProof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 </a:t>
            </a:r>
            <a:r>
              <a:rPr kumimoji="0" lang="ru-RU" sz="2400" b="0" i="1" u="none" strike="noStrike" kern="1200" cap="none" spc="-100" normalizeH="0" baseline="0" noProof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округтін</a:t>
            </a:r>
            <a:r>
              <a:rPr kumimoji="0" lang="ru-RU" sz="2400" b="0" i="1" u="none" strike="noStrike" kern="1200" cap="none" spc="-100" normalizeH="0" baseline="0" noProof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 </a:t>
            </a:r>
            <a:r>
              <a:rPr kumimoji="0" lang="ru-RU" sz="2400" b="0" i="1" u="none" strike="noStrike" kern="1200" cap="none" spc="-100" normalizeH="0" baseline="0" noProof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шығындары</a:t>
            </a:r>
            <a:r>
              <a:rPr kumimoji="0" lang="ru-RU" sz="900" b="0" i="0" u="none" strike="noStrike" kern="1200" cap="none" spc="-100" normalizeH="0" baseline="0" noProof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 </a:t>
            </a:r>
            <a:r>
              <a:rPr kumimoji="0" lang="ru-RU" sz="800" b="0" i="0" u="none" strike="noStrike" kern="1200" cap="none" spc="-100" normalizeH="0" baseline="0" noProof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                </a:t>
            </a:r>
            <a:r>
              <a:rPr kumimoji="0" lang="ru-RU" sz="800" b="0" i="0" u="none" strike="noStrike" kern="1200" cap="none" spc="-100" normalizeH="0" baseline="0" noProof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млн.тенге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1403350" y="5286375"/>
            <a:ext cx="6697663" cy="1238250"/>
          </a:xfrm>
          <a:prstGeom prst="ellipse">
            <a:avLst/>
          </a:prstGeom>
          <a:solidFill>
            <a:srgbClr val="643FC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Tw Cen MT" pitchFamily="34" charset="0"/>
              </a:defRPr>
            </a:lvl1pPr>
            <a:lvl2pPr marL="457200" lvl="1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w Cen MT" pitchFamily="34" charset="0"/>
                <a:ea typeface="+mn-ea"/>
                <a:cs typeface="+mn-cs"/>
              </a:defRPr>
            </a:lvl2pPr>
            <a:lvl3pPr marL="914400" lvl="2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w Cen MT" pitchFamily="34" charset="0"/>
                <a:ea typeface="+mn-ea"/>
                <a:cs typeface="+mn-cs"/>
              </a:defRPr>
            </a:lvl3pPr>
            <a:lvl4pPr marL="1371600" lvl="3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w Cen MT" pitchFamily="34" charset="0"/>
                <a:ea typeface="+mn-ea"/>
                <a:cs typeface="+mn-cs"/>
              </a:defRPr>
            </a:lvl4pPr>
            <a:lvl5pPr marL="1828800" lvl="4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w Cen MT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endParaRPr lang="ru-RU" altLang="x-none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 eaLnBrk="1" hangingPunct="1">
              <a:buNone/>
            </a:pPr>
            <a:r>
              <a:rPr lang="en-US" altLang="x-none" sz="1200" b="1" dirty="0">
                <a:solidFill>
                  <a:srgbClr val="FFFFFF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Бюджеттік бағдарламаның соңғы нәтижесі: Александровка ауылдық округінің әкім аппаратының ұйымдастырушы-құқықтық, ақпараттық аналитикалық және материалдық –техникалық қызметін қамтамасыз ету </a:t>
            </a:r>
            <a:endParaRPr lang="ru-RU" altLang="x-none" sz="1200" b="1" dirty="0">
              <a:latin typeface="Constantia" panose="02030602050306030303" pitchFamily="18" charset="0"/>
              <a:cs typeface="Times New Roman" panose="02020603050405020304" pitchFamily="18" charset="0"/>
            </a:endParaRPr>
          </a:p>
          <a:p>
            <a:pPr lvl="0" algn="ctr" eaLnBrk="1" hangingPunct="1">
              <a:buNone/>
            </a:pPr>
            <a:endParaRPr lang="ru-RU" altLang="x-none" dirty="0">
              <a:solidFill>
                <a:srgbClr val="FFFFFF"/>
              </a:solidFill>
              <a:latin typeface="Constantia" panose="02030602050306030303" pitchFamily="18" charset="0"/>
            </a:endParaRPr>
          </a:p>
        </p:txBody>
      </p:sp>
      <p:sp>
        <p:nvSpPr>
          <p:cNvPr id="9219" name="Объект 8"/>
          <p:cNvSpPr>
            <a:spLocks noGrp="1"/>
          </p:cNvSpPr>
          <p:nvPr>
            <p:ph idx="1"/>
          </p:nvPr>
        </p:nvSpPr>
        <p:spPr>
          <a:xfrm>
            <a:off x="258763" y="1357313"/>
            <a:ext cx="8569325" cy="5143500"/>
          </a:xfrm>
          <a:ln>
            <a:solidFill>
              <a:schemeClr val="tx2">
                <a:alpha val="100000"/>
              </a:schemeClr>
            </a:solidFill>
            <a:miter lim="800000"/>
          </a:ln>
        </p:spPr>
        <p:txBody>
          <a:bodyPr vert="horz" wrap="square" lIns="91440" tIns="45720" rIns="91440" bIns="45720" anchor="t" anchorCtr="0"/>
          <a:lstStyle/>
          <a:p>
            <a:pPr eaLnBrk="1" hangingPunct="1"/>
            <a:r>
              <a:rPr lang="ru-RU" altLang="ru-RU" dirty="0"/>
              <a:t>Аппаратты қамтамасыз ету</a:t>
            </a:r>
            <a:r>
              <a:rPr lang="en-US" altLang="ru-RU" dirty="0"/>
              <a:t> </a:t>
            </a:r>
            <a:endParaRPr lang="ru-RU" alt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  <a:effectLst/>
          <a:scene3d>
            <a:camera prst="orthographicFront"/>
            <a:lightRig rig="balanced" dir="t"/>
          </a:scene3d>
          <a:sp3d prstMaterial="plastic"/>
        </p:spPr>
        <p:txBody>
          <a:bodyPr vert="horz" rtlCol="0" anchor="b" anchorCtr="0">
            <a:normAutofit fontScale="9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600" b="0" i="1" u="none" strike="noStrike" kern="1200" cap="none" spc="-100" normalizeH="0" baseline="0" noProof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Қаладағы аудан</a:t>
            </a:r>
            <a:r>
              <a:rPr kumimoji="0" lang="ru-RU" sz="1600" b="0" i="1" u="none" strike="noStrike" kern="1200" cap="none" spc="-100" normalizeH="0" baseline="0" noProof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, </a:t>
            </a:r>
            <a:r>
              <a:rPr kumimoji="0" lang="ru-RU" sz="1600" b="0" i="1" u="none" strike="noStrike" kern="1200" cap="none" spc="-100" normalizeH="0" baseline="0" noProof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аудандық маңызы </a:t>
            </a:r>
            <a:r>
              <a:rPr kumimoji="0" lang="ru-RU" sz="1600" b="0" i="1" u="none" strike="noStrike" kern="1200" cap="none" spc="-100" normalizeH="0" baseline="0" noProof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бар </a:t>
            </a:r>
            <a:r>
              <a:rPr kumimoji="0" lang="ru-RU" sz="1600" b="0" i="1" u="none" strike="noStrike" kern="1200" cap="none" spc="-100" normalizeH="0" baseline="0" noProof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қаланың</a:t>
            </a:r>
            <a:r>
              <a:rPr kumimoji="0" lang="ru-RU" sz="1600" b="0" i="1" u="none" strike="noStrike" kern="1200" cap="none" spc="-100" normalizeH="0" baseline="0" noProof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, </a:t>
            </a:r>
            <a:r>
              <a:rPr kumimoji="0" lang="ru-RU" sz="1600" b="0" i="1" u="none" strike="noStrike" kern="1200" cap="none" spc="-100" normalizeH="0" baseline="0" noProof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кент</a:t>
            </a:r>
            <a:r>
              <a:rPr kumimoji="0" lang="ru-RU" sz="1600" b="0" i="1" u="none" strike="noStrike" kern="1200" cap="none" spc="-100" normalizeH="0" baseline="0" noProof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, </a:t>
            </a:r>
            <a:r>
              <a:rPr kumimoji="0" lang="ru-RU" sz="1600" b="0" i="1" u="none" strike="noStrike" kern="1200" cap="none" spc="-100" normalizeH="0" baseline="0" noProof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ауыл</a:t>
            </a:r>
            <a:r>
              <a:rPr kumimoji="0" lang="ru-RU" sz="1600" b="0" i="1" u="none" strike="noStrike" kern="1200" cap="none" spc="-100" normalizeH="0" baseline="0" noProof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, </a:t>
            </a:r>
            <a:r>
              <a:rPr kumimoji="0" lang="ru-RU" sz="1600" b="0" i="1" u="none" strike="noStrike" kern="1200" cap="none" spc="-100" normalizeH="0" baseline="0" noProof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ауылдық </a:t>
            </a:r>
            <a:r>
              <a:rPr kumimoji="0" lang="ru-RU" sz="1600" b="0" i="1" u="none" strike="noStrike" kern="1200" cap="none" spc="-100" normalizeH="0" baseline="0" noProof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округ </a:t>
            </a:r>
            <a:r>
              <a:rPr kumimoji="0" lang="ru-RU" sz="1600" b="0" i="1" u="none" strike="noStrike" kern="1200" cap="none" spc="-100" normalizeH="0" baseline="0" noProof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әкімінің қызметін қамтамасыз ету</a:t>
            </a:r>
            <a:r>
              <a:rPr kumimoji="0" lang="ru-RU" sz="1600" b="0" i="1" u="none" strike="noStrike" kern="1200" cap="none" spc="-100" normalizeH="0" baseline="0" noProof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 </a:t>
            </a:r>
            <a:r>
              <a:rPr kumimoji="0" lang="ru-RU" sz="1600" b="0" i="1" u="none" strike="noStrike" kern="1200" cap="none" spc="-100" normalizeH="0" baseline="0" noProof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жөніндегі қызметтер</a:t>
            </a:r>
            <a:r>
              <a:rPr kumimoji="0" lang="ru-RU" sz="1600" b="0" i="0" u="none" strike="noStrike" kern="1200" cap="none" spc="-100" normalizeH="0" baseline="0" noProof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/>
            </a:r>
            <a:br>
              <a:rPr kumimoji="0" lang="ru-RU" sz="1600" b="0" i="0" u="none" strike="noStrike" kern="1200" cap="none" spc="-100" normalizeH="0" baseline="0" noProof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</a:br>
            <a:r>
              <a:rPr kumimoji="0" lang="ru-RU" sz="4200" b="0" i="0" u="none" strike="noStrike" kern="1200" cap="none" spc="-100" normalizeH="0" baseline="0" noProof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/>
            </a:r>
            <a:br>
              <a:rPr kumimoji="0" lang="ru-RU" sz="4200" b="0" i="0" u="none" strike="noStrike" kern="1200" cap="none" spc="-100" normalizeH="0" baseline="0" noProof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</a:br>
            <a:endParaRPr kumimoji="0" lang="ru-RU" sz="4200" b="0" i="0" u="none" strike="noStrike" kern="1200" cap="none" spc="-100" normalizeH="0" baseline="0" noProof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F0000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4932363" y="3644900"/>
            <a:ext cx="1655763" cy="5048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Tw Cen MT" pitchFamily="34" charset="0"/>
              </a:defRPr>
            </a:lvl1pPr>
            <a:lvl2pPr marL="457200" lvl="1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w Cen MT" pitchFamily="34" charset="0"/>
                <a:ea typeface="+mn-ea"/>
                <a:cs typeface="+mn-cs"/>
              </a:defRPr>
            </a:lvl2pPr>
            <a:lvl3pPr marL="914400" lvl="2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w Cen MT" pitchFamily="34" charset="0"/>
                <a:ea typeface="+mn-ea"/>
                <a:cs typeface="+mn-cs"/>
              </a:defRPr>
            </a:lvl3pPr>
            <a:lvl4pPr marL="1371600" lvl="3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w Cen MT" pitchFamily="34" charset="0"/>
                <a:ea typeface="+mn-ea"/>
                <a:cs typeface="+mn-cs"/>
              </a:defRPr>
            </a:lvl4pPr>
            <a:lvl5pPr marL="1828800" lvl="4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w Cen MT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spcAft>
                <a:spcPts val="600"/>
              </a:spcAft>
              <a:buClr>
                <a:schemeClr val="bg2"/>
              </a:buClr>
              <a:buSzPct val="75000"/>
              <a:buNone/>
            </a:pPr>
            <a:r>
              <a:rPr lang="ru-RU" altLang="x-none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Коммуналдық қызметтерге төлеу</a:t>
            </a:r>
            <a:endParaRPr lang="ru-RU" altLang="ru-RU" sz="1000" b="1" dirty="0">
              <a:solidFill>
                <a:srgbClr val="FF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2879725" y="1989138"/>
            <a:ext cx="3457575" cy="1295400"/>
          </a:xfrm>
          <a:prstGeom prst="roundRect">
            <a:avLst/>
          </a:prstGeom>
          <a:solidFill>
            <a:srgbClr val="643FC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Tw Cen MT" pitchFamily="34" charset="0"/>
              </a:defRPr>
            </a:lvl1pPr>
            <a:lvl2pPr marL="457200" lvl="1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w Cen MT" pitchFamily="34" charset="0"/>
                <a:ea typeface="+mn-ea"/>
                <a:cs typeface="+mn-cs"/>
              </a:defRPr>
            </a:lvl2pPr>
            <a:lvl3pPr marL="914400" lvl="2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w Cen MT" pitchFamily="34" charset="0"/>
                <a:ea typeface="+mn-ea"/>
                <a:cs typeface="+mn-cs"/>
              </a:defRPr>
            </a:lvl3pPr>
            <a:lvl4pPr marL="1371600" lvl="3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w Cen MT" pitchFamily="34" charset="0"/>
                <a:ea typeface="+mn-ea"/>
                <a:cs typeface="+mn-cs"/>
              </a:defRPr>
            </a:lvl4pPr>
            <a:lvl5pPr marL="1828800" lvl="4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w Cen MT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lang="en-US" altLang="x-none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Алдағы шығынтар 202</a:t>
            </a:r>
            <a:r>
              <a:rPr lang="ru-RU" alt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US" altLang="x-none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x-none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жылы</a:t>
            </a:r>
            <a:r>
              <a:rPr lang="en-US" altLang="x-none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x-none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kk-KZ" altLang="x-none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6,0</a:t>
            </a:r>
            <a:r>
              <a:rPr lang="en-US" altLang="x-none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x-none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 теңге сомасында, оның ішінде </a:t>
            </a:r>
            <a:endParaRPr lang="ru-RU" altLang="x-none" b="1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222250" y="4284663"/>
            <a:ext cx="2449513" cy="936625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Tw Cen MT" pitchFamily="34" charset="0"/>
              </a:defRPr>
            </a:lvl1pPr>
            <a:lvl2pPr marL="457200" lvl="1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w Cen MT" pitchFamily="34" charset="0"/>
                <a:ea typeface="+mn-ea"/>
                <a:cs typeface="+mn-cs"/>
              </a:defRPr>
            </a:lvl2pPr>
            <a:lvl3pPr marL="914400" lvl="2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w Cen MT" pitchFamily="34" charset="0"/>
                <a:ea typeface="+mn-ea"/>
                <a:cs typeface="+mn-cs"/>
              </a:defRPr>
            </a:lvl3pPr>
            <a:lvl4pPr marL="1371600" lvl="3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w Cen MT" pitchFamily="34" charset="0"/>
                <a:ea typeface="+mn-ea"/>
                <a:cs typeface="+mn-cs"/>
              </a:defRPr>
            </a:lvl4pPr>
            <a:lvl5pPr marL="1828800" lvl="4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w Cen MT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spcAft>
                <a:spcPts val="600"/>
              </a:spcAft>
              <a:buClr>
                <a:schemeClr val="bg2"/>
              </a:buClr>
              <a:buSzPct val="75000"/>
              <a:buNone/>
            </a:pPr>
            <a:r>
              <a:rPr lang="en-US" altLang="x-none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Аппаратты қамтамасыз ету  штаттық саны – 5 бірлік мемлекеттік қызметшілер, штаттан тыс қызметкерлер – 6 бірлік </a:t>
            </a:r>
            <a:endParaRPr lang="ru-RU" altLang="ru-RU" sz="1000" dirty="0">
              <a:solidFill>
                <a:srgbClr val="FF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2339975" y="3644900"/>
            <a:ext cx="1439863" cy="5048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Tw Cen MT" pitchFamily="34" charset="0"/>
              </a:defRPr>
            </a:lvl1pPr>
            <a:lvl2pPr marL="457200" lvl="1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w Cen MT" pitchFamily="34" charset="0"/>
                <a:ea typeface="+mn-ea"/>
                <a:cs typeface="+mn-cs"/>
              </a:defRPr>
            </a:lvl2pPr>
            <a:lvl3pPr marL="914400" lvl="2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w Cen MT" pitchFamily="34" charset="0"/>
                <a:ea typeface="+mn-ea"/>
                <a:cs typeface="+mn-cs"/>
              </a:defRPr>
            </a:lvl3pPr>
            <a:lvl4pPr marL="1371600" lvl="3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w Cen MT" pitchFamily="34" charset="0"/>
                <a:ea typeface="+mn-ea"/>
                <a:cs typeface="+mn-cs"/>
              </a:defRPr>
            </a:lvl4pPr>
            <a:lvl5pPr marL="1828800" lvl="4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w Cen MT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spcAft>
                <a:spcPts val="600"/>
              </a:spcAft>
              <a:buClr>
                <a:schemeClr val="bg2"/>
              </a:buClr>
              <a:buSzPct val="75000"/>
              <a:buNone/>
            </a:pPr>
            <a:r>
              <a:rPr lang="ru-RU" altLang="x-none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Байланыс қызметтерге төлеу </a:t>
            </a:r>
            <a:endParaRPr lang="ru-RU" altLang="ru-RU" sz="1000" b="1" dirty="0">
              <a:solidFill>
                <a:srgbClr val="FF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6616700" y="4364038"/>
            <a:ext cx="230505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Tw Cen MT" pitchFamily="34" charset="0"/>
              </a:defRPr>
            </a:lvl1pPr>
            <a:lvl2pPr marL="457200" lvl="1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w Cen MT" pitchFamily="34" charset="0"/>
                <a:ea typeface="+mn-ea"/>
                <a:cs typeface="+mn-cs"/>
              </a:defRPr>
            </a:lvl2pPr>
            <a:lvl3pPr marL="914400" lvl="2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w Cen MT" pitchFamily="34" charset="0"/>
                <a:ea typeface="+mn-ea"/>
                <a:cs typeface="+mn-cs"/>
              </a:defRPr>
            </a:lvl3pPr>
            <a:lvl4pPr marL="1371600" lvl="3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w Cen MT" pitchFamily="34" charset="0"/>
                <a:ea typeface="+mn-ea"/>
                <a:cs typeface="+mn-cs"/>
              </a:defRPr>
            </a:lvl4pPr>
            <a:lvl5pPr marL="1828800" lvl="4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w Cen MT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spcAft>
                <a:spcPts val="600"/>
              </a:spcAft>
              <a:buClr>
                <a:schemeClr val="bg2"/>
              </a:buClr>
              <a:buSzPct val="75000"/>
              <a:buNone/>
            </a:pPr>
            <a:r>
              <a:rPr lang="en-US" altLang="x-none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Ел ішінде іссапарлар және қызметтік жол-сапарлар</a:t>
            </a:r>
            <a:endParaRPr lang="ru-RU" altLang="x-none" sz="1000" b="1" dirty="0">
              <a:solidFill>
                <a:srgbClr val="FF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824288" y="4276725"/>
            <a:ext cx="1439862" cy="69373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Tw Cen MT" pitchFamily="34" charset="0"/>
              </a:defRPr>
            </a:lvl1pPr>
            <a:lvl2pPr marL="457200" lvl="1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w Cen MT" pitchFamily="34" charset="0"/>
                <a:ea typeface="+mn-ea"/>
                <a:cs typeface="+mn-cs"/>
              </a:defRPr>
            </a:lvl2pPr>
            <a:lvl3pPr marL="914400" lvl="2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w Cen MT" pitchFamily="34" charset="0"/>
                <a:ea typeface="+mn-ea"/>
                <a:cs typeface="+mn-cs"/>
              </a:defRPr>
            </a:lvl3pPr>
            <a:lvl4pPr marL="1371600" lvl="3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w Cen MT" pitchFamily="34" charset="0"/>
                <a:ea typeface="+mn-ea"/>
                <a:cs typeface="+mn-cs"/>
              </a:defRPr>
            </a:lvl4pPr>
            <a:lvl5pPr marL="1828800" lvl="4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w Cen MT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lang="ru-RU" altLang="x-none" sz="1200" b="1" dirty="0">
                <a:solidFill>
                  <a:srgbClr val="DFCF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Басқа ағымдағы шығындар</a:t>
            </a:r>
            <a:endParaRPr lang="ru-RU" altLang="x-none" sz="1200" b="1" dirty="0">
              <a:solidFill>
                <a:srgbClr val="DFCF04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cxnSp>
        <p:nvCxnSpPr>
          <p:cNvPr id="24" name="Прямая со стрелкой 23"/>
          <p:cNvCxnSpPr/>
          <p:nvPr/>
        </p:nvCxnSpPr>
        <p:spPr>
          <a:xfrm>
            <a:off x="2627313" y="5157788"/>
            <a:ext cx="431800" cy="1428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3203575" y="4221163"/>
            <a:ext cx="252413" cy="1079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4751388" y="4986338"/>
            <a:ext cx="0" cy="2428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336" name="Прямая со стрелкой 14335"/>
          <p:cNvCxnSpPr/>
          <p:nvPr/>
        </p:nvCxnSpPr>
        <p:spPr>
          <a:xfrm>
            <a:off x="6084888" y="4149725"/>
            <a:ext cx="0" cy="11509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341" name="Прямая со стрелкой 14340"/>
          <p:cNvCxnSpPr/>
          <p:nvPr/>
        </p:nvCxnSpPr>
        <p:spPr>
          <a:xfrm flipH="1">
            <a:off x="7451725" y="4848225"/>
            <a:ext cx="865188" cy="7413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Стрелка: вправо 5"/>
          <p:cNvSpPr/>
          <p:nvPr/>
        </p:nvSpPr>
        <p:spPr>
          <a:xfrm>
            <a:off x="-1692275" y="1254125"/>
            <a:ext cx="977900" cy="4841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0" y="2205038"/>
            <a:ext cx="2339975" cy="12239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Tw Cen MT" pitchFamily="34" charset="0"/>
              </a:defRPr>
            </a:lvl1pPr>
            <a:lvl2pPr marL="457200" lvl="1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w Cen MT" pitchFamily="34" charset="0"/>
                <a:ea typeface="+mn-ea"/>
                <a:cs typeface="+mn-cs"/>
              </a:defRPr>
            </a:lvl2pPr>
            <a:lvl3pPr marL="914400" lvl="2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w Cen MT" pitchFamily="34" charset="0"/>
                <a:ea typeface="+mn-ea"/>
                <a:cs typeface="+mn-cs"/>
              </a:defRPr>
            </a:lvl3pPr>
            <a:lvl4pPr marL="1371600" lvl="3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w Cen MT" pitchFamily="34" charset="0"/>
                <a:ea typeface="+mn-ea"/>
                <a:cs typeface="+mn-cs"/>
              </a:defRPr>
            </a:lvl4pPr>
            <a:lvl5pPr marL="1828800" lvl="4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w Cen MT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lang="en-US" altLang="x-none" sz="1400" dirty="0">
                <a:solidFill>
                  <a:srgbClr val="333A1D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Міндетті сақтандыруға жарналар</a:t>
            </a:r>
            <a:endParaRPr lang="ru-RU" altLang="x-none" sz="1400" dirty="0">
              <a:solidFill>
                <a:srgbClr val="333A1D"/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19" name="Прямая со стрелкой 18"/>
          <p:cNvCxnSpPr/>
          <p:nvPr/>
        </p:nvCxnSpPr>
        <p:spPr>
          <a:xfrm flipH="1">
            <a:off x="2389188" y="2573338"/>
            <a:ext cx="438150" cy="409575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6337300" y="2982913"/>
            <a:ext cx="77788" cy="31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6575425" y="2755900"/>
            <a:ext cx="1309688" cy="1296988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39" name="Прямая со стрелкой 14338"/>
          <p:cNvCxnSpPr/>
          <p:nvPr/>
        </p:nvCxnSpPr>
        <p:spPr>
          <a:xfrm>
            <a:off x="4400550" y="3436938"/>
            <a:ext cx="1588" cy="720725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46" name="Прямая со стрелкой 14345"/>
          <p:cNvCxnSpPr/>
          <p:nvPr/>
        </p:nvCxnSpPr>
        <p:spPr>
          <a:xfrm flipH="1">
            <a:off x="1927225" y="3263900"/>
            <a:ext cx="900113" cy="814388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9" name="Овал 14348"/>
          <p:cNvSpPr/>
          <p:nvPr/>
        </p:nvSpPr>
        <p:spPr>
          <a:xfrm>
            <a:off x="6653213" y="2152650"/>
            <a:ext cx="2082800" cy="1206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Tw Cen MT" pitchFamily="34" charset="0"/>
              </a:defRPr>
            </a:lvl1pPr>
            <a:lvl2pPr marL="457200" lvl="1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w Cen MT" pitchFamily="34" charset="0"/>
                <a:ea typeface="+mn-ea"/>
                <a:cs typeface="+mn-cs"/>
              </a:defRPr>
            </a:lvl2pPr>
            <a:lvl3pPr marL="914400" lvl="2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w Cen MT" pitchFamily="34" charset="0"/>
                <a:ea typeface="+mn-ea"/>
                <a:cs typeface="+mn-cs"/>
              </a:defRPr>
            </a:lvl3pPr>
            <a:lvl4pPr marL="1371600" lvl="3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w Cen MT" pitchFamily="34" charset="0"/>
                <a:ea typeface="+mn-ea"/>
                <a:cs typeface="+mn-cs"/>
              </a:defRPr>
            </a:lvl4pPr>
            <a:lvl5pPr marL="1828800" lvl="4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w Cen MT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lang="ru-RU" altLang="x-none" sz="1400" dirty="0">
                <a:solidFill>
                  <a:srgbClr val="333A1D"/>
                </a:solidFill>
                <a:latin typeface="Constantia" panose="02030602050306030303" pitchFamily="18" charset="0"/>
              </a:rPr>
              <a:t> </a:t>
            </a:r>
            <a:r>
              <a:rPr lang="ru-RU" altLang="x-none" sz="1400" dirty="0">
                <a:solidFill>
                  <a:srgbClr val="333A1D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Отын, ЖЖМ  сатып алу</a:t>
            </a:r>
            <a:endParaRPr lang="ru-RU" altLang="x-none" sz="1400" dirty="0">
              <a:solidFill>
                <a:srgbClr val="333A1D"/>
              </a:solidFill>
              <a:latin typeface="Constantia" panose="02030602050306030303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2" name="Замещающее содержимое 1024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3965309"/>
              </p:ext>
            </p:extLst>
          </p:nvPr>
        </p:nvGraphicFramePr>
        <p:xfrm>
          <a:off x="611188" y="1490663"/>
          <a:ext cx="8064500" cy="3601720"/>
        </p:xfrm>
        <a:graphic>
          <a:graphicData uri="http://schemas.openxmlformats.org/drawingml/2006/table">
            <a:tbl>
              <a:tblPr/>
              <a:tblGrid>
                <a:gridCol w="4319588"/>
                <a:gridCol w="1247775"/>
                <a:gridCol w="1249362"/>
                <a:gridCol w="1247775"/>
              </a:tblGrid>
              <a:tr h="482600"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altLang="x-none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lang="ru-RU" altLang="x-none" sz="1200" b="1" dirty="0"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1438" marR="91438" marT="45719" marB="45719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C376B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altLang="x-none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жыл</a:t>
                      </a:r>
                      <a:endParaRPr lang="ru-RU" altLang="x-none" sz="1200" b="1" dirty="0"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1438" marR="91438" marT="45719" marB="4571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C376B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altLang="x-none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 жыл</a:t>
                      </a:r>
                      <a:endParaRPr lang="ru-RU" altLang="x-none" sz="1200" b="1" dirty="0"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1438" marR="91438" marT="45719" marB="4571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C376B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altLang="x-none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 жыл</a:t>
                      </a:r>
                      <a:endParaRPr lang="ru-RU" altLang="x-none" sz="1200" b="1" dirty="0"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1438" marR="91438" marT="45719" marB="4571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C376B"/>
                    </a:solidFill>
                  </a:tcPr>
                </a:tc>
              </a:tr>
              <a:tr h="331788"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altLang="x-none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altLang="x-none" sz="1000" dirty="0"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1438" marR="91438" marT="45719" marB="45719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C376B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altLang="x-none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altLang="x-none" sz="1000" dirty="0"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1438" marR="91438" marT="45719" marB="4571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C376B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altLang="x-none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altLang="x-none" sz="1000" dirty="0"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1438" marR="91438" marT="45719" marB="4571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C376B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914400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altLang="x-none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altLang="x-none" sz="1000" dirty="0"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1438" marR="91438" marT="45719" marB="4571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C376B"/>
                    </a:solidFill>
                  </a:tcPr>
                </a:tc>
              </a:tr>
              <a:tr h="374650"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defTabSz="914400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altLang="x-none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ШЫҒЫНДАР барлығы</a:t>
                      </a:r>
                      <a:endParaRPr lang="ru-RU" altLang="x-none" sz="1200" b="1" dirty="0"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1438" marR="91438" marT="45719" marB="45719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C376B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67,4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26" marB="45726" horzOverflow="overflow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C376B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64,4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2" marR="91442" marT="45726" marB="45726" horzOverflow="overflow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C376B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66,5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2" marR="91442" marT="45726" marB="45726" horzOverflow="overflow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C376B"/>
                    </a:solidFill>
                  </a:tcPr>
                </a:tc>
              </a:tr>
              <a:tr h="465137"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defTabSz="914400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altLang="x-none" sz="12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Әкім аппаратының қызметін қамтамасыз ету (бағдар. 001):</a:t>
                      </a:r>
                      <a:endParaRPr lang="ru-RU" altLang="x-none" sz="1200" i="1" dirty="0"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1438" marR="91438" marT="45719" marB="45719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C376B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algn="ctr" fontAlgn="b"/>
                      <a:r>
                        <a:rPr lang="ru-RU" sz="1000" u="none" strike="noStrike" dirty="0" smtClean="0"/>
                        <a:t>46,0</a:t>
                      </a:r>
                      <a:endParaRPr lang="ru-RU" sz="1000" u="none" strike="noStrike" dirty="0" smtClean="0"/>
                    </a:p>
                    <a:p>
                      <a:pPr algn="ctr" fontAlgn="b"/>
                      <a:endParaRPr lang="ru-RU" sz="1000" b="0" i="0" u="none" strike="noStrike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"/>
                      <a:endParaRPr lang="ru-RU" sz="1000" b="0" i="0" u="none" strike="noStrike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"/>
                      <a:endParaRPr lang="ru-RU" sz="1000" b="0" i="0" u="none" strike="noStrike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"/>
                      <a:endParaRPr lang="ru-RU" sz="1000" b="0" i="0" u="none" strike="noStrike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19" marB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C376B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algn="ctr" fontAlgn="b"/>
                      <a:r>
                        <a:rPr lang="ru-RU" sz="1000" b="0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47,9</a:t>
                      </a:r>
                      <a:endParaRPr lang="ru-RU" sz="1000" b="0" i="0" u="none" strike="noStrik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19" marB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C376B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algn="ctr" fontAlgn="b"/>
                      <a:r>
                        <a:rPr lang="ru-RU" sz="1000" b="0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49,0</a:t>
                      </a:r>
                      <a:endParaRPr lang="ru-RU" sz="1000" b="0" i="0" u="none" strike="noStrik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19" marB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C376B"/>
                    </a:solidFill>
                  </a:tcPr>
                </a:tc>
              </a:tr>
              <a:tr h="382588"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defTabSz="914400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altLang="x-none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Елді мекендердегі көшелерді жарықтандыру (бағдар.008)</a:t>
                      </a:r>
                      <a:endParaRPr lang="ru-RU" altLang="x-none" sz="1200" dirty="0"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1438" marR="91438" marT="45719" marB="45719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C376B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algn="ctr" fontAlgn="b"/>
                      <a:r>
                        <a:rPr lang="ru-RU" altLang="en-US" sz="1000" b="0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12,3</a:t>
                      </a:r>
                      <a:endParaRPr lang="ru-RU" altLang="en-US" sz="1000" b="0" i="0" u="none" strike="noStrike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19" marB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C376B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algn="ctr" fontAlgn="b"/>
                      <a:r>
                        <a:rPr lang="ru-RU" sz="1000" b="0" i="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6,8</a:t>
                      </a:r>
                    </a:p>
                  </a:txBody>
                  <a:tcPr marL="7620" marR="7620" marT="7619" marB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C376B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algn="ctr" fontAlgn="b"/>
                      <a:r>
                        <a:rPr lang="ru-RU" sz="1000" b="0" i="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7,2</a:t>
                      </a:r>
                    </a:p>
                  </a:txBody>
                  <a:tcPr marL="7620" marR="7620" marT="7619" marB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C376B"/>
                    </a:solidFill>
                  </a:tcPr>
                </a:tc>
              </a:tr>
              <a:tr h="457200"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defTabSz="914400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altLang="x-none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Елді мекендердің санитариясын қамтамасыз ету (бағдар.009)</a:t>
                      </a:r>
                      <a:endParaRPr lang="ru-RU" altLang="x-none" sz="1200" dirty="0"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1438" marR="91438" marT="45719" marB="45719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C376B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algn="ctr" fontAlgn="b"/>
                      <a:r>
                        <a:rPr lang="ru-RU" sz="1000" b="0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</a:t>
                      </a:r>
                    </a:p>
                  </a:txBody>
                  <a:tcPr marL="7620" marR="7620" marT="7619" marB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C376B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algn="ctr" fontAlgn="b"/>
                      <a:r>
                        <a:rPr lang="ru-RU" sz="1000" b="0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</a:t>
                      </a:r>
                      <a:endParaRPr lang="ru-RU" sz="1000" b="0" i="0" u="none" strike="noStrik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19" marB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C376B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algn="ctr" fontAlgn="b"/>
                      <a:r>
                        <a:rPr lang="ru-RU" sz="1000" b="0" i="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</a:t>
                      </a:r>
                    </a:p>
                  </a:txBody>
                  <a:tcPr marL="7620" marR="7620" marT="7619" marB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C376B"/>
                    </a:solidFill>
                  </a:tcPr>
                </a:tc>
              </a:tr>
              <a:tr h="457200"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defTabSz="914400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x-none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Елді мекендерді абаттандыру мен көгалдандыру (бағдар.011)</a:t>
                      </a:r>
                      <a:endParaRPr lang="ru-RU" altLang="x-none" sz="1200" dirty="0"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1438" marR="91438" marT="45719" marB="45719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C376B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algn="ctr" fontAlgn="b"/>
                      <a:r>
                        <a:rPr lang="ru-RU" sz="1000" b="0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1,3</a:t>
                      </a:r>
                    </a:p>
                  </a:txBody>
                  <a:tcPr marL="7620" marR="7620" marT="7619" marB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C376B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algn="ctr" fontAlgn="b"/>
                      <a:r>
                        <a:rPr lang="ru-RU" sz="1000" b="0" i="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</a:p>
                  </a:txBody>
                  <a:tcPr marL="7620" marR="7620" marT="7619" marB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C376B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algn="ctr" fontAlgn="b"/>
                      <a:r>
                        <a:rPr lang="ru-RU" sz="1000" b="0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1,7</a:t>
                      </a:r>
                      <a:endParaRPr lang="ru-RU" sz="1000" b="0" i="0" u="none" strike="noStrik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19" marB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C376B"/>
                    </a:solidFill>
                  </a:tcPr>
                </a:tc>
              </a:tr>
              <a:tr h="346075"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defTabSz="914400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x-none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Елді мекендердің жолдарын ұстау (бағдар. 013)</a:t>
                      </a:r>
                      <a:endParaRPr lang="ru-RU" altLang="x-none" sz="1200" dirty="0"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1438" marR="91438" marT="45719" marB="45719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C376B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algn="ctr" fontAlgn="b"/>
                      <a:r>
                        <a:rPr lang="ru-RU" altLang="en-US" sz="1000" b="0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6,8</a:t>
                      </a:r>
                    </a:p>
                  </a:txBody>
                  <a:tcPr marL="7620" marR="7620" marT="7619" marB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C376B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algn="ctr" fontAlgn="b"/>
                      <a:r>
                        <a:rPr lang="ru-RU" sz="1000" b="0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7,1</a:t>
                      </a:r>
                      <a:endParaRPr lang="ru-RU" sz="1000" b="0" i="0" u="none" strike="noStrik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19" marB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C376B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</a:defRPr>
                      </a:lvl1pPr>
                      <a:lvl2pPr marL="457200" lvl="1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algn="ctr" fontAlgn="b"/>
                      <a:r>
                        <a:rPr lang="ru-RU" sz="1000" b="0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7,5</a:t>
                      </a:r>
                      <a:endParaRPr lang="ru-RU" sz="1000" b="0" i="0" u="none" strike="noStrik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19" marB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C376B"/>
                    </a:solidFill>
                  </a:tcPr>
                </a:tc>
              </a:tr>
            </a:tbl>
          </a:graphicData>
        </a:graphic>
      </p:graphicFrame>
      <p:sp>
        <p:nvSpPr>
          <p:cNvPr id="22622" name="Rectangle 2"/>
          <p:cNvSpPr>
            <a:spLocks noGrp="1" noChangeArrowheads="1"/>
          </p:cNvSpPr>
          <p:nvPr>
            <p:ph type="title"/>
          </p:nvPr>
        </p:nvSpPr>
        <p:spPr>
          <a:xfrm>
            <a:off x="517525" y="554038"/>
            <a:ext cx="8435975" cy="708025"/>
          </a:xfrm>
          <a:noFill/>
          <a:effectLst/>
          <a:scene3d>
            <a:camera prst="orthographicFront"/>
            <a:lightRig rig="balanced" dir="t"/>
          </a:scene3d>
          <a:sp3d prstMaterial="plastic"/>
        </p:spPr>
        <p:txBody>
          <a:bodyPr vert="horz" rtlCol="0" anchor="b" anchorCtr="0">
            <a:normAutofit fontScale="9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Tx/>
              <a:buFont typeface="Georgia" panose="02040502050405020303" pitchFamily="18" charset="0"/>
              <a:buNone/>
              <a:defRPr/>
            </a:pPr>
            <a:r>
              <a:rPr kumimoji="0" lang="en-US" sz="2400" b="0" i="0" u="none" strike="noStrike" kern="1200" cap="none" spc="-100" normalizeH="0" baseline="0" noProof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Бюджеттің шығыс бөлігі, келесі бағдарламалардың қызметін қамтамасыз етуге бағытталған </a:t>
            </a:r>
            <a:endParaRPr kumimoji="0" lang="ru-RU" sz="2400" b="0" i="0" u="none" strike="noStrike" kern="1200" cap="none" spc="-100" normalizeH="0" baseline="0" noProof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9F9F9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300" name="Text Box 95"/>
          <p:cNvSpPr txBox="1"/>
          <p:nvPr/>
        </p:nvSpPr>
        <p:spPr>
          <a:xfrm>
            <a:off x="7451725" y="1168400"/>
            <a:ext cx="1441450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algn="r" eaLnBrk="1" hangingPunct="1">
              <a:spcBef>
                <a:spcPct val="50000"/>
              </a:spcBef>
            </a:pP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млн.тенге</a:t>
            </a:r>
            <a:endParaRPr lang="ru-RU" altLang="ru-RU" sz="1600" b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  <a:effectLst/>
          <a:scene3d>
            <a:camera prst="orthographicFront"/>
            <a:lightRig rig="balanced" dir="t"/>
          </a:scene3d>
          <a:sp3d prstMaterial="plastic"/>
        </p:spPr>
        <p:txBody>
          <a:bodyPr vert="horz" anchor="b" anchorCtr="0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0" i="0" u="none" strike="noStrike" kern="1200" cap="none" spc="-100" normalizeH="0" baseline="0" noProof="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2026 </a:t>
            </a:r>
            <a:r>
              <a:rPr kumimoji="0" lang="ru-RU" sz="3200" b="0" i="0" u="none" strike="noStrike" kern="1200" cap="none" spc="-100" normalizeH="0" baseline="0" noProof="0" dirty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жылға</a:t>
            </a:r>
            <a:r>
              <a:rPr kumimoji="0" lang="ru-RU" sz="3200" b="0" i="0" u="none" strike="noStrike" kern="1200" cap="none" spc="-100" normalizeH="0" baseline="0" noProof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-100" normalizeH="0" baseline="0" noProof="0" dirty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арналған</a:t>
            </a:r>
            <a:r>
              <a:rPr kumimoji="0" lang="ru-RU" sz="3200" b="0" i="0" u="none" strike="noStrike" kern="1200" cap="none" spc="-100" normalizeH="0" baseline="0" noProof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Александровка </a:t>
            </a:r>
            <a:r>
              <a:rPr kumimoji="0" lang="ru-RU" sz="3200" b="0" i="0" u="none" strike="noStrike" kern="1200" cap="none" spc="-100" normalizeH="0" baseline="0" noProof="0" dirty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ауылдық</a:t>
            </a:r>
            <a:r>
              <a:rPr kumimoji="0" lang="ru-RU" sz="3200" b="0" i="0" u="none" strike="noStrike" kern="1200" cap="none" spc="-100" normalizeH="0" baseline="0" noProof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-100" normalizeH="0" baseline="0" noProof="0" dirty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округінің</a:t>
            </a:r>
            <a:r>
              <a:rPr kumimoji="0" lang="ru-RU" sz="3200" b="0" i="0" u="none" strike="noStrike" kern="1200" cap="none" spc="-100" normalizeH="0" baseline="0" noProof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-100" normalizeH="0" baseline="0" noProof="0" dirty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шығындары</a:t>
            </a:r>
            <a:r>
              <a:rPr kumimoji="0" lang="ru-RU" sz="3200" b="0" i="0" u="none" strike="noStrike" kern="1200" cap="none" spc="-100" normalizeH="0" baseline="0" noProof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-100" normalizeH="0" baseline="0" noProof="0" dirty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пайыздық</a:t>
            </a:r>
            <a:r>
              <a:rPr kumimoji="0" lang="ru-RU" sz="3200" b="0" i="0" u="none" strike="noStrike" kern="1200" cap="none" spc="-100" normalizeH="0" baseline="0" noProof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-100" normalizeH="0" baseline="0" noProof="0" dirty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жақта</a:t>
            </a:r>
            <a:endParaRPr kumimoji="0" lang="ru-RU" sz="32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9F9F9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045144751"/>
              </p:ext>
            </p:extLst>
          </p:nvPr>
        </p:nvGraphicFramePr>
        <p:xfrm>
          <a:off x="214282" y="1643050"/>
          <a:ext cx="8389938" cy="4926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6"/>
          <p:cNvSpPr txBox="1"/>
          <p:nvPr/>
        </p:nvSpPr>
        <p:spPr>
          <a:xfrm>
            <a:off x="7091363" y="1785938"/>
            <a:ext cx="1512887" cy="2444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algn="r" eaLnBrk="1" hangingPunct="1">
              <a:spcBef>
                <a:spcPct val="50000"/>
              </a:spcBef>
            </a:pPr>
            <a:r>
              <a:rPr lang="ru-RU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ru-RU" altLang="ru-RU" sz="1600" b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2291" name="Rectangle 8"/>
          <p:cNvSpPr/>
          <p:nvPr/>
        </p:nvSpPr>
        <p:spPr>
          <a:xfrm>
            <a:off x="1403350" y="3284538"/>
            <a:ext cx="9144000" cy="4572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>
            <a:spAutoFit/>
          </a:bodyPr>
          <a:lstStyle/>
          <a:p>
            <a:pPr defTabSz="457200">
              <a:tabLst>
                <a:tab pos="457200" algn="l"/>
              </a:tabLst>
            </a:pPr>
            <a:endParaRPr lang="ru-RU" altLang="ru-RU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2292" name="Oval 105"/>
          <p:cNvSpPr/>
          <p:nvPr/>
        </p:nvSpPr>
        <p:spPr>
          <a:xfrm>
            <a:off x="2020888" y="138113"/>
            <a:ext cx="5616575" cy="1438275"/>
          </a:xfrm>
          <a:prstGeom prst="ellipse">
            <a:avLst/>
          </a:prstGeom>
          <a:gradFill rotWithShape="1">
            <a:gsLst>
              <a:gs pos="0">
                <a:srgbClr val="8488C4">
                  <a:alpha val="100000"/>
                </a:srgbClr>
              </a:gs>
              <a:gs pos="53000">
                <a:srgbClr val="D4DEFF">
                  <a:alpha val="100000"/>
                </a:srgbClr>
              </a:gs>
              <a:gs pos="83000">
                <a:srgbClr val="D4DEFF">
                  <a:alpha val="100000"/>
                </a:srgbClr>
              </a:gs>
              <a:gs pos="100000">
                <a:srgbClr val="96AB94">
                  <a:alpha val="100000"/>
                </a:srgbClr>
              </a:gs>
            </a:gsLst>
            <a:lin ang="10800000"/>
            <a:tileRect/>
          </a:gra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ru-RU" altLang="ru-RU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2293" name="Oval 104"/>
          <p:cNvSpPr/>
          <p:nvPr/>
        </p:nvSpPr>
        <p:spPr>
          <a:xfrm>
            <a:off x="1042988" y="2755900"/>
            <a:ext cx="3594100" cy="1514475"/>
          </a:xfrm>
          <a:prstGeom prst="ellipse">
            <a:avLst/>
          </a:prstGeom>
          <a:gradFill rotWithShape="1">
            <a:gsLst>
              <a:gs pos="0">
                <a:srgbClr val="8488C4">
                  <a:alpha val="100000"/>
                </a:srgbClr>
              </a:gs>
              <a:gs pos="53000">
                <a:srgbClr val="D4DEFF">
                  <a:alpha val="100000"/>
                </a:srgbClr>
              </a:gs>
              <a:gs pos="83000">
                <a:srgbClr val="D4DEFF">
                  <a:alpha val="100000"/>
                </a:srgbClr>
              </a:gs>
              <a:gs pos="100000">
                <a:srgbClr val="96AB94">
                  <a:alpha val="100000"/>
                </a:srgbClr>
              </a:gs>
            </a:gsLst>
            <a:lin ang="10800000"/>
            <a:tileRect/>
          </a:gra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pPr algn="ctr"/>
            <a:endParaRPr lang="ru-RU" altLang="ru-RU" sz="1400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ctr"/>
            <a:endParaRPr lang="ru-RU" altLang="ru-RU" sz="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altLang="ru-RU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2294" name="Oval 102"/>
          <p:cNvSpPr/>
          <p:nvPr/>
        </p:nvSpPr>
        <p:spPr>
          <a:xfrm>
            <a:off x="4787900" y="2636838"/>
            <a:ext cx="3457575" cy="1871662"/>
          </a:xfrm>
          <a:prstGeom prst="ellipse">
            <a:avLst/>
          </a:prstGeom>
          <a:gradFill rotWithShape="1">
            <a:gsLst>
              <a:gs pos="0">
                <a:srgbClr val="8488C4">
                  <a:alpha val="100000"/>
                </a:srgbClr>
              </a:gs>
              <a:gs pos="53000">
                <a:srgbClr val="D4DEFF">
                  <a:alpha val="100000"/>
                </a:srgbClr>
              </a:gs>
              <a:gs pos="83000">
                <a:srgbClr val="D4DEFF">
                  <a:alpha val="100000"/>
                </a:srgbClr>
              </a:gs>
              <a:gs pos="100000">
                <a:srgbClr val="96AB94">
                  <a:alpha val="100000"/>
                </a:srgbClr>
              </a:gs>
            </a:gsLst>
            <a:lin ang="10800000"/>
            <a:tileRect/>
          </a:gra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pPr algn="ctr"/>
            <a:r>
              <a:rPr lang="ru-RU" altLang="ru-RU" sz="15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Қысқы күту (қардан тазалау) –    </a:t>
            </a:r>
          </a:p>
          <a:p>
            <a:pPr algn="ctr"/>
            <a:r>
              <a:rPr lang="ru-RU" altLang="ru-RU" sz="15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6,0млн.теңге</a:t>
            </a:r>
            <a:endParaRPr lang="ru-RU" altLang="ru-RU" sz="15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altLang="ru-RU" sz="15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Жазғы күту (алқапты айналдыра ору, тегістеу)-                                          </a:t>
            </a:r>
            <a:r>
              <a:rPr lang="ru-RU" altLang="ru-RU" sz="15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764,0 .</a:t>
            </a:r>
            <a:r>
              <a:rPr lang="ru-RU" altLang="ru-RU" sz="1500" b="1" i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altLang="ru-RU" sz="1500" b="1" i="1" dirty="0">
              <a:solidFill>
                <a:srgbClr val="00206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2295" name="AutoShape 100"/>
          <p:cNvSpPr/>
          <p:nvPr/>
        </p:nvSpPr>
        <p:spPr>
          <a:xfrm>
            <a:off x="7735888" y="1146175"/>
            <a:ext cx="733425" cy="1543050"/>
          </a:xfrm>
          <a:prstGeom prst="curvedLeftArrow">
            <a:avLst>
              <a:gd name="adj1" fmla="val 36769"/>
              <a:gd name="adj2" fmla="val 73529"/>
              <a:gd name="adj3" fmla="val 33333"/>
            </a:avLst>
          </a:prstGeom>
          <a:solidFill>
            <a:srgbClr val="00B0F0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pPr eaLnBrk="1" hangingPunct="1"/>
            <a:endParaRPr lang="ru-RU" altLang="ru-RU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2296" name="AutoShape 99"/>
          <p:cNvSpPr/>
          <p:nvPr/>
        </p:nvSpPr>
        <p:spPr>
          <a:xfrm>
            <a:off x="1173163" y="1128713"/>
            <a:ext cx="685800" cy="1641475"/>
          </a:xfrm>
          <a:prstGeom prst="curvedRightArrow">
            <a:avLst>
              <a:gd name="adj1" fmla="val 43337"/>
              <a:gd name="adj2" fmla="val 86688"/>
              <a:gd name="adj3" fmla="val 33333"/>
            </a:avLst>
          </a:prstGeom>
          <a:solidFill>
            <a:srgbClr val="00B0F0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pPr eaLnBrk="1" hangingPunct="1"/>
            <a:endParaRPr lang="ru-RU" altLang="ru-RU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303977" y="270767"/>
            <a:ext cx="308539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altLang="ru-RU" sz="5400" b="1" i="0" u="none" strike="noStrike" kern="1200" cap="none" spc="0" normalizeH="0" baseline="0" noProof="0" dirty="0" err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00000"/>
                    </a:gs>
                    <a:gs pos="39999">
                      <a:srgbClr val="0A128C"/>
                    </a:gs>
                    <a:gs pos="70000">
                      <a:srgbClr val="181CC7"/>
                    </a:gs>
                    <a:gs pos="88000">
                      <a:srgbClr val="7005D4"/>
                    </a:gs>
                    <a:gs pos="100000">
                      <a:srgbClr val="8C3D91"/>
                    </a:gs>
                  </a:gsLst>
                  <a:lin ang="5400000" scaled="0"/>
                </a:gra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Жолдар</a:t>
            </a:r>
            <a:r>
              <a:rPr kumimoji="0" lang="ru-RU" altLang="ru-RU" sz="5400" b="1" i="0" u="none" strike="noStrike" kern="1200" cap="none" spc="0" normalizeH="0" baseline="0" noProof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00000"/>
                    </a:gs>
                    <a:gs pos="39999">
                      <a:srgbClr val="0A128C"/>
                    </a:gs>
                    <a:gs pos="70000">
                      <a:srgbClr val="181CC7"/>
                    </a:gs>
                    <a:gs pos="88000">
                      <a:srgbClr val="7005D4"/>
                    </a:gs>
                    <a:gs pos="100000">
                      <a:srgbClr val="8C3D91"/>
                    </a:gs>
                  </a:gsLst>
                  <a:lin ang="5400000" scaled="0"/>
                </a:gra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ru-RU" sz="5400" b="1" i="0" u="none" strike="noStrike" kern="1200" cap="none" spc="0" normalizeH="0" baseline="0" noProof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000000"/>
                  </a:gs>
                  <a:gs pos="39999">
                    <a:srgbClr val="0A128C"/>
                  </a:gs>
                  <a:gs pos="70000">
                    <a:srgbClr val="181CC7"/>
                  </a:gs>
                  <a:gs pos="88000">
                    <a:srgbClr val="7005D4"/>
                  </a:gs>
                  <a:gs pos="100000">
                    <a:srgbClr val="8C3D91"/>
                  </a:gs>
                </a:gsLst>
                <a:lin ang="5400000" scaled="0"/>
              </a:gra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298" name="AutoShape 99"/>
          <p:cNvSpPr/>
          <p:nvPr/>
        </p:nvSpPr>
        <p:spPr>
          <a:xfrm>
            <a:off x="1487488" y="4270375"/>
            <a:ext cx="685800" cy="1641475"/>
          </a:xfrm>
          <a:prstGeom prst="curvedRightArrow">
            <a:avLst>
              <a:gd name="adj1" fmla="val 43337"/>
              <a:gd name="adj2" fmla="val 86688"/>
              <a:gd name="adj3" fmla="val 33333"/>
            </a:avLst>
          </a:prstGeom>
          <a:solidFill>
            <a:srgbClr val="00B0F0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pPr eaLnBrk="1" hangingPunct="1"/>
            <a:endParaRPr lang="ru-RU" altLang="ru-RU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2299" name="AutoShape 100"/>
          <p:cNvSpPr/>
          <p:nvPr/>
        </p:nvSpPr>
        <p:spPr>
          <a:xfrm>
            <a:off x="7589838" y="4368800"/>
            <a:ext cx="733425" cy="1543050"/>
          </a:xfrm>
          <a:prstGeom prst="curvedLeftArrow">
            <a:avLst>
              <a:gd name="adj1" fmla="val 36769"/>
              <a:gd name="adj2" fmla="val 73529"/>
              <a:gd name="adj3" fmla="val 33333"/>
            </a:avLst>
          </a:prstGeom>
          <a:solidFill>
            <a:srgbClr val="00B0F0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pPr eaLnBrk="1" hangingPunct="1"/>
            <a:endParaRPr lang="ru-RU" altLang="ru-RU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513013" y="5024438"/>
            <a:ext cx="4722813" cy="1008063"/>
          </a:xfrm>
          <a:prstGeom prst="round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Tw Cen MT" pitchFamily="34" charset="0"/>
              </a:defRPr>
            </a:lvl1pPr>
            <a:lvl2pPr marL="457200" lvl="1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w Cen MT" pitchFamily="34" charset="0"/>
                <a:ea typeface="+mn-ea"/>
                <a:cs typeface="+mn-cs"/>
              </a:defRPr>
            </a:lvl2pPr>
            <a:lvl3pPr marL="914400" lvl="2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w Cen MT" pitchFamily="34" charset="0"/>
                <a:ea typeface="+mn-ea"/>
                <a:cs typeface="+mn-cs"/>
              </a:defRPr>
            </a:lvl3pPr>
            <a:lvl4pPr marL="1371600" lvl="3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w Cen MT" pitchFamily="34" charset="0"/>
                <a:ea typeface="+mn-ea"/>
                <a:cs typeface="+mn-cs"/>
              </a:defRPr>
            </a:lvl4pPr>
            <a:lvl5pPr marL="1828800" lvl="4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Tw Cen MT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endParaRPr lang="ru-RU" altLang="x-none" sz="1600" i="1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lvl="0" algn="ctr" eaLnBrk="1" hangingPunct="1">
              <a:buNone/>
            </a:pPr>
            <a:r>
              <a:rPr lang="en-US" altLang="x-none" sz="1600" i="1" dirty="0">
                <a:solidFill>
                  <a:srgbClr val="002060"/>
                </a:solidFill>
                <a:latin typeface="Constantia" panose="02030602050306030303" pitchFamily="18" charset="0"/>
              </a:rPr>
              <a:t>Транспорттық құралдардың үздіксіз және қауіпсіз жүрісі үшін автокөлік жолдардың жұмысын қамтамасыз ету </a:t>
            </a:r>
          </a:p>
          <a:p>
            <a:pPr lvl="0" algn="ctr" eaLnBrk="1" hangingPunct="1">
              <a:buNone/>
            </a:pPr>
            <a:endParaRPr lang="ru-RU" altLang="x-none" sz="1600" i="1" dirty="0">
              <a:solidFill>
                <a:srgbClr val="002060"/>
              </a:solidFill>
              <a:latin typeface="Constantia" panose="02030602050306030303" pitchFamily="18" charset="0"/>
            </a:endParaRPr>
          </a:p>
        </p:txBody>
      </p:sp>
      <p:sp>
        <p:nvSpPr>
          <p:cNvPr id="12301" name="TextBox 4"/>
          <p:cNvSpPr txBox="1"/>
          <p:nvPr/>
        </p:nvSpPr>
        <p:spPr>
          <a:xfrm>
            <a:off x="1677988" y="3068638"/>
            <a:ext cx="2462212" cy="8302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16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Автокөлік жолдардың жұмысын қамтамасыз ету</a:t>
            </a:r>
            <a:endParaRPr lang="ru-RU" altLang="ru-RU" sz="1600" b="1" i="1" dirty="0">
              <a:solidFill>
                <a:srgbClr val="00206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  <a:effectLst/>
          <a:scene3d>
            <a:camera prst="orthographicFront"/>
            <a:lightRig rig="balanced" dir="t"/>
          </a:scene3d>
          <a:sp3d prstMaterial="plastic"/>
        </p:spPr>
        <p:txBody>
          <a:bodyPr vert="horz" anchor="b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200" b="0" i="0" u="none" strike="noStrike" kern="1200" cap="none" spc="-100" normalizeH="0" baseline="0" noProof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0000FF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60000" dist="29997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Ауылдарды</a:t>
            </a:r>
            <a:r>
              <a:rPr kumimoji="0" lang="ru-RU" sz="4200" b="0" i="0" u="none" strike="noStrike" kern="1200" cap="none" spc="-100" normalizeH="0" baseline="0" noProof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0000FF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60000" dist="29997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4200" b="0" i="0" u="none" strike="noStrike" kern="1200" cap="none" spc="-100" normalizeH="0" baseline="0" noProof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0000FF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60000" dist="29997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жарықтандыру</a:t>
            </a:r>
            <a:endParaRPr kumimoji="0" lang="ru-RU" sz="4200" b="0" i="0" u="none" strike="noStrike" kern="1200" cap="none" spc="-100" normalizeH="0" baseline="0" noProof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9F9F9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00298" y="2143116"/>
            <a:ext cx="4000528" cy="91440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r>
              <a:rPr lang="ru-RU" dirty="0" err="1">
                <a:solidFill>
                  <a:schemeClr val="bg1"/>
                </a:solidFill>
              </a:rPr>
              <a:t>Елді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мекендердегі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көшелерді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жарықтандыру</a:t>
            </a:r>
            <a:endParaRPr lang="ru-RU" dirty="0">
              <a:solidFill>
                <a:schemeClr val="bg1"/>
              </a:solidFill>
            </a:endParaRPr>
          </a:p>
          <a:p>
            <a:pPr lvl="0" algn="ctr">
              <a:defRPr/>
            </a:pPr>
            <a:r>
              <a:rPr lang="ru-RU" dirty="0" err="1">
                <a:solidFill>
                  <a:schemeClr val="bg1"/>
                </a:solidFill>
              </a:rPr>
              <a:t>Жаңаауыл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ауылындағы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көше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жарығын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ағымдағы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жөндеу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6215063" y="3143250"/>
            <a:ext cx="930275" cy="7858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Выгнутая вниз стрелка 4"/>
          <p:cNvSpPr/>
          <p:nvPr/>
        </p:nvSpPr>
        <p:spPr>
          <a:xfrm>
            <a:off x="3286116" y="5000636"/>
            <a:ext cx="3286148" cy="785818"/>
          </a:xfrm>
          <a:prstGeom prst="curvedUp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642910" y="3929066"/>
            <a:ext cx="3629044" cy="914400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r>
              <a:rPr lang="ru-RU" dirty="0">
                <a:solidFill>
                  <a:schemeClr val="bg1"/>
                </a:solidFill>
              </a:rPr>
              <a:t>330 </a:t>
            </a:r>
            <a:r>
              <a:rPr lang="ru-RU" dirty="0" err="1">
                <a:solidFill>
                  <a:schemeClr val="bg1"/>
                </a:solidFill>
              </a:rPr>
              <a:t>шам</a:t>
            </a:r>
            <a:endParaRPr lang="ru-RU" dirty="0">
              <a:solidFill>
                <a:schemeClr val="bg1"/>
              </a:solidFill>
            </a:endParaRPr>
          </a:p>
          <a:p>
            <a:pPr lvl="0" algn="ctr">
              <a:defRPr/>
            </a:pPr>
            <a:r>
              <a:rPr lang="ru-RU" dirty="0" err="1">
                <a:solidFill>
                  <a:schemeClr val="bg1"/>
                </a:solidFill>
              </a:rPr>
              <a:t>Көшедегі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жарықтандыру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шамдарына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қызмет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көрсететін</a:t>
            </a:r>
            <a:r>
              <a:rPr lang="ru-RU" dirty="0">
                <a:solidFill>
                  <a:schemeClr val="bg1"/>
                </a:solidFill>
              </a:rPr>
              <a:t> электрик </a:t>
            </a:r>
            <a:r>
              <a:rPr lang="ru-RU" dirty="0" err="1">
                <a:solidFill>
                  <a:schemeClr val="bg1"/>
                </a:solidFill>
              </a:rPr>
              <a:t>қызметтері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5214938" y="3857625"/>
            <a:ext cx="3357562" cy="91440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ауылды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жарықтандырады,31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көше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  <a:effectLst/>
          <a:scene3d>
            <a:camera prst="orthographicFront"/>
            <a:lightRig rig="balanced" dir="t"/>
          </a:scene3d>
          <a:sp3d prstMaterial="plastic"/>
        </p:spPr>
        <p:txBody>
          <a:bodyPr vert="horz" anchor="b" anchorCtr="0">
            <a:normAutofit fontScale="9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200" b="0" i="0" u="none" strike="noStrike" kern="1200" cap="none" spc="-100" normalizeH="0" baseline="0" noProof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Елді</a:t>
            </a:r>
            <a:r>
              <a:rPr kumimoji="0" lang="ru-RU" sz="4200" b="0" i="0" u="none" strike="noStrike" kern="1200" cap="none" spc="-100" normalizeH="0" baseline="0" noProof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4200" b="0" i="0" u="none" strike="noStrike" kern="1200" cap="none" spc="-100" normalizeH="0" baseline="0" noProof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мекендерді</a:t>
            </a:r>
            <a:r>
              <a:rPr kumimoji="0" lang="ru-RU" sz="4200" b="0" i="0" u="none" strike="noStrike" kern="1200" cap="none" spc="-100" normalizeH="0" baseline="0" noProof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4200" b="0" i="0" u="none" strike="noStrike" kern="1200" cap="none" spc="-100" normalizeH="0" baseline="0" noProof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абаттандыру</a:t>
            </a:r>
            <a:r>
              <a:rPr kumimoji="0" lang="ru-RU" sz="4200" b="0" i="0" u="none" strike="noStrike" kern="1200" cap="none" spc="-100" normalizeH="0" baseline="0" noProof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 мен </a:t>
            </a:r>
            <a:r>
              <a:rPr kumimoji="0" lang="ru-RU" sz="4200" b="0" i="0" u="none" strike="noStrike" kern="1200" cap="none" spc="-100" normalizeH="0" baseline="0" noProof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көгалдандыру</a:t>
            </a:r>
            <a:endParaRPr kumimoji="0" lang="ru-RU" sz="4200" b="0" i="0" u="none" strike="noStrike" kern="1200" cap="none" spc="-100" normalizeH="0" baseline="0" noProof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9F9F9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Прямоугольник 2"/>
          <p:cNvSpPr/>
          <p:nvPr/>
        </p:nvSpPr>
        <p:spPr>
          <a:xfrm rot="802991">
            <a:off x="5145088" y="2087563"/>
            <a:ext cx="3317875" cy="830263"/>
          </a:xfrm>
          <a:prstGeom prst="rect">
            <a:avLst/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r>
              <a:rPr lang="ru-RU" dirty="0" err="1"/>
              <a:t>Бағаналарды</a:t>
            </a:r>
            <a:r>
              <a:rPr lang="ru-RU" dirty="0"/>
              <a:t>, </a:t>
            </a:r>
            <a:r>
              <a:rPr lang="ru-RU" dirty="0" err="1"/>
              <a:t>ағаштарды</a:t>
            </a:r>
            <a:r>
              <a:rPr lang="ru-RU" dirty="0"/>
              <a:t> </a:t>
            </a:r>
            <a:r>
              <a:rPr lang="ru-RU" dirty="0" err="1"/>
              <a:t>ақтау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сөндірілмеген</a:t>
            </a:r>
            <a:r>
              <a:rPr lang="ru-RU" dirty="0"/>
              <a:t> </a:t>
            </a:r>
            <a:r>
              <a:rPr lang="ru-RU" dirty="0" err="1"/>
              <a:t>әк</a:t>
            </a:r>
            <a:r>
              <a:rPr lang="ru-RU" dirty="0"/>
              <a:t> </a:t>
            </a:r>
            <a:r>
              <a:rPr lang="ru-RU" dirty="0" err="1"/>
              <a:t>сатып</a:t>
            </a:r>
            <a:r>
              <a:rPr lang="ru-RU" dirty="0"/>
              <a:t> </a:t>
            </a:r>
            <a:r>
              <a:rPr lang="ru-RU" dirty="0" err="1"/>
              <a:t>алу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20767359">
            <a:off x="5087938" y="4386263"/>
            <a:ext cx="3433763" cy="93503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Обелискілерді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жөндеу-4ескерткіштер-3</a:t>
            </a:r>
          </a:p>
        </p:txBody>
      </p:sp>
      <p:sp>
        <p:nvSpPr>
          <p:cNvPr id="5" name="Прямоугольник 4"/>
          <p:cNvSpPr/>
          <p:nvPr/>
        </p:nvSpPr>
        <p:spPr>
          <a:xfrm rot="20808343">
            <a:off x="674688" y="2062163"/>
            <a:ext cx="3060700" cy="798513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r>
              <a:rPr lang="ru-RU" dirty="0" err="1"/>
              <a:t>Көшедегі</a:t>
            </a:r>
            <a:r>
              <a:rPr lang="ru-RU" dirty="0"/>
              <a:t> </a:t>
            </a:r>
            <a:r>
              <a:rPr lang="ru-RU" dirty="0" err="1"/>
              <a:t>бейнебақылау</a:t>
            </a:r>
            <a:r>
              <a:rPr lang="ru-RU" dirty="0"/>
              <a:t> </a:t>
            </a:r>
            <a:r>
              <a:rPr lang="ru-RU" dirty="0" err="1"/>
              <a:t>қызметі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2071688" y="3000375"/>
            <a:ext cx="4357688" cy="11430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821940">
            <a:off x="619125" y="4411663"/>
            <a:ext cx="3071813" cy="942975"/>
          </a:xfrm>
          <a:prstGeom prst="rect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r>
              <a:rPr lang="ru-RU" dirty="0" err="1"/>
              <a:t>Округтің</a:t>
            </a:r>
            <a:r>
              <a:rPr lang="ru-RU" dirty="0"/>
              <a:t> 3 </a:t>
            </a:r>
            <a:r>
              <a:rPr lang="ru-RU" dirty="0" err="1"/>
              <a:t>балалар</a:t>
            </a:r>
            <a:r>
              <a:rPr lang="ru-RU" dirty="0"/>
              <a:t> </a:t>
            </a:r>
            <a:r>
              <a:rPr lang="ru-RU" dirty="0" err="1"/>
              <a:t>ойын</a:t>
            </a:r>
            <a:r>
              <a:rPr lang="ru-RU" dirty="0"/>
              <a:t> </a:t>
            </a:r>
            <a:r>
              <a:rPr lang="ru-RU" dirty="0" err="1"/>
              <a:t>алаңын</a:t>
            </a:r>
            <a:r>
              <a:rPr lang="ru-RU" dirty="0"/>
              <a:t> </a:t>
            </a:r>
            <a:r>
              <a:rPr lang="ru-RU" dirty="0" err="1"/>
              <a:t>ағымдағы</a:t>
            </a:r>
            <a:r>
              <a:rPr lang="ru-RU" dirty="0"/>
              <a:t> </a:t>
            </a:r>
            <a:r>
              <a:rPr lang="ru-RU" dirty="0" err="1"/>
              <a:t>жөндеу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  <a:effectLst/>
          <a:scene3d>
            <a:camera prst="orthographicFront"/>
            <a:lightRig rig="balanced" dir="t"/>
          </a:scene3d>
          <a:sp3d prstMaterial="plastic"/>
        </p:spPr>
        <p:txBody>
          <a:bodyPr vert="horz" anchor="b" anchorCtr="0">
            <a:normAutofit fontScale="9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200" b="0" i="0" u="none" strike="noStrike" kern="1200" cap="none" spc="-100" normalizeH="0" baseline="0" noProof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Елді</a:t>
            </a:r>
            <a:r>
              <a:rPr kumimoji="0" lang="ru-RU" sz="4200" b="0" i="0" u="none" strike="noStrike" kern="1200" cap="none" spc="-100" normalizeH="0" baseline="0" noProof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4200" b="0" i="0" u="none" strike="noStrike" kern="1200" cap="none" spc="-100" normalizeH="0" baseline="0" noProof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мекендердің</a:t>
            </a:r>
            <a:r>
              <a:rPr kumimoji="0" lang="ru-RU" sz="4200" b="0" i="0" u="none" strike="noStrike" kern="1200" cap="none" spc="-100" normalizeH="0" baseline="0" noProof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4200" b="0" i="0" u="none" strike="noStrike" kern="1200" cap="none" spc="-100" normalizeH="0" baseline="0" noProof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санитариясын</a:t>
            </a:r>
            <a:r>
              <a:rPr kumimoji="0" lang="ru-RU" sz="4200" b="0" i="0" u="none" strike="noStrike" kern="1200" cap="none" spc="-100" normalizeH="0" baseline="0" noProof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4200" b="0" i="0" u="none" strike="noStrike" kern="1200" cap="none" spc="-100" normalizeH="0" baseline="0" noProof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қамтамасыз</a:t>
            </a:r>
            <a:r>
              <a:rPr kumimoji="0" lang="ru-RU" sz="4200" b="0" i="0" u="none" strike="noStrike" kern="1200" cap="none" spc="-100" normalizeH="0" baseline="0" noProof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4200" b="0" i="0" u="none" strike="noStrike" kern="1200" cap="none" spc="-100" normalizeH="0" baseline="0" noProof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ету</a:t>
            </a:r>
            <a:endParaRPr kumimoji="0" lang="ru-RU" sz="4200" b="0" i="0" u="none" strike="noStrike" kern="1200" cap="none" spc="-100" normalizeH="0" baseline="0" noProof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9F9F9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1928813" y="2000250"/>
            <a:ext cx="5429250" cy="105727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Қоқыс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жинау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5286375" y="2571750"/>
            <a:ext cx="142875" cy="71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4643438" y="3500438"/>
            <a:ext cx="484188" cy="9779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3571875" y="4643438"/>
            <a:ext cx="2643188" cy="1628775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елді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мекен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5438775" y="2724150"/>
            <a:ext cx="142875" cy="71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  <a:fontScheme name="Апекс">
    <a:majorFont>
      <a:latin typeface="Lucida Sans"/>
      <a:ea typeface=""/>
      <a:cs typeface=""/>
      <a:font script="Grek" typeface="Arial"/>
      <a:font script="Cyrl" typeface="Arial"/>
      <a:font script="Jpan" typeface="HG丸ｺﾞｼｯｸM-PRO"/>
      <a:font script="Hang" typeface="휴먼옛체"/>
      <a:font script="Hans" typeface="黑体"/>
      <a:font script="Hant" typeface="微軟正黑體"/>
      <a:font script="Arab" typeface="Tahoma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Book Antiqua"/>
      <a:ea typeface=""/>
      <a:cs typeface=""/>
      <a:font script="Grek" typeface="Times New Roman"/>
      <a:font script="Cyrl" typeface="Times New Roman"/>
      <a:font script="Jpan" typeface="HG明朝B"/>
      <a:font script="Hang" typeface="돋움"/>
      <a:font script="Hans" typeface="宋体"/>
      <a:font script="Hant" typeface="新細明體"/>
      <a:font script="Arab" typeface="Times New Roman"/>
      <a:font script="Hebr" typeface="David"/>
      <a:font script="Thai" typeface="Eucrosia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Яркая">
    <a:fillStyleLst>
      <a:solidFill>
        <a:schemeClr val="phClr"/>
      </a:solidFill>
      <a:gradFill rotWithShape="1">
        <a:gsLst>
          <a:gs pos="0">
            <a:schemeClr val="phClr">
              <a:tint val="10000"/>
              <a:satMod val="300000"/>
            </a:schemeClr>
          </a:gs>
          <a:gs pos="34000">
            <a:schemeClr val="phClr">
              <a:tint val="13500"/>
              <a:satMod val="250000"/>
            </a:schemeClr>
          </a:gs>
          <a:gs pos="100000">
            <a:schemeClr val="phClr">
              <a:tint val="60000"/>
              <a:satMod val="200000"/>
            </a:schemeClr>
          </a:gs>
        </a:gsLst>
        <a:path path="circle">
          <a:fillToRect l="50000" t="155000" r="50000" b="-55000"/>
        </a:path>
      </a:gradFill>
      <a:gradFill rotWithShape="1">
        <a:gsLst>
          <a:gs pos="0">
            <a:schemeClr val="phClr">
              <a:tint val="60000"/>
              <a:satMod val="160000"/>
            </a:schemeClr>
          </a:gs>
          <a:gs pos="46000">
            <a:schemeClr val="phClr">
              <a:tint val="86000"/>
              <a:satMod val="160000"/>
            </a:schemeClr>
          </a:gs>
          <a:gs pos="100000">
            <a:schemeClr val="phClr">
              <a:shade val="40000"/>
              <a:satMod val="160000"/>
            </a:schemeClr>
          </a:gs>
        </a:gsLst>
        <a:path path="circle">
          <a:fillToRect l="50000" t="155000" r="50000" b="-55000"/>
        </a:path>
      </a:gradFill>
    </a:fillStyleLst>
    <a:lnStyleLst>
      <a:ln w="9525" cap="flat" cmpd="sng" algn="ctr">
        <a:solidFill>
          <a:schemeClr val="phClr">
            <a:satMod val="12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25400" dir="14700000" algn="t" rotWithShape="0">
            <a:srgbClr val="000000">
              <a:alpha val="50000"/>
            </a:srgbClr>
          </a:outerShdw>
        </a:effectLst>
      </a:effectStyle>
      <a:effectStyle>
        <a:effectLst>
          <a:outerShdw blurRad="50800" dist="38100" dir="14700000" algn="t" rotWithShape="0">
            <a:srgbClr val="000000">
              <a:alpha val="60000"/>
            </a:srgbClr>
          </a:outerShdw>
        </a:effectLst>
      </a:effectStyle>
      <a:effectStyle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relaxedInset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</a:schemeClr>
          </a:gs>
          <a:gs pos="100000">
            <a:schemeClr val="phClr">
              <a:shade val="45000"/>
              <a:satMod val="120000"/>
            </a:schemeClr>
          </a:gs>
        </a:gsLst>
        <a:path path="circle">
          <a:fillToRect r="100000" b="100000"/>
        </a:path>
      </a:gradFill>
      <a:blipFill>
        <a:blip xmlns:r="http://schemas.openxmlformats.org/officeDocument/2006/relationships" r:embed="rId1">
          <a:duotone>
            <a:schemeClr val="phClr">
              <a:shade val="3000"/>
              <a:satMod val="110000"/>
            </a:schemeClr>
            <a:schemeClr val="phClr">
              <a:tint val="60000"/>
              <a:satMod val="425000"/>
            </a:schemeClr>
          </a:duotone>
        </a:blip>
        <a:stretch>
          <a:fillRect/>
        </a:stretch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4</TotalTime>
  <Words>389</Words>
  <Application>Microsoft Office PowerPoint</Application>
  <PresentationFormat>Экран (4:3)</PresentationFormat>
  <Paragraphs>123</Paragraphs>
  <Slides>10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Бумажная</vt:lpstr>
      <vt:lpstr>Презентация PowerPoint</vt:lpstr>
      <vt:lpstr>ҚҰРМЕТТІ ОҚЫРМАНДАР</vt:lpstr>
      <vt:lpstr>2026-2028 жылдарға арналған бюджеттік бағдарламалар бойынша округтін шығындары                 млн.тенге</vt:lpstr>
      <vt:lpstr>Қаладағы аудан, аудандық маңызы бар қаланың, кент, ауыл, ауылдық округ әкімінің қызметін қамтамасыз ету жөніндегі қызметтер  </vt:lpstr>
      <vt:lpstr>Бюджеттің шығыс бөлігі, келесі бағдарламалардың қызметін қамтамасыз етуге бағытталған </vt:lpstr>
      <vt:lpstr>2026 жылға арналған Александровка ауылдық округінің шығындары пайыздық жақта</vt:lpstr>
      <vt:lpstr>Презентация PowerPoint</vt:lpstr>
      <vt:lpstr>Ауылдарды жарықтандыру</vt:lpstr>
      <vt:lpstr>Елді мекендерді абаттандыру мен көгалдандыру</vt:lpstr>
      <vt:lpstr>Елді мекендердің санитариясын қамтамасыз ету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</dc:title>
  <dc:creator>Назарчук</dc:creator>
  <cp:lastModifiedBy>Пользователь Windows</cp:lastModifiedBy>
  <cp:revision>1951</cp:revision>
  <cp:lastPrinted>2018-01-25T08:54:00Z</cp:lastPrinted>
  <dcterms:created xsi:type="dcterms:W3CDTF">2011-07-11T03:51:00Z</dcterms:created>
  <dcterms:modified xsi:type="dcterms:W3CDTF">2026-10-19T10:21:34Z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292A327423FD44D38518447BF018E6AB_12</vt:lpwstr>
  </property>
  <property fmtid="{D5CDD505-2E9C-101B-9397-08002B2CF9AE}" pid="3" name="KSOProductBuildVer">
    <vt:lpwstr>1049-12.1.0.29162</vt:lpwstr>
  </property>
</Properties>
</file>