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9" r:id="rId4"/>
    <p:sldId id="273" r:id="rId5"/>
    <p:sldId id="274" r:id="rId6"/>
    <p:sldId id="275" r:id="rId7"/>
    <p:sldId id="268" r:id="rId8"/>
    <p:sldId id="272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72" autoAdjust="0"/>
  </p:normalViewPr>
  <p:slideViewPr>
    <p:cSldViewPr>
      <p:cViewPr varScale="1">
        <p:scale>
          <a:sx n="73" d="100"/>
          <a:sy n="73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2026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Государственные услуги общего характера</c:v>
                </c:pt>
                <c:pt idx="1">
                  <c:v>Транспорт и коммуникаций</c:v>
                </c:pt>
                <c:pt idx="2">
                  <c:v>Жилищно-коммунальное хозяйство</c:v>
                </c:pt>
                <c:pt idx="3">
                  <c:v>Культура, спорт, информационное пространство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%">
                  <c:v>0.42110000000000025</c:v>
                </c:pt>
                <c:pt idx="1">
                  <c:v>8.5000000000000093E-3</c:v>
                </c:pt>
                <c:pt idx="2" formatCode="0.0%">
                  <c:v>0.11740000000000003</c:v>
                </c:pt>
                <c:pt idx="3" formatCode="0.0%">
                  <c:v>0.45290000000000002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44-478A-A18C-805C76CC2B8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t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/>
      <dgm:t>
        <a:bodyPr/>
        <a:lstStyle/>
        <a:p>
          <a:r>
            <a:rPr lang="ru-RU" sz="2000" b="1" i="0" u="none" strike="noStrike" baseline="0" dirty="0">
              <a:latin typeface="Calibri"/>
            </a:rPr>
            <a:t>БЮДЖЕТ сельского округа</a:t>
          </a: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/>
      <dgm:spPr/>
      <dgm:t>
        <a:bodyPr/>
        <a:lstStyle/>
        <a:p>
          <a:r>
            <a:rPr lang="ru-RU" sz="1400" b="1" dirty="0"/>
            <a:t>Поступления от продажи основного капитала</a:t>
          </a:r>
        </a:p>
      </dgm:t>
    </dgm:pt>
    <dgm:pt modelId="{2BFD0304-0337-4A91-89A7-5011E643850B}" type="parTrans" cxnId="{84D5C7B2-A6DF-44FB-80CA-B34492EAF6DF}">
      <dgm:prSet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/>
      <dgm:t>
        <a:bodyPr/>
        <a:lstStyle/>
        <a:p>
          <a:r>
            <a:rPr lang="ru-RU" sz="2000" b="1" i="0" u="none" strike="noStrike" baseline="0" dirty="0">
              <a:latin typeface="Constantia" pitchFamily="18" charset="0"/>
            </a:rPr>
            <a:t>Субвенция с</a:t>
          </a:r>
        </a:p>
        <a:p>
          <a:pPr rtl="0"/>
          <a:r>
            <a:rPr lang="ru-RU" sz="2000" b="1" i="0" u="none" strike="noStrike" baseline="0" dirty="0">
              <a:latin typeface="Constantia" pitchFamily="18" charset="0"/>
            </a:rPr>
            <a:t>районного</a:t>
          </a:r>
        </a:p>
        <a:p>
          <a:pPr rtl="0"/>
          <a:r>
            <a:rPr lang="ru-RU" sz="2000" b="1" i="0" u="none" strike="noStrike" baseline="0" dirty="0">
              <a:latin typeface="Constantia" pitchFamily="18" charset="0"/>
            </a:rPr>
            <a:t>бюджета</a:t>
          </a:r>
          <a:endParaRPr lang="ru-RU" sz="2000" dirty="0">
            <a:latin typeface="Constantia" pitchFamily="18" charset="0"/>
          </a:endParaRPr>
        </a:p>
      </dgm:t>
    </dgm:pt>
    <dgm:pt modelId="{67FA2A8F-0B87-492A-A06D-7AB62D0D2548}" type="parTrans" cxnId="{E0B80C7F-8A79-41EB-AC86-DC3F8F80D95C}">
      <dgm:prSet/>
      <dgm:spPr/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/>
      <dgm:t>
        <a:bodyPr/>
        <a:lstStyle/>
        <a:p>
          <a:r>
            <a:rPr lang="ru-RU" sz="2000" b="1" i="0" u="none" strike="noStrike" baseline="0" dirty="0">
              <a:latin typeface="Constantia" pitchFamily="18" charset="0"/>
            </a:rPr>
            <a:t>Налоговые и неналоговые</a:t>
          </a:r>
        </a:p>
        <a:p>
          <a:pPr rtl="0"/>
          <a:r>
            <a:rPr lang="ru-RU" sz="2000" b="1" i="0" u="none" strike="noStrike" baseline="0" dirty="0">
              <a:latin typeface="Constantia" pitchFamily="18" charset="0"/>
            </a:rPr>
            <a:t>поступления</a:t>
          </a:r>
          <a:endParaRPr lang="ru-RU" sz="2000" b="1" dirty="0">
            <a:latin typeface="Constantia" pitchFamily="18" charset="0"/>
          </a:endParaRPr>
        </a:p>
      </dgm:t>
    </dgm:pt>
    <dgm:pt modelId="{F1BAA626-DFB3-414B-B998-06AF8C46FE4C}" type="parTrans" cxnId="{EBBE2B5A-49F2-4A63-9ECF-42C42A1275FC}">
      <dgm:prSet/>
      <dgm:spPr/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F22A10DE-6F01-4E25-977D-4E9B05CECA75}">
      <dgm:prSet/>
      <dgm:spPr/>
      <dgm:t>
        <a:bodyPr/>
        <a:lstStyle/>
        <a:p>
          <a:r>
            <a:rPr lang="ru-RU" b="1" dirty="0"/>
            <a:t>Трансферты</a:t>
          </a:r>
        </a:p>
      </dgm:t>
    </dgm:pt>
    <dgm:pt modelId="{6C9106D1-45FA-431B-AD6A-D1ED4254C84C}" type="parTrans" cxnId="{9B618053-62AC-4E60-9F70-D70A8BB31D9B}">
      <dgm:prSet/>
      <dgm:spPr/>
      <dgm:t>
        <a:bodyPr/>
        <a:lstStyle/>
        <a:p>
          <a:endParaRPr lang="ru-RU"/>
        </a:p>
      </dgm:t>
    </dgm:pt>
    <dgm:pt modelId="{5175387D-3C39-4377-AAE8-F2C946DD0D86}" type="sibTrans" cxnId="{9B618053-62AC-4E60-9F70-D70A8BB31D9B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</dgm:pt>
    <dgm:pt modelId="{2D1DBC6B-037B-4677-B6A9-5B1191FC1579}" type="pres">
      <dgm:prSet presAssocID="{67FA2A8F-0B87-492A-A06D-7AB62D0D2548}" presName="parTrans" presStyleLbl="bgSibTrans2D1" presStyleIdx="0" presStyleCnt="4" custScaleX="103745" custScaleY="59865"/>
      <dgm:spPr/>
    </dgm:pt>
    <dgm:pt modelId="{5EE0A968-0E33-4151-9FDB-1A87AF47507C}" type="pres">
      <dgm:prSet presAssocID="{1F27929C-C2D4-4F28-A457-7BE2F1F817CE}" presName="node" presStyleLbl="node1" presStyleIdx="0" presStyleCnt="4" custScaleX="97303" custScaleY="88416" custRadScaleRad="120749" custRadScaleInc="-60312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1" presStyleCnt="4" custScaleX="82095" custScaleY="51727" custLinFactNeighborX="2276" custLinFactNeighborY="37799"/>
      <dgm:spPr/>
    </dgm:pt>
    <dgm:pt modelId="{94189B87-4C16-4ADF-AF94-BFA6C131C96A}" type="pres">
      <dgm:prSet presAssocID="{B200E43D-11B5-4798-9279-E67BC911A06C}" presName="node" presStyleLbl="node1" presStyleIdx="1" presStyleCnt="4" custScaleX="94599" custScaleY="65292" custRadScaleRad="110201" custRadScaleInc="-13429">
        <dgm:presLayoutVars>
          <dgm:bulletEnabled val="1"/>
        </dgm:presLayoutVars>
      </dgm:prSet>
      <dgm:spPr/>
    </dgm:pt>
    <dgm:pt modelId="{AE60C9D0-77D8-49FE-B4A4-9EB9D87F0D12}" type="pres">
      <dgm:prSet presAssocID="{2BFD0304-0337-4A91-89A7-5011E643850B}" presName="parTrans" presStyleLbl="bgSibTrans2D1" presStyleIdx="2" presStyleCnt="4" custScaleX="49364"/>
      <dgm:spPr/>
    </dgm:pt>
    <dgm:pt modelId="{0CAE6581-512E-4AB7-9B60-8591D9A4E434}" type="pres">
      <dgm:prSet presAssocID="{0F7C96CA-C311-450E-B69A-CBD0BE1F6A13}" presName="node" presStyleLbl="node1" presStyleIdx="2" presStyleCnt="4" custScaleX="86506" custScaleY="71773" custRadScaleRad="129502" custRadScaleInc="28992">
        <dgm:presLayoutVars>
          <dgm:bulletEnabled val="1"/>
        </dgm:presLayoutVars>
      </dgm:prSet>
      <dgm:spPr/>
    </dgm:pt>
    <dgm:pt modelId="{47F8F898-5105-4EDC-9AE5-2E64E0D43B84}" type="pres">
      <dgm:prSet presAssocID="{6C9106D1-45FA-431B-AD6A-D1ED4254C84C}" presName="parTrans" presStyleLbl="bgSibTrans2D1" presStyleIdx="3" presStyleCnt="4"/>
      <dgm:spPr/>
    </dgm:pt>
    <dgm:pt modelId="{7FCD7928-1584-4A6A-96B3-60EF2B0F9189}" type="pres">
      <dgm:prSet presAssocID="{F22A10DE-6F01-4E25-977D-4E9B05CECA75}" presName="node" presStyleLbl="node1" presStyleIdx="3" presStyleCnt="4" custRadScaleRad="99669" custRadScaleInc="1703">
        <dgm:presLayoutVars>
          <dgm:bulletEnabled val="1"/>
        </dgm:presLayoutVars>
      </dgm:prSet>
      <dgm:spPr/>
    </dgm:pt>
  </dgm:ptLst>
  <dgm:cxnLst>
    <dgm:cxn modelId="{0AAFBE02-A76D-468B-81F9-6EEB4A8A74C9}" type="presOf" srcId="{8451272F-FEF9-406A-9AB3-097B51EA60FC}" destId="{F6940661-1F22-492D-83CB-367912127D68}" srcOrd="0" destOrd="0" presId="urn:microsoft.com/office/officeart/2005/8/layout/radial4"/>
    <dgm:cxn modelId="{79242011-FCFC-496E-9038-4311F899D063}" type="presOf" srcId="{B56DEE8D-BBDE-4642-BF97-C67F5325C3A8}" destId="{68E6F60D-9112-4BBA-86A1-71CB03F28DF2}" srcOrd="0" destOrd="0" presId="urn:microsoft.com/office/officeart/2005/8/layout/radial4"/>
    <dgm:cxn modelId="{D7D5B92D-B405-4DC6-8B5C-35CE065DB069}" type="presOf" srcId="{1F27929C-C2D4-4F28-A457-7BE2F1F817CE}" destId="{5EE0A968-0E33-4151-9FDB-1A87AF47507C}" srcOrd="0" destOrd="0" presId="urn:microsoft.com/office/officeart/2005/8/layout/radial4"/>
    <dgm:cxn modelId="{B1B35662-A294-4089-B60A-FE5004A5B1F7}" type="presOf" srcId="{6C9106D1-45FA-431B-AD6A-D1ED4254C84C}" destId="{47F8F898-5105-4EDC-9AE5-2E64E0D43B84}" srcOrd="0" destOrd="0" presId="urn:microsoft.com/office/officeart/2005/8/layout/radial4"/>
    <dgm:cxn modelId="{93363166-96C3-4BD3-AA21-DD3F5C1A4CB7}" type="presOf" srcId="{F22A10DE-6F01-4E25-977D-4E9B05CECA75}" destId="{7FCD7928-1584-4A6A-96B3-60EF2B0F9189}" srcOrd="0" destOrd="0" presId="urn:microsoft.com/office/officeart/2005/8/layout/radial4"/>
    <dgm:cxn modelId="{9B618053-62AC-4E60-9F70-D70A8BB31D9B}" srcId="{B56DEE8D-BBDE-4642-BF97-C67F5325C3A8}" destId="{F22A10DE-6F01-4E25-977D-4E9B05CECA75}" srcOrd="3" destOrd="0" parTransId="{6C9106D1-45FA-431B-AD6A-D1ED4254C84C}" sibTransId="{5175387D-3C39-4377-AAE8-F2C946DD0D86}"/>
    <dgm:cxn modelId="{EBBE2B5A-49F2-4A63-9ECF-42C42A1275FC}" srcId="{B56DEE8D-BBDE-4642-BF97-C67F5325C3A8}" destId="{B200E43D-11B5-4798-9279-E67BC911A06C}" srcOrd="1" destOrd="0" parTransId="{F1BAA626-DFB3-414B-B998-06AF8C46FE4C}" sibTransId="{E7D5C35B-B8AD-4213-9DB3-B274A312BA11}"/>
    <dgm:cxn modelId="{E0B80C7F-8A79-41EB-AC86-DC3F8F80D95C}" srcId="{B56DEE8D-BBDE-4642-BF97-C67F5325C3A8}" destId="{1F27929C-C2D4-4F28-A457-7BE2F1F817CE}" srcOrd="0" destOrd="0" parTransId="{67FA2A8F-0B87-492A-A06D-7AB62D0D2548}" sibTransId="{694A98B0-9769-4AAE-866E-71FA5217CA38}"/>
    <dgm:cxn modelId="{FB62C284-FE8E-4538-BD8D-A16B05EEF42D}" type="presOf" srcId="{B200E43D-11B5-4798-9279-E67BC911A06C}" destId="{94189B87-4C16-4ADF-AF94-BFA6C131C96A}" srcOrd="0" destOrd="0" presId="urn:microsoft.com/office/officeart/2005/8/layout/radial4"/>
    <dgm:cxn modelId="{CF181C8E-240C-438F-9C9F-E3B26052A5CC}" type="presOf" srcId="{2BFD0304-0337-4A91-89A7-5011E643850B}" destId="{AE60C9D0-77D8-49FE-B4A4-9EB9D87F0D12}" srcOrd="0" destOrd="0" presId="urn:microsoft.com/office/officeart/2005/8/layout/radial4"/>
    <dgm:cxn modelId="{84D5C7B2-A6DF-44FB-80CA-B34492EAF6DF}" srcId="{B56DEE8D-BBDE-4642-BF97-C67F5325C3A8}" destId="{0F7C96CA-C311-450E-B69A-CBD0BE1F6A13}" srcOrd="2" destOrd="0" parTransId="{2BFD0304-0337-4A91-89A7-5011E643850B}" sibTransId="{6883EBAE-2D77-4C0D-A76F-25FD040537FC}"/>
    <dgm:cxn modelId="{F10B1AB8-72B0-4724-96B6-3618EA19B9EC}" type="presOf" srcId="{67FA2A8F-0B87-492A-A06D-7AB62D0D2548}" destId="{2D1DBC6B-037B-4677-B6A9-5B1191FC1579}" srcOrd="0" destOrd="0" presId="urn:microsoft.com/office/officeart/2005/8/layout/radial4"/>
    <dgm:cxn modelId="{2CA891C4-D1B3-4317-881B-5C3673883C19}" type="presOf" srcId="{F1BAA626-DFB3-414B-B998-06AF8C46FE4C}" destId="{8CB0A9C5-4771-43F0-B33A-60EE98EAD358}" srcOrd="0" destOrd="0" presId="urn:microsoft.com/office/officeart/2005/8/layout/radial4"/>
    <dgm:cxn modelId="{5C018AE4-C4A6-4DA0-AF1A-05F2BC9F4ABE}" type="presOf" srcId="{0F7C96CA-C311-450E-B69A-CBD0BE1F6A13}" destId="{0CAE6581-512E-4AB7-9B60-8591D9A4E434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0EE572C4-9F85-4C41-8DC4-7078E0515DDC}" type="presParOf" srcId="{F6940661-1F22-492D-83CB-367912127D68}" destId="{68E6F60D-9112-4BBA-86A1-71CB03F28DF2}" srcOrd="0" destOrd="0" presId="urn:microsoft.com/office/officeart/2005/8/layout/radial4"/>
    <dgm:cxn modelId="{50F3B537-2320-46D3-BE2D-01CCE45AF593}" type="presParOf" srcId="{F6940661-1F22-492D-83CB-367912127D68}" destId="{2D1DBC6B-037B-4677-B6A9-5B1191FC1579}" srcOrd="1" destOrd="0" presId="urn:microsoft.com/office/officeart/2005/8/layout/radial4"/>
    <dgm:cxn modelId="{8CF7B0FB-C9D7-4369-BD76-8D8C9C6B5F09}" type="presParOf" srcId="{F6940661-1F22-492D-83CB-367912127D68}" destId="{5EE0A968-0E33-4151-9FDB-1A87AF47507C}" srcOrd="2" destOrd="0" presId="urn:microsoft.com/office/officeart/2005/8/layout/radial4"/>
    <dgm:cxn modelId="{22603631-6D66-4E4D-B9A9-AAF001519713}" type="presParOf" srcId="{F6940661-1F22-492D-83CB-367912127D68}" destId="{8CB0A9C5-4771-43F0-B33A-60EE98EAD358}" srcOrd="3" destOrd="0" presId="urn:microsoft.com/office/officeart/2005/8/layout/radial4"/>
    <dgm:cxn modelId="{28D70271-9DF6-48A8-B03E-86A0516A03E2}" type="presParOf" srcId="{F6940661-1F22-492D-83CB-367912127D68}" destId="{94189B87-4C16-4ADF-AF94-BFA6C131C96A}" srcOrd="4" destOrd="0" presId="urn:microsoft.com/office/officeart/2005/8/layout/radial4"/>
    <dgm:cxn modelId="{D68230A6-FAB9-490F-A457-8F9CE687F00F}" type="presParOf" srcId="{F6940661-1F22-492D-83CB-367912127D68}" destId="{AE60C9D0-77D8-49FE-B4A4-9EB9D87F0D12}" srcOrd="5" destOrd="0" presId="urn:microsoft.com/office/officeart/2005/8/layout/radial4"/>
    <dgm:cxn modelId="{BC20A31D-E785-4C2F-8BB1-CF56120AA8A7}" type="presParOf" srcId="{F6940661-1F22-492D-83CB-367912127D68}" destId="{0CAE6581-512E-4AB7-9B60-8591D9A4E434}" srcOrd="6" destOrd="0" presId="urn:microsoft.com/office/officeart/2005/8/layout/radial4"/>
    <dgm:cxn modelId="{3ECA1A35-BB16-4722-B0DD-DA26A62AA55C}" type="presParOf" srcId="{F6940661-1F22-492D-83CB-367912127D68}" destId="{47F8F898-5105-4EDC-9AE5-2E64E0D43B84}" srcOrd="7" destOrd="0" presId="urn:microsoft.com/office/officeart/2005/8/layout/radial4"/>
    <dgm:cxn modelId="{4F0719E6-E5EA-4297-9F8D-61370FF8161C}" type="presParOf" srcId="{F6940661-1F22-492D-83CB-367912127D68}" destId="{7FCD7928-1584-4A6A-96B3-60EF2B0F918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F264E9A-5AF4-42AE-9C8A-4B663D7387A8}">
      <dgm:prSet phldrT="[Текст]"/>
      <dgm:spPr/>
      <dgm:t>
        <a:bodyPr/>
        <a:lstStyle/>
        <a:p>
          <a:endParaRPr lang="ru-RU" sz="1900" dirty="0">
            <a:latin typeface="Arial" pitchFamily="34" charset="0"/>
            <a:cs typeface="Arial" pitchFamily="34" charset="0"/>
          </a:endParaRPr>
        </a:p>
      </dgm:t>
    </dgm:pt>
    <dgm:pt modelId="{8DB4D8A0-0265-48C1-B8ED-27340B606043}" type="parTrans" cxnId="{21BE0818-E5D3-48A0-A98D-675534BB34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653AA1C-5F52-4566-93E1-0DCCBE017C62}" type="sibTrans" cxnId="{21BE0818-E5D3-48A0-A98D-675534BB34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9DB9B55-B485-40D2-9CFD-BF34C8AD104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2</a:t>
          </a: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D535414-6ECB-463D-BA6E-28EAAE258C89}">
      <dgm:prSet phldrT="[Текст]"/>
      <dgm:spPr/>
      <dgm:t>
        <a:bodyPr/>
        <a:lstStyle/>
        <a:p>
          <a:endParaRPr lang="ru-RU" sz="1900" dirty="0">
            <a:latin typeface="Arial" pitchFamily="34" charset="0"/>
            <a:cs typeface="Arial" pitchFamily="34" charset="0"/>
          </a:endParaRPr>
        </a:p>
      </dgm:t>
    </dgm:pt>
    <dgm:pt modelId="{EAD3679E-F149-4A61-B953-F7A0D99C41F1}" type="parTrans" cxnId="{70E9BD38-05F8-4282-9489-209CB6DFF1E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51DEA90-7F3B-477D-96B7-D75436DE2EB6}" type="sibTrans" cxnId="{70E9BD38-05F8-4282-9489-209CB6DFF1E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0D06B25-4DBD-492B-9409-7888A1368EB3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3</a:t>
          </a:r>
        </a:p>
      </dgm:t>
    </dgm:pt>
    <dgm:pt modelId="{10DD660C-218F-43FF-A9B5-2DA97FD5A2E0}" type="par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69C53C1-4D68-4D1A-89AA-9D48C210A67E}" type="sib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EB2CDEF-77A8-45E9-8780-BF598DF4198C}">
      <dgm:prSet phldrT="[Текст]" custT="1"/>
      <dgm:spPr/>
      <dgm:t>
        <a:bodyPr/>
        <a:lstStyle/>
        <a:p>
          <a:r>
            <a:rPr kumimoji="0" lang="ru-RU" sz="1800" b="1" dirty="0">
              <a:latin typeface="Times New Roman" pitchFamily="18" charset="0"/>
              <a:ea typeface="+mn-ea"/>
              <a:cs typeface="Times New Roman" pitchFamily="18" charset="0"/>
            </a:rPr>
            <a:t>Культура, спорт, информационное пространство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 76980 </a:t>
          </a:r>
          <a:r>
            <a:rPr lang="ru-RU" sz="1800" b="1" dirty="0" err="1">
              <a:latin typeface="Times New Roman" pitchFamily="18" charset="0"/>
              <a:cs typeface="Times New Roman" pitchFamily="18" charset="0"/>
            </a:rPr>
            <a:t>тыс.тенге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F8300E8A-AC74-4056-9079-59DC7FF37633}" type="parTrans" cxnId="{4021C490-DBD6-4CE5-A4CC-C130A4281EB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DF73674-CF38-4DEF-BEFE-E1D0C130BE85}" type="sibTrans" cxnId="{4021C490-DBD6-4CE5-A4CC-C130A4281EB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D26917-72E1-43C9-BB48-F40604320D0B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4</a:t>
          </a:r>
        </a:p>
      </dgm:t>
    </dgm:pt>
    <dgm:pt modelId="{8ADC5412-B814-4EAC-B3D2-E12935F2B6DE}" type="parTrans" cxnId="{A6E8308E-4417-44D4-AB6E-360C1AEDAD8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34D52CF-374E-4EC0-B37B-D4127A4EFF82}" type="sibTrans" cxnId="{A6E8308E-4417-44D4-AB6E-360C1AEDAD8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2C9C7E0-B772-4882-8086-A42E70576EE8}">
      <dgm:prSet custT="1"/>
      <dgm:spPr/>
      <dgm:t>
        <a:bodyPr/>
        <a:lstStyle/>
        <a:p>
          <a:r>
            <a:rPr lang="ru-RU" sz="2000" b="1" dirty="0">
              <a:latin typeface="Times New Roman" pitchFamily="18" charset="0"/>
              <a:ea typeface="Times New Roman"/>
              <a:cs typeface="Times New Roman" pitchFamily="18" charset="0"/>
            </a:rPr>
            <a:t>Транспорт и коммуникации  163273 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тыс. тенге</a:t>
          </a:r>
        </a:p>
      </dgm:t>
    </dgm:pt>
    <dgm:pt modelId="{2FECF56F-2DD8-4DF2-BF77-E5E44CDD7858}" type="parTrans" cxnId="{0FC36E2A-2BC7-4AC2-8C2E-21FA7D6BDA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605F68-8DE1-47ED-B199-6EE5FC2EDA2C}" type="sibTrans" cxnId="{0FC36E2A-2BC7-4AC2-8C2E-21FA7D6BDA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21B97DA-4CFF-4405-B18B-924D9AFB5A94}">
      <dgm:prSet custT="1"/>
      <dgm:spPr/>
      <dgm:t>
        <a:bodyPr/>
        <a:lstStyle/>
        <a:p>
          <a:r>
            <a:rPr lang="ru-RU" sz="2000" b="1" dirty="0">
              <a:latin typeface="Times New Roman"/>
              <a:ea typeface="Times New Roman"/>
              <a:cs typeface="Times New Roman"/>
            </a:rPr>
            <a:t>Государственные услуги общего характера 47116тыс. тенге</a:t>
          </a:r>
        </a:p>
      </dgm:t>
    </dgm:pt>
    <dgm:pt modelId="{765FD624-26B0-4759-95CD-47E412AD30BD}" type="parTrans" cxnId="{B8643208-0C52-45D1-AECC-4868D8460488}">
      <dgm:prSet/>
      <dgm:spPr/>
      <dgm:t>
        <a:bodyPr/>
        <a:lstStyle/>
        <a:p>
          <a:endParaRPr lang="ru-RU"/>
        </a:p>
      </dgm:t>
    </dgm:pt>
    <dgm:pt modelId="{8B1832DE-777C-45E6-9974-D2E91107E711}" type="sibTrans" cxnId="{B8643208-0C52-45D1-AECC-4868D8460488}">
      <dgm:prSet/>
      <dgm:spPr/>
      <dgm:t>
        <a:bodyPr/>
        <a:lstStyle/>
        <a:p>
          <a:endParaRPr lang="ru-RU"/>
        </a:p>
      </dgm:t>
    </dgm:pt>
    <dgm:pt modelId="{F78431B7-1617-45C6-B176-E9A39D7EEAC7}">
      <dgm:prSet custT="1"/>
      <dgm:spPr/>
      <dgm:t>
        <a:bodyPr/>
        <a:lstStyle/>
        <a:p>
          <a:r>
            <a:rPr lang="ru-RU" sz="2000" b="1" dirty="0">
              <a:latin typeface="Times New Roman" pitchFamily="18" charset="0"/>
              <a:cs typeface="Times New Roman" pitchFamily="18" charset="0"/>
            </a:rPr>
            <a:t>Жилищно-коммунальное хозяйство 22322 тыс. тенге</a:t>
          </a:r>
        </a:p>
      </dgm:t>
    </dgm:pt>
    <dgm:pt modelId="{DB3745B1-F6B2-4A35-96EC-4426BCD39711}" type="parTrans" cxnId="{ADFC8BB4-7D76-4BA9-8134-B6E930284203}">
      <dgm:prSet/>
      <dgm:spPr/>
      <dgm:t>
        <a:bodyPr/>
        <a:lstStyle/>
        <a:p>
          <a:endParaRPr lang="ru-RU"/>
        </a:p>
      </dgm:t>
    </dgm:pt>
    <dgm:pt modelId="{5AF9A582-81B8-4A90-8814-18BDF07F4D18}" type="sibTrans" cxnId="{ADFC8BB4-7D76-4BA9-8134-B6E930284203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4" custLinFactNeighborX="-511" custLinFactNeighborY="-176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310E2B58-E765-4E23-AD6A-EB5002B4E674}" type="pres">
      <dgm:prSet presAssocID="{B9DB9B55-B485-40D2-9CFD-BF34C8AD104F}" presName="descendantText" presStyleLbl="alignAcc1" presStyleIdx="1" presStyleCnt="4">
        <dgm:presLayoutVars>
          <dgm:bulletEnabled val="1"/>
        </dgm:presLayoutVars>
      </dgm:prSet>
      <dgm:spPr/>
    </dgm:pt>
    <dgm:pt modelId="{CF0D6676-1C30-4FD6-A89D-C3E8E8036DFE}" type="pres">
      <dgm:prSet presAssocID="{D878DF9B-F854-4586-97B0-378652C5B075}" presName="sp" presStyleCnt="0"/>
      <dgm:spPr/>
    </dgm:pt>
    <dgm:pt modelId="{3BA759AD-4BA8-4231-BEDB-2C87807778FF}" type="pres">
      <dgm:prSet presAssocID="{40D06B25-4DBD-492B-9409-7888A1368EB3}" presName="composite" presStyleCnt="0"/>
      <dgm:spPr/>
    </dgm:pt>
    <dgm:pt modelId="{D85C4AB8-7AF1-459B-B739-58AEC191FE24}" type="pres">
      <dgm:prSet presAssocID="{40D06B25-4DBD-492B-9409-7888A1368EB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0ACC2D12-C908-4EAB-B206-B0E11615401D}" type="pres">
      <dgm:prSet presAssocID="{40D06B25-4DBD-492B-9409-7888A1368EB3}" presName="descendantText" presStyleLbl="alignAcc1" presStyleIdx="2" presStyleCnt="4" custLinFactNeighborX="309" custLinFactNeighborY="2513">
        <dgm:presLayoutVars>
          <dgm:bulletEnabled val="1"/>
        </dgm:presLayoutVars>
      </dgm:prSet>
      <dgm:spPr/>
    </dgm:pt>
    <dgm:pt modelId="{67BC3ECC-B16E-4A3A-8CC9-3F93CF3A1467}" type="pres">
      <dgm:prSet presAssocID="{669C53C1-4D68-4D1A-89AA-9D48C210A67E}" presName="sp" presStyleCnt="0"/>
      <dgm:spPr/>
    </dgm:pt>
    <dgm:pt modelId="{D3117AE8-A15E-4584-AA17-4F6823BABECE}" type="pres">
      <dgm:prSet presAssocID="{61D26917-72E1-43C9-BB48-F40604320D0B}" presName="composite" presStyleCnt="0"/>
      <dgm:spPr/>
    </dgm:pt>
    <dgm:pt modelId="{61EECD61-FC5F-4D6E-9EFD-F3676178E008}" type="pres">
      <dgm:prSet presAssocID="{61D26917-72E1-43C9-BB48-F40604320D0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B64DAF32-746B-4870-8D95-F2252716C18E}" type="pres">
      <dgm:prSet presAssocID="{61D26917-72E1-43C9-BB48-F40604320D0B}" presName="descendantText" presStyleLbl="alignAcc1" presStyleIdx="3" presStyleCnt="4" custLinFactNeighborX="-583" custLinFactNeighborY="2533">
        <dgm:presLayoutVars>
          <dgm:bulletEnabled val="1"/>
        </dgm:presLayoutVars>
      </dgm:prSet>
      <dgm:spPr/>
    </dgm:pt>
  </dgm:ptLst>
  <dgm:cxnLst>
    <dgm:cxn modelId="{B8643208-0C52-45D1-AECC-4868D8460488}" srcId="{2AB3AA78-B1F6-4BA7-9E8E-790B09FB2B2F}" destId="{F21B97DA-4CFF-4405-B18B-924D9AFB5A94}" srcOrd="1" destOrd="0" parTransId="{765FD624-26B0-4759-95CD-47E412AD30BD}" sibTransId="{8B1832DE-777C-45E6-9974-D2E91107E711}"/>
    <dgm:cxn modelId="{EA5A3513-3F78-4B25-AB76-E9ED512105C5}" srcId="{599EAAFF-5704-4226-AE68-B9AA9494A771}" destId="{40D06B25-4DBD-492B-9409-7888A1368EB3}" srcOrd="2" destOrd="0" parTransId="{10DD660C-218F-43FF-A9B5-2DA97FD5A2E0}" sibTransId="{669C53C1-4D68-4D1A-89AA-9D48C210A67E}"/>
    <dgm:cxn modelId="{21BE0818-E5D3-48A0-A98D-675534BB3417}" srcId="{2AB3AA78-B1F6-4BA7-9E8E-790B09FB2B2F}" destId="{1F264E9A-5AF4-42AE-9C8A-4B663D7387A8}" srcOrd="0" destOrd="0" parTransId="{8DB4D8A0-0265-48C1-B8ED-27340B606043}" sibTransId="{4653AA1C-5F52-4566-93E1-0DCCBE017C62}"/>
    <dgm:cxn modelId="{C962DE1F-ED9A-4F88-98FD-179186E356AD}" type="presOf" srcId="{F78431B7-1617-45C6-B176-E9A39D7EEAC7}" destId="{310E2B58-E765-4E23-AD6A-EB5002B4E674}" srcOrd="0" destOrd="1" presId="urn:microsoft.com/office/officeart/2005/8/layout/chevron2"/>
    <dgm:cxn modelId="{0FC36E2A-2BC7-4AC2-8C2E-21FA7D6BDA57}" srcId="{61D26917-72E1-43C9-BB48-F40604320D0B}" destId="{22C9C7E0-B772-4882-8086-A42E70576EE8}" srcOrd="0" destOrd="0" parTransId="{2FECF56F-2DD8-4DF2-BF77-E5E44CDD7858}" sibTransId="{11605F68-8DE1-47ED-B199-6EE5FC2EDA2C}"/>
    <dgm:cxn modelId="{7C043E2E-ED48-4A2C-A098-DF5B2FF73063}" type="presOf" srcId="{B9DB9B55-B485-40D2-9CFD-BF34C8AD104F}" destId="{B6A01BA2-D247-4E25-BBDD-1318C2F4CD36}" srcOrd="0" destOrd="0" presId="urn:microsoft.com/office/officeart/2005/8/layout/chevron2"/>
    <dgm:cxn modelId="{70E9BD38-05F8-4282-9489-209CB6DFF1EE}" srcId="{B9DB9B55-B485-40D2-9CFD-BF34C8AD104F}" destId="{FD535414-6ECB-463D-BA6E-28EAAE258C89}" srcOrd="0" destOrd="0" parTransId="{EAD3679E-F149-4A61-B953-F7A0D99C41F1}" sibTransId="{651DEA90-7F3B-477D-96B7-D75436DE2EB6}"/>
    <dgm:cxn modelId="{07B48141-92E5-45FB-9DEA-1F6331B53017}" type="presOf" srcId="{FD535414-6ECB-463D-BA6E-28EAAE258C89}" destId="{310E2B58-E765-4E23-AD6A-EB5002B4E674}" srcOrd="0" destOrd="0" presId="urn:microsoft.com/office/officeart/2005/8/layout/chevron2"/>
    <dgm:cxn modelId="{2C564369-0FB8-4509-8455-880D6CE262F5}" type="presOf" srcId="{61D26917-72E1-43C9-BB48-F40604320D0B}" destId="{61EECD61-FC5F-4D6E-9EFD-F3676178E008}" srcOrd="0" destOrd="0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A6E8308E-4417-44D4-AB6E-360C1AEDAD87}" srcId="{599EAAFF-5704-4226-AE68-B9AA9494A771}" destId="{61D26917-72E1-43C9-BB48-F40604320D0B}" srcOrd="3" destOrd="0" parTransId="{8ADC5412-B814-4EAC-B3D2-E12935F2B6DE}" sibTransId="{934D52CF-374E-4EC0-B37B-D4127A4EFF82}"/>
    <dgm:cxn modelId="{4021C490-DBD6-4CE5-A4CC-C130A4281EBF}" srcId="{40D06B25-4DBD-492B-9409-7888A1368EB3}" destId="{8EB2CDEF-77A8-45E9-8780-BF598DF4198C}" srcOrd="0" destOrd="0" parTransId="{F8300E8A-AC74-4056-9079-59DC7FF37633}" sibTransId="{8DF73674-CF38-4DEF-BEFE-E1D0C130BE85}"/>
    <dgm:cxn modelId="{B90634A0-4790-4515-938B-21C51A4B63BE}" type="presOf" srcId="{1F264E9A-5AF4-42AE-9C8A-4B663D7387A8}" destId="{CDF22A8E-4A77-4ACA-AA7F-D42CD31A674E}" srcOrd="0" destOrd="0" presId="urn:microsoft.com/office/officeart/2005/8/layout/chevron2"/>
    <dgm:cxn modelId="{ADFC8BB4-7D76-4BA9-8134-B6E930284203}" srcId="{B9DB9B55-B485-40D2-9CFD-BF34C8AD104F}" destId="{F78431B7-1617-45C6-B176-E9A39D7EEAC7}" srcOrd="1" destOrd="0" parTransId="{DB3745B1-F6B2-4A35-96EC-4426BCD39711}" sibTransId="{5AF9A582-81B8-4A90-8814-18BDF07F4D18}"/>
    <dgm:cxn modelId="{309F4EB7-C571-43FC-A96B-F42D3BD4C8AE}" type="presOf" srcId="{8EB2CDEF-77A8-45E9-8780-BF598DF4198C}" destId="{0ACC2D12-C908-4EAB-B206-B0E11615401D}" srcOrd="0" destOrd="0" presId="urn:microsoft.com/office/officeart/2005/8/layout/chevron2"/>
    <dgm:cxn modelId="{103750C7-687C-46B6-943E-C2F9E7D1A496}" type="presOf" srcId="{F21B97DA-4CFF-4405-B18B-924D9AFB5A94}" destId="{CDF22A8E-4A77-4ACA-AA7F-D42CD31A674E}" srcOrd="0" destOrd="1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C0BD5BEB-1BD7-45BC-983C-654A95C641F5}" type="presOf" srcId="{40D06B25-4DBD-492B-9409-7888A1368EB3}" destId="{D85C4AB8-7AF1-459B-B739-58AEC191FE24}" srcOrd="0" destOrd="0" presId="urn:microsoft.com/office/officeart/2005/8/layout/chevron2"/>
    <dgm:cxn modelId="{C7D30BFB-0C47-4D50-B562-4D78B97E8458}" type="presOf" srcId="{22C9C7E0-B772-4882-8086-A42E70576EE8}" destId="{B64DAF32-746B-4870-8D95-F2252716C18E}" srcOrd="0" destOrd="0" presId="urn:microsoft.com/office/officeart/2005/8/layout/chevron2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5830C3B1-0E1E-426A-BC7F-C2C9527FAFCD}" type="presParOf" srcId="{64A48FB5-9FAE-4208-B85C-EF09A2B8ACE7}" destId="{D9155179-AAF0-412B-82A7-D62B317CB51D}" srcOrd="2" destOrd="0" presId="urn:microsoft.com/office/officeart/2005/8/layout/chevron2"/>
    <dgm:cxn modelId="{CA147615-C562-4719-8E76-955130EBC3FC}" type="presParOf" srcId="{D9155179-AAF0-412B-82A7-D62B317CB51D}" destId="{B6A01BA2-D247-4E25-BBDD-1318C2F4CD36}" srcOrd="0" destOrd="0" presId="urn:microsoft.com/office/officeart/2005/8/layout/chevron2"/>
    <dgm:cxn modelId="{A1A8CDBA-72D0-4E67-809E-3F491AA70FCA}" type="presParOf" srcId="{D9155179-AAF0-412B-82A7-D62B317CB51D}" destId="{310E2B58-E765-4E23-AD6A-EB5002B4E674}" srcOrd="1" destOrd="0" presId="urn:microsoft.com/office/officeart/2005/8/layout/chevron2"/>
    <dgm:cxn modelId="{74E454E0-0977-49F7-A736-564CCF98F6BE}" type="presParOf" srcId="{64A48FB5-9FAE-4208-B85C-EF09A2B8ACE7}" destId="{CF0D6676-1C30-4FD6-A89D-C3E8E8036DFE}" srcOrd="3" destOrd="0" presId="urn:microsoft.com/office/officeart/2005/8/layout/chevron2"/>
    <dgm:cxn modelId="{873E6D25-BAAA-4CF1-91D1-102610335D4D}" type="presParOf" srcId="{64A48FB5-9FAE-4208-B85C-EF09A2B8ACE7}" destId="{3BA759AD-4BA8-4231-BEDB-2C87807778FF}" srcOrd="4" destOrd="0" presId="urn:microsoft.com/office/officeart/2005/8/layout/chevron2"/>
    <dgm:cxn modelId="{DD7866E7-A324-438D-ABE8-497EDEB29C68}" type="presParOf" srcId="{3BA759AD-4BA8-4231-BEDB-2C87807778FF}" destId="{D85C4AB8-7AF1-459B-B739-58AEC191FE24}" srcOrd="0" destOrd="0" presId="urn:microsoft.com/office/officeart/2005/8/layout/chevron2"/>
    <dgm:cxn modelId="{8BADA400-BF8C-4270-BAF8-21F6BF36FB63}" type="presParOf" srcId="{3BA759AD-4BA8-4231-BEDB-2C87807778FF}" destId="{0ACC2D12-C908-4EAB-B206-B0E11615401D}" srcOrd="1" destOrd="0" presId="urn:microsoft.com/office/officeart/2005/8/layout/chevron2"/>
    <dgm:cxn modelId="{A27C55DC-199B-418C-9516-B2C29DA8C5D7}" type="presParOf" srcId="{64A48FB5-9FAE-4208-B85C-EF09A2B8ACE7}" destId="{67BC3ECC-B16E-4A3A-8CC9-3F93CF3A1467}" srcOrd="5" destOrd="0" presId="urn:microsoft.com/office/officeart/2005/8/layout/chevron2"/>
    <dgm:cxn modelId="{9E017E03-D9FA-4F1B-BF00-B2B0DADF4E2B}" type="presParOf" srcId="{64A48FB5-9FAE-4208-B85C-EF09A2B8ACE7}" destId="{D3117AE8-A15E-4584-AA17-4F6823BABECE}" srcOrd="6" destOrd="0" presId="urn:microsoft.com/office/officeart/2005/8/layout/chevron2"/>
    <dgm:cxn modelId="{72BC16BE-8193-4877-9E4D-805F179C4F13}" type="presParOf" srcId="{D3117AE8-A15E-4584-AA17-4F6823BABECE}" destId="{61EECD61-FC5F-4D6E-9EFD-F3676178E008}" srcOrd="0" destOrd="0" presId="urn:microsoft.com/office/officeart/2005/8/layout/chevron2"/>
    <dgm:cxn modelId="{54E51FD2-7BDA-4788-9932-36C3BC2C2ABB}" type="presParOf" srcId="{D3117AE8-A15E-4584-AA17-4F6823BABECE}" destId="{B64DAF32-746B-4870-8D95-F2252716C1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21641" y="1646916"/>
          <a:ext cx="1686148" cy="16453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alibri"/>
            </a:rPr>
            <a:t>БЮДЖЕТ сельского округа</a:t>
          </a:r>
        </a:p>
      </dsp:txBody>
      <dsp:txXfrm>
        <a:off x="3668572" y="1887868"/>
        <a:ext cx="1192286" cy="1163416"/>
      </dsp:txXfrm>
    </dsp:sp>
    <dsp:sp modelId="{2D1DBC6B-037B-4677-B6A9-5B1191FC1579}">
      <dsp:nvSpPr>
        <dsp:cNvPr id="0" name=""/>
        <dsp:cNvSpPr/>
      </dsp:nvSpPr>
      <dsp:spPr>
        <a:xfrm rot="8926908">
          <a:off x="829578" y="3494309"/>
          <a:ext cx="2831831" cy="39805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3616849"/>
          <a:ext cx="2156629" cy="15677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onstantia" pitchFamily="18" charset="0"/>
            </a:rPr>
            <a:t>Субвенция с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onstantia" pitchFamily="18" charset="0"/>
            </a:rPr>
            <a:t>районного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onstantia" pitchFamily="18" charset="0"/>
            </a:rPr>
            <a:t>бюджета</a:t>
          </a:r>
          <a:endParaRPr lang="ru-RU" sz="2000" kern="1200" dirty="0">
            <a:latin typeface="Constantia" pitchFamily="18" charset="0"/>
          </a:endParaRPr>
        </a:p>
      </dsp:txBody>
      <dsp:txXfrm>
        <a:off x="45917" y="3662766"/>
        <a:ext cx="2064795" cy="1475892"/>
      </dsp:txXfrm>
    </dsp:sp>
    <dsp:sp modelId="{8CB0A9C5-4771-43F0-B33A-60EE98EAD358}">
      <dsp:nvSpPr>
        <dsp:cNvPr id="0" name=""/>
        <dsp:cNvSpPr/>
      </dsp:nvSpPr>
      <dsp:spPr>
        <a:xfrm rot="13255808">
          <a:off x="2401324" y="1445318"/>
          <a:ext cx="1250735" cy="34394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1368150" y="288043"/>
          <a:ext cx="2096698" cy="11577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onstantia" pitchFamily="18" charset="0"/>
            </a:rPr>
            <a:t>Налоговые и неналоговые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onstantia" pitchFamily="18" charset="0"/>
            </a:rPr>
            <a:t>поступления</a:t>
          </a:r>
          <a:endParaRPr lang="ru-RU" sz="2000" b="1" kern="1200" dirty="0">
            <a:latin typeface="Constantia" pitchFamily="18" charset="0"/>
          </a:endParaRPr>
        </a:p>
      </dsp:txBody>
      <dsp:txXfrm>
        <a:off x="1402058" y="321951"/>
        <a:ext cx="2028882" cy="1089892"/>
      </dsp:txXfrm>
    </dsp:sp>
    <dsp:sp modelId="{AE60C9D0-77D8-49FE-B4A4-9EB9D87F0D12}">
      <dsp:nvSpPr>
        <dsp:cNvPr id="0" name=""/>
        <dsp:cNvSpPr/>
      </dsp:nvSpPr>
      <dsp:spPr>
        <a:xfrm rot="19545793">
          <a:off x="5447531" y="947711"/>
          <a:ext cx="1129849" cy="66492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CAE6581-512E-4AB7-9B60-8591D9A4E434}">
      <dsp:nvSpPr>
        <dsp:cNvPr id="0" name=""/>
        <dsp:cNvSpPr/>
      </dsp:nvSpPr>
      <dsp:spPr>
        <a:xfrm>
          <a:off x="5999897" y="0"/>
          <a:ext cx="1917324" cy="12726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Поступления от продажи основного капитала</a:t>
          </a:r>
        </a:p>
      </dsp:txBody>
      <dsp:txXfrm>
        <a:off x="6037171" y="37274"/>
        <a:ext cx="1842776" cy="1198077"/>
      </dsp:txXfrm>
    </dsp:sp>
    <dsp:sp modelId="{47F8F898-5105-4EDC-9AE5-2E64E0D43B84}">
      <dsp:nvSpPr>
        <dsp:cNvPr id="0" name=""/>
        <dsp:cNvSpPr/>
      </dsp:nvSpPr>
      <dsp:spPr>
        <a:xfrm rot="750258">
          <a:off x="5192581" y="2603722"/>
          <a:ext cx="2352231" cy="66492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CD7928-1584-4A6A-96B3-60EF2B0F9189}">
      <dsp:nvSpPr>
        <dsp:cNvPr id="0" name=""/>
        <dsp:cNvSpPr/>
      </dsp:nvSpPr>
      <dsp:spPr>
        <a:xfrm>
          <a:off x="6408713" y="2304265"/>
          <a:ext cx="2216406" cy="17731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Трансферты</a:t>
          </a:r>
        </a:p>
      </dsp:txBody>
      <dsp:txXfrm>
        <a:off x="6460646" y="2356198"/>
        <a:ext cx="2112540" cy="16692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151167" y="153205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1" y="354763"/>
        <a:ext cx="705449" cy="302335"/>
      </dsp:txXfrm>
    </dsp:sp>
    <dsp:sp modelId="{CDF22A8E-4A77-4ACA-AA7F-D42CD31A674E}">
      <dsp:nvSpPr>
        <dsp:cNvPr id="0" name=""/>
        <dsp:cNvSpPr/>
      </dsp:nvSpPr>
      <dsp:spPr>
        <a:xfrm rot="5400000">
          <a:off x="4341981" y="-3676578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latin typeface="Times New Roman"/>
              <a:ea typeface="Times New Roman"/>
              <a:cs typeface="Times New Roman"/>
            </a:rPr>
            <a:t>Государственные услуги общего характера 47116тыс. тенге</a:t>
          </a:r>
        </a:p>
      </dsp:txBody>
      <dsp:txXfrm rot="-5400000">
        <a:off x="664519" y="32861"/>
        <a:ext cx="7978009" cy="591106"/>
      </dsp:txXfrm>
    </dsp:sp>
    <dsp:sp modelId="{B6A01BA2-D247-4E25-BBDD-1318C2F4CD36}">
      <dsp:nvSpPr>
        <dsp:cNvPr id="0" name=""/>
        <dsp:cNvSpPr/>
      </dsp:nvSpPr>
      <dsp:spPr>
        <a:xfrm rot="5400000">
          <a:off x="-151167" y="1010330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1" y="1211888"/>
        <a:ext cx="705449" cy="302335"/>
      </dsp:txXfrm>
    </dsp:sp>
    <dsp:sp modelId="{310E2B58-E765-4E23-AD6A-EB5002B4E674}">
      <dsp:nvSpPr>
        <dsp:cNvPr id="0" name=""/>
        <dsp:cNvSpPr/>
      </dsp:nvSpPr>
      <dsp:spPr>
        <a:xfrm rot="5400000">
          <a:off x="4382912" y="-2818300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Жилищно-коммунальное хозяйство 22322 тыс. тенге</a:t>
          </a:r>
        </a:p>
      </dsp:txBody>
      <dsp:txXfrm rot="-5400000">
        <a:off x="705450" y="891139"/>
        <a:ext cx="7978009" cy="591106"/>
      </dsp:txXfrm>
    </dsp:sp>
    <dsp:sp modelId="{D85C4AB8-7AF1-459B-B739-58AEC191FE24}">
      <dsp:nvSpPr>
        <dsp:cNvPr id="0" name=""/>
        <dsp:cNvSpPr/>
      </dsp:nvSpPr>
      <dsp:spPr>
        <a:xfrm rot="5400000">
          <a:off x="-151167" y="1867455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1" y="2069013"/>
        <a:ext cx="705449" cy="302335"/>
      </dsp:txXfrm>
    </dsp:sp>
    <dsp:sp modelId="{0ACC2D12-C908-4EAB-B206-B0E11615401D}">
      <dsp:nvSpPr>
        <dsp:cNvPr id="0" name=""/>
        <dsp:cNvSpPr/>
      </dsp:nvSpPr>
      <dsp:spPr>
        <a:xfrm rot="5400000">
          <a:off x="4382912" y="-1944714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800" b="1" kern="1200" dirty="0">
              <a:latin typeface="Times New Roman" pitchFamily="18" charset="0"/>
              <a:ea typeface="+mn-ea"/>
              <a:cs typeface="Times New Roman" pitchFamily="18" charset="0"/>
            </a:rPr>
            <a:t>Культура, спорт, информационное пространство</a:t>
          </a:r>
          <a:r>
            <a:rPr lang="ru-RU" sz="1800" b="1" kern="1200" dirty="0">
              <a:latin typeface="Times New Roman" pitchFamily="18" charset="0"/>
              <a:cs typeface="Times New Roman" pitchFamily="18" charset="0"/>
            </a:rPr>
            <a:t> 76980 </a:t>
          </a:r>
          <a:r>
            <a:rPr lang="ru-RU" sz="1800" b="1" kern="1200" dirty="0" err="1">
              <a:latin typeface="Times New Roman" pitchFamily="18" charset="0"/>
              <a:cs typeface="Times New Roman" pitchFamily="18" charset="0"/>
            </a:rPr>
            <a:t>тыс.тенге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05450" y="1764725"/>
        <a:ext cx="7978009" cy="591106"/>
      </dsp:txXfrm>
    </dsp:sp>
    <dsp:sp modelId="{61EECD61-FC5F-4D6E-9EFD-F3676178E008}">
      <dsp:nvSpPr>
        <dsp:cNvPr id="0" name=""/>
        <dsp:cNvSpPr/>
      </dsp:nvSpPr>
      <dsp:spPr>
        <a:xfrm rot="5400000">
          <a:off x="-151167" y="2724580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4</a:t>
          </a:r>
        </a:p>
      </dsp:txBody>
      <dsp:txXfrm rot="-5400000">
        <a:off x="1" y="2926138"/>
        <a:ext cx="705449" cy="302335"/>
      </dsp:txXfrm>
    </dsp:sp>
    <dsp:sp modelId="{B64DAF32-746B-4870-8D95-F2252716C18E}">
      <dsp:nvSpPr>
        <dsp:cNvPr id="0" name=""/>
        <dsp:cNvSpPr/>
      </dsp:nvSpPr>
      <dsp:spPr>
        <a:xfrm rot="5400000">
          <a:off x="4336214" y="-1087458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latin typeface="Times New Roman" pitchFamily="18" charset="0"/>
              <a:ea typeface="Times New Roman"/>
              <a:cs typeface="Times New Roman" pitchFamily="18" charset="0"/>
            </a:rPr>
            <a:t>Транспорт и коммуникации  163273 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тыс. тенге</a:t>
          </a:r>
        </a:p>
      </dsp:txBody>
      <dsp:txXfrm rot="-5400000">
        <a:off x="658752" y="2621981"/>
        <a:ext cx="7978009" cy="591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88594-6894-48B1-AFB7-C21374C7FBD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A6F3D-3349-45EA-BD81-98CF5BA909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301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EEC27-3D7E-44A5-AD81-BF5EF49BB6D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214554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ПРОЕКТ ГРАЖДАНСКОГО БЮДЖЕТА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Кенесского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сельского округа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>
                <a:solidFill>
                  <a:schemeClr val="bg2">
                    <a:lumMod val="50000"/>
                  </a:schemeClr>
                </a:solidFill>
              </a:rPr>
              <a:t>НА 2026-2028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ГОДЫ 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906" y="1341391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Уважаемые жители округа!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Вашему вниманию представлен гражданский бюджет на 2026-2028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годы, который содержит информацию об основных показателях бюджета округа, параметрах его формирования и направлениях расходования бюджетных средств. </a:t>
            </a:r>
            <a:endParaRPr lang="ru-RU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Данный документ включает следующие разделы: </a:t>
            </a:r>
            <a:endParaRPr lang="ru-RU" dirty="0"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поступления и расходы бюджета сельского округа.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Бюджет сельского округа на 2026-2028 годы сформирован в соответствии  с Бюджетным и Налоговым кодексами РК и утвержден решением Павлодарского районного  маслихата Павлодарской области № 51/434 от 9 октября 2026 года «О бюджете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Кенесского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округа на  2026-2028 годы» и распоряжением акима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Кенесского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округа № 1-04-70 от 16 октября 2026 года «О реализации решения Павлодарского районного маслихата от 9 октября 2026 года № 51/434 «О бюджете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Кенесского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округа на 2026-2028 годы»»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СХЕМА БЮДЖЕТНОГО ПРОЦЕССА</a:t>
            </a: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проекта  бюджета и внесение его на рассмотрение районного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 15 октября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Утверждение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маслихатом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районного бюджета на трехлетний период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позднее 2-недельного срока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после утверждения районного бюджета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14554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бюджетной заявки, проектов бюджетных программ , подготовка заключений и их передача на рассмотрение районной </a:t>
            </a: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бюджетной комиссии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РАЗРАБОТКА БЮДЖЕТА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(уполномоченный орган – 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аппарат акима Кенесского с/о)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ИСПОЛНЕНИЕ БЮДЖЕТА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(уполномоченный орган – 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аппарат акима Кенесского с/о)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Формирование и утверждение сводного плана поступлений и финансирования по платежам и обязательствам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214942" y="3143248"/>
            <a:ext cx="3240088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Проведение комплекса мероприятий по исполнению районного бюджета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течение финансового года</a:t>
            </a: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Проведение бюджетного мониторинга 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и оценки эффективности управления бюджетными средствами, 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</a:t>
            </a:r>
            <a:r>
              <a:rPr lang="ru-RU" sz="1200" b="1">
                <a:solidFill>
                  <a:schemeClr val="tx1">
                    <a:lumMod val="95000"/>
                    <a:lumOff val="5000"/>
                  </a:schemeClr>
                </a:solidFill>
              </a:rPr>
              <a:t>ежемесячных</a:t>
            </a:r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 отчетов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 об исполнении бюджета 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Предоставление в районный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годового отчета об исполнении районного бюджета за отчетный финансовый год         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 1 марта текущего года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его утверждение</a:t>
            </a: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Поступления бюджета района</a:t>
            </a:r>
            <a:r>
              <a:rPr lang="ru-RU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1792104"/>
              </p:ext>
            </p:extLst>
          </p:nvPr>
        </p:nvGraphicFramePr>
        <p:xfrm>
          <a:off x="179512" y="1484784"/>
          <a:ext cx="864096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339951"/>
              </p:ext>
            </p:extLst>
          </p:nvPr>
        </p:nvGraphicFramePr>
        <p:xfrm>
          <a:off x="323528" y="1332168"/>
          <a:ext cx="7429486" cy="3255461"/>
        </p:xfrm>
        <a:graphic>
          <a:graphicData uri="http://schemas.openxmlformats.org/drawingml/2006/table">
            <a:tbl>
              <a:tblPr/>
              <a:tblGrid>
                <a:gridCol w="400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2028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ПОСТУПЛЕНИЯ - всего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306773</a:t>
                      </a:r>
                      <a:r>
                        <a:rPr lang="kk-KZ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,0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152362</a:t>
                      </a:r>
                      <a:r>
                        <a:rPr lang="kk-KZ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,0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156615</a:t>
                      </a:r>
                      <a:r>
                        <a:rPr lang="kk-KZ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,0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Налоговые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21582,0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23526,0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25479,0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336,0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353,0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9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Поступления от продажи основного капитала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1096,0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769,0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769,0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9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Поступления трансфертов (субвенция)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283775,0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27731,0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130014,0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17403" y="285728"/>
            <a:ext cx="7325403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Структура поступлений бюджета сельского округа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2026-2028 годы (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тыс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тенге)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241198"/>
              </p:ext>
            </p:extLst>
          </p:nvPr>
        </p:nvGraphicFramePr>
        <p:xfrm>
          <a:off x="428593" y="928670"/>
          <a:ext cx="8429686" cy="3292418"/>
        </p:xfrm>
        <a:graphic>
          <a:graphicData uri="http://schemas.openxmlformats.org/drawingml/2006/table">
            <a:tbl>
              <a:tblPr/>
              <a:tblGrid>
                <a:gridCol w="4143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93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РАСХОДЫ - всего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309693,0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152362,0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156615,0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1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Государственные услуги общего характера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47116,0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48291,0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49227,0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22322,0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20432,0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21367,0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Культура, спорт, информационное пространство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76980,0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81379,0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83648,0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Транспорт и коммуникации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163273,0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2260,0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2373,0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331640" y="260648"/>
            <a:ext cx="63842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бюджета сельского округа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/тыс. тенге/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96020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Удельный вес по сферам </a:t>
            </a:r>
            <a:br>
              <a:rPr lang="ru-RU" sz="3200" dirty="0"/>
            </a:br>
            <a:r>
              <a:rPr lang="ru-RU" sz="3200" dirty="0"/>
              <a:t>бюджета сельского округа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413292"/>
              </p:ext>
            </p:extLst>
          </p:nvPr>
        </p:nvGraphicFramePr>
        <p:xfrm>
          <a:off x="500034" y="1142984"/>
          <a:ext cx="8229600" cy="5072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бюджета сельского округа по сферам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363456141"/>
              </p:ext>
            </p:extLst>
          </p:nvPr>
        </p:nvGraphicFramePr>
        <p:xfrm>
          <a:off x="269876" y="1124744"/>
          <a:ext cx="8715436" cy="358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5017</TotalTime>
  <Words>471</Words>
  <Application>Microsoft Office PowerPoint</Application>
  <PresentationFormat>Экран (4:3)</PresentationFormat>
  <Paragraphs>111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Constantia</vt:lpstr>
      <vt:lpstr>Times New Roman</vt:lpstr>
      <vt:lpstr>Wingdings 2</vt:lpstr>
      <vt:lpstr>Поток</vt:lpstr>
      <vt:lpstr>ПРОЕКТ ГРАЖДАНСКОГО БЮДЖЕТА Кенесского сельского округа НА 2026-2028 ГОДЫ  </vt:lpstr>
      <vt:lpstr>Презентация PowerPoint</vt:lpstr>
      <vt:lpstr>Презентация PowerPoint</vt:lpstr>
      <vt:lpstr>Поступления бюджета района </vt:lpstr>
      <vt:lpstr>Презентация PowerPoint</vt:lpstr>
      <vt:lpstr>Презентация PowerPoint</vt:lpstr>
      <vt:lpstr>Удельный вес по сферам  бюджета сельского округа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Sanjar2086 temirgaliev</cp:lastModifiedBy>
  <cp:revision>218</cp:revision>
  <cp:lastPrinted>2026-05-27T04:38:24Z</cp:lastPrinted>
  <dcterms:created xsi:type="dcterms:W3CDTF">2016-01-18T05:29:55Z</dcterms:created>
  <dcterms:modified xsi:type="dcterms:W3CDTF">2026-10-20T10:08:08Z</dcterms:modified>
</cp:coreProperties>
</file>