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5.xml" ContentType="application/vnd.openxmlformats-officedocument.drawingml.chartshapes+xml"/>
  <Override PartName="/ppt/charts/chart12.xml" ContentType="application/vnd.openxmlformats-officedocument.drawingml.chart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3" r:id="rId1"/>
  </p:sldMasterIdLst>
  <p:notesMasterIdLst>
    <p:notesMasterId r:id="rId24"/>
  </p:notesMasterIdLst>
  <p:sldIdLst>
    <p:sldId id="489" r:id="rId2"/>
    <p:sldId id="484" r:id="rId3"/>
    <p:sldId id="488" r:id="rId4"/>
    <p:sldId id="483" r:id="rId5"/>
    <p:sldId id="492" r:id="rId6"/>
    <p:sldId id="460" r:id="rId7"/>
    <p:sldId id="493" r:id="rId8"/>
    <p:sldId id="462" r:id="rId9"/>
    <p:sldId id="482" r:id="rId10"/>
    <p:sldId id="471" r:id="rId11"/>
    <p:sldId id="481" r:id="rId12"/>
    <p:sldId id="465" r:id="rId13"/>
    <p:sldId id="480" r:id="rId14"/>
    <p:sldId id="473" r:id="rId15"/>
    <p:sldId id="490" r:id="rId16"/>
    <p:sldId id="467" r:id="rId17"/>
    <p:sldId id="491" r:id="rId18"/>
    <p:sldId id="479" r:id="rId19"/>
    <p:sldId id="494" r:id="rId20"/>
    <p:sldId id="486" r:id="rId21"/>
    <p:sldId id="487" r:id="rId22"/>
    <p:sldId id="476" r:id="rId23"/>
  </p:sldIdLst>
  <p:sldSz cx="9144000" cy="5143500" type="screen16x9"/>
  <p:notesSz cx="6797675" cy="9928225"/>
  <p:defaultTextStyle>
    <a:defPPr marL="0" marR="0" indent="0" algn="l" defTabSz="810433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104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8104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8104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8104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8104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8104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8104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8104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8104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59A"/>
    <a:srgbClr val="CCFFFF"/>
    <a:srgbClr val="66CCFF"/>
    <a:srgbClr val="7DFFB8"/>
    <a:srgbClr val="FFCCCC"/>
    <a:srgbClr val="66FF66"/>
    <a:srgbClr val="99CCFF"/>
    <a:srgbClr val="66FF99"/>
    <a:srgbClr val="57D6E7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28" autoAdjust="0"/>
    <p:restoredTop sz="98932" autoAdjust="0"/>
  </p:normalViewPr>
  <p:slideViewPr>
    <p:cSldViewPr snapToGrid="0">
      <p:cViewPr varScale="1">
        <p:scale>
          <a:sx n="85" d="100"/>
          <a:sy n="85" d="100"/>
        </p:scale>
        <p:origin x="108" y="11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896507316158836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DD3D3"/>
            </a:solidFill>
            <a:effectLst>
              <a:glow rad="63500">
                <a:schemeClr val="accent5">
                  <a:satMod val="175000"/>
                  <a:alpha val="40000"/>
                </a:schemeClr>
              </a:glow>
              <a:softEdge rad="635000"/>
            </a:effectLst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CCC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softEdge rad="635000"/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DD8-47F9-8D3E-A479DBE4CEB8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softEdge rad="635000"/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DD8-47F9-8D3E-A479DBE4CEB8}"/>
              </c:ext>
            </c:extLst>
          </c:dPt>
          <c:dPt>
            <c:idx val="2"/>
            <c:invertIfNegative val="0"/>
            <c:bubble3D val="0"/>
            <c:spPr>
              <a:solidFill>
                <a:srgbClr val="7DFFB8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softEdge rad="635000"/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DD8-47F9-8D3E-A479DBE4CEB8}"/>
              </c:ext>
            </c:extLst>
          </c:dPt>
          <c:dPt>
            <c:idx val="3"/>
            <c:invertIfNegative val="0"/>
            <c:bubble3D val="0"/>
            <c:spPr>
              <a:solidFill>
                <a:srgbClr val="0A259A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softEdge rad="635000"/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DD8-47F9-8D3E-A479DBE4CEB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ln>
                        <a:solidFill>
                          <a:schemeClr val="bg1"/>
                        </a:solidFill>
                      </a:ln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ln>
                        <a:solidFill>
                          <a:schemeClr val="bg1"/>
                        </a:solidFill>
                      </a:ln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ln>
                        <a:solidFill>
                          <a:schemeClr val="bg1"/>
                        </a:solidFill>
                      </a:ln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ln>
                        <a:solidFill>
                          <a:schemeClr val="bg1"/>
                        </a:solidFill>
                      </a:ln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accent3">
                        <a:lumMod val="60000"/>
                        <a:lumOff val="4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241330.7</c:v>
                </c:pt>
                <c:pt idx="1">
                  <c:v>294450</c:v>
                </c:pt>
                <c:pt idx="2">
                  <c:v>317844.7</c:v>
                </c:pt>
                <c:pt idx="3">
                  <c:v>358464.9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DD8-47F9-8D3E-A479DBE4CE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7560944"/>
        <c:axId val="427556632"/>
      </c:barChart>
      <c:catAx>
        <c:axId val="427560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0A259A"/>
            </a:solidFill>
          </a:ln>
        </c:spPr>
        <c:txPr>
          <a:bodyPr/>
          <a:lstStyle/>
          <a:p>
            <a:pPr>
              <a:defRPr sz="2000" b="1" cap="none" spc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427556632"/>
        <c:crosses val="autoZero"/>
        <c:auto val="1"/>
        <c:lblAlgn val="ctr"/>
        <c:lblOffset val="100"/>
        <c:noMultiLvlLbl val="0"/>
      </c:catAx>
      <c:valAx>
        <c:axId val="427556632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4275609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3444">
          <a:solidFill>
            <a:schemeClr val="bg1"/>
          </a:solidFill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8644356748516026E-2"/>
          <c:y val="0.10308453969120189"/>
          <c:w val="0.84271128650296789"/>
          <c:h val="0.8063185374739124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Поступления</c:v>
                </c:pt>
              </c:strCache>
            </c:strRef>
          </c:tx>
          <c:explosion val="4"/>
          <c:dPt>
            <c:idx val="0"/>
            <c:bubble3D val="0"/>
            <c:explosion val="5"/>
            <c:spPr>
              <a:gradFill rotWithShape="1">
                <a:gsLst>
                  <a:gs pos="0">
                    <a:schemeClr val="accent1">
                      <a:tint val="98000"/>
                      <a:hueMod val="94000"/>
                      <a:satMod val="130000"/>
                      <a:lumMod val="128000"/>
                    </a:schemeClr>
                  </a:gs>
                  <a:gs pos="100000">
                    <a:schemeClr val="accent1">
                      <a:shade val="94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46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254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8000"/>
                      <a:hueMod val="94000"/>
                      <a:satMod val="130000"/>
                      <a:lumMod val="128000"/>
                    </a:schemeClr>
                  </a:gs>
                  <a:gs pos="100000">
                    <a:schemeClr val="accent2">
                      <a:shade val="94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46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25400" h="25400"/>
              </a:sp3d>
            </c:spPr>
          </c:dPt>
          <c:dPt>
            <c:idx val="2"/>
            <c:bubble3D val="0"/>
            <c:explosion val="9"/>
            <c:spPr>
              <a:gradFill rotWithShape="1">
                <a:gsLst>
                  <a:gs pos="0">
                    <a:schemeClr val="accent3">
                      <a:tint val="98000"/>
                      <a:hueMod val="94000"/>
                      <a:satMod val="130000"/>
                      <a:lumMod val="128000"/>
                    </a:schemeClr>
                  </a:gs>
                  <a:gs pos="100000">
                    <a:schemeClr val="accent3">
                      <a:shade val="94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46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25400" h="25400"/>
              </a:sp3d>
            </c:spPr>
          </c:dPt>
          <c:dPt>
            <c:idx val="3"/>
            <c:bubble3D val="0"/>
            <c:explosion val="20"/>
            <c:spPr>
              <a:gradFill rotWithShape="1">
                <a:gsLst>
                  <a:gs pos="0">
                    <a:schemeClr val="accent4">
                      <a:tint val="98000"/>
                      <a:hueMod val="94000"/>
                      <a:satMod val="130000"/>
                      <a:lumMod val="128000"/>
                    </a:schemeClr>
                  </a:gs>
                  <a:gs pos="100000">
                    <a:schemeClr val="accent4">
                      <a:shade val="94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46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25400" h="25400"/>
              </a:sp3d>
            </c:spPr>
          </c:dPt>
          <c:dPt>
            <c:idx val="4"/>
            <c:bubble3D val="0"/>
            <c:explosion val="18"/>
            <c:spPr>
              <a:gradFill rotWithShape="1">
                <a:gsLst>
                  <a:gs pos="0">
                    <a:schemeClr val="accent5">
                      <a:tint val="98000"/>
                      <a:hueMod val="94000"/>
                      <a:satMod val="130000"/>
                      <a:lumMod val="128000"/>
                    </a:schemeClr>
                  </a:gs>
                  <a:gs pos="100000">
                    <a:schemeClr val="accent5">
                      <a:shade val="94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46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25400" h="25400"/>
              </a:sp3d>
            </c:spPr>
          </c:dPt>
          <c:dLbls>
            <c:dLbl>
              <c:idx val="0"/>
              <c:layout>
                <c:manualLayout>
                  <c:x val="-0.22639389438116952"/>
                  <c:y val="4.429244622089804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5F93B413-D3F8-474E-A9E9-48636A94B879}" type="CATEGORYNAME">
                      <a:rPr lang="ru-RU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endParaRPr lang="ru-RU" sz="1400" b="1" baseline="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>
                      <a:defRPr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0703C118-91D4-4F89-A059-F14EE846C983}" type="VALUE">
                      <a:rPr lang="ru-RU" sz="1800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6489173536214683"/>
                      <c:h val="0.2060456781292173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21552025007207778"/>
                  <c:y val="-2.80971379267114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2CE8BE04-09AB-402D-973C-B0A75231D710}" type="CATEGORYNAME">
                      <a:rPr lang="ru-RU" sz="1600" b="1">
                        <a:solidFill>
                          <a:schemeClr val="bg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endParaRPr lang="ru-RU" sz="1600" b="1" baseline="0" dirty="0">
                      <a:solidFill>
                        <a:schemeClr val="bg1"/>
                      </a:solidFill>
                    </a:endParaRPr>
                  </a:p>
                  <a:p>
                    <a:pPr>
                      <a:defRPr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636FEFB7-9AD2-40B9-8823-EB3C72CF4D26}" type="VALUE">
                      <a:rPr lang="ru-RU" sz="2000" b="1">
                        <a:solidFill>
                          <a:srgbClr val="FF0000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951527494960293"/>
                      <c:h val="0.26099119229700857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5.756164167310298E-2"/>
                  <c:y val="-0.1736317087140459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67D35C5C-36EE-49C4-BF49-29646A265C06}" type="CATEGORYNAME">
                      <a:rPr lang="ru-RU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endParaRPr lang="ru-RU" sz="1400" b="1" baseline="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>
                      <a:defRPr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3D5FACFA-C3F6-490A-BD93-291EA44EBED6}" type="VALUE">
                      <a:rPr lang="ru-RU" sz="1800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3.1971179665802277E-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20B0EEC3-CD03-46CF-966C-06E6AA39B9DF}" type="CATEGORYNAME">
                      <a: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endParaRPr lang="ru-RU" sz="1400" b="1" baseline="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>
                      <a:defRPr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E315AD83-B39C-41F4-B27A-A1DFE633EAD5}" type="VALUE">
                      <a:rPr lang="ru-RU" sz="18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0.39533529986857036"/>
                  <c:y val="1.2290961472752166E-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4C121E1B-AB0B-4442-A5EB-5244AB443B5C}" type="CATEGORYNAME">
                      <a:rPr lang="ru-RU" sz="1400" b="1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400" b="1" baseline="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- </a:t>
                    </a:r>
                    <a:fld id="{3732358D-82C6-4F7C-97FD-690013328A86}" type="VALUE">
                      <a:rPr lang="ru-RU" sz="1800" b="1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 sz="1400" b="1" baseline="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54243142151475243"/>
                      <c:h val="0.127525362398999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Индивидуальный подоходный налог</c:v>
                </c:pt>
                <c:pt idx="1">
                  <c:v>Корпоративный подоходный налог</c:v>
                </c:pt>
                <c:pt idx="2">
                  <c:v>Социальный налог</c:v>
                </c:pt>
                <c:pt idx="3">
                  <c:v>Налог на собственность</c:v>
                </c:pt>
                <c:pt idx="4">
                  <c:v>Поступления за использование природных и других ресурсов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27545.7</c:v>
                </c:pt>
                <c:pt idx="1">
                  <c:v>13980.5</c:v>
                </c:pt>
                <c:pt idx="2">
                  <c:v>16495.5</c:v>
                </c:pt>
                <c:pt idx="3">
                  <c:v>6640.1</c:v>
                </c:pt>
                <c:pt idx="4">
                  <c:v>1830.6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7440387139107665"/>
          <c:h val="0.89062015487850765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>
              <a:softEdge rad="203200"/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Pt>
            <c:idx val="0"/>
            <c:invertIfNegative val="0"/>
            <c:bubble3D val="0"/>
            <c:spPr>
              <a:ln>
                <a:solidFill>
                  <a:schemeClr val="bg1"/>
                </a:solidFill>
              </a:ln>
              <a:effectLst>
                <a:softEdge rad="203200"/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685-49CB-A8F9-AA8266CA2911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685-49CB-A8F9-AA8266CA2911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C685-49CB-A8F9-AA8266CA2911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C685-49CB-A8F9-AA8266CA2911}"/>
              </c:ext>
            </c:extLst>
          </c:dPt>
          <c:dLbls>
            <c:dLbl>
              <c:idx val="3"/>
              <c:layout>
                <c:manualLayout>
                  <c:x val="-1.5540259422418012E-3"/>
                  <c:y val="2.4148686359797496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2000" b="1">
                      <a:ln w="0">
                        <a:solidFill>
                          <a:schemeClr val="accent1">
                            <a:lumMod val="50000"/>
                          </a:schemeClr>
                        </a:solidFill>
                      </a:ln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868893783651491"/>
                      <c:h val="8.3419222161152884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ln w="0">
                      <a:solidFill>
                        <a:schemeClr val="accent1">
                          <a:lumMod val="50000"/>
                        </a:schemeClr>
                      </a:solidFill>
                    </a:ln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59735.8</c:v>
                </c:pt>
                <c:pt idx="1">
                  <c:v>65635.8</c:v>
                </c:pt>
                <c:pt idx="2">
                  <c:v>74854.399999999994</c:v>
                </c:pt>
                <c:pt idx="3">
                  <c:v>76841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685-49CB-A8F9-AA8266CA2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7564080"/>
        <c:axId val="427557808"/>
      </c:barChart>
      <c:catAx>
        <c:axId val="427564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0A259A"/>
            </a:solidFill>
          </a:ln>
        </c:spPr>
        <c:txPr>
          <a:bodyPr/>
          <a:lstStyle/>
          <a:p>
            <a:pPr>
              <a:defRPr sz="2000" b="1" cap="none" spc="0">
                <a:ln w="17780" cmpd="sng">
                  <a:solidFill>
                    <a:schemeClr val="bg2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427557808"/>
        <c:crosses val="autoZero"/>
        <c:auto val="1"/>
        <c:lblAlgn val="ctr"/>
        <c:lblOffset val="100"/>
        <c:noMultiLvlLbl val="0"/>
      </c:catAx>
      <c:valAx>
        <c:axId val="427557808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427564080"/>
        <c:crosses val="autoZero"/>
        <c:crossBetween val="between"/>
      </c:valAx>
      <c:spPr>
        <a:noFill/>
        <a:ln w="48599">
          <a:noFill/>
        </a:ln>
      </c:spPr>
    </c:plotArea>
    <c:plotVisOnly val="1"/>
    <c:dispBlanksAs val="gap"/>
    <c:showDLblsOverMax val="0"/>
  </c:chart>
  <c:txPr>
    <a:bodyPr/>
    <a:lstStyle/>
    <a:p>
      <a:pPr>
        <a:defRPr sz="3444">
          <a:solidFill>
            <a:schemeClr val="bg1"/>
          </a:solidFill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192"/>
      <c:rAngAx val="0"/>
      <c:perspective val="10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320625289730482E-2"/>
          <c:y val="0.20518679683739879"/>
          <c:w val="0.83935874942053901"/>
          <c:h val="0.7948132031626011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>
              <a:bevelT w="165100" prst="coolSlant"/>
            </a:sp3d>
          </c:spPr>
          <c:dPt>
            <c:idx val="0"/>
            <c:bubble3D val="0"/>
            <c:explosion val="13"/>
            <c:spPr>
              <a:solidFill>
                <a:srgbClr val="0A259A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D48-46A6-B562-15AE1C7F61D6}"/>
              </c:ext>
            </c:extLst>
          </c:dPt>
          <c:dPt>
            <c:idx val="1"/>
            <c:bubble3D val="0"/>
            <c:explosion val="14"/>
            <c:spPr>
              <a:solidFill>
                <a:srgbClr val="57D6E7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48-46A6-B562-15AE1C7F61D6}"/>
              </c:ext>
            </c:extLst>
          </c:dPt>
          <c:dPt>
            <c:idx val="2"/>
            <c:bubble3D val="0"/>
            <c:explosion val="19"/>
            <c:spPr>
              <a:solidFill>
                <a:srgbClr val="FFCCCC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65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D48-46A6-B562-15AE1C7F61D6}"/>
              </c:ext>
            </c:extLst>
          </c:dPt>
          <c:dLbls>
            <c:dLbl>
              <c:idx val="0"/>
              <c:layout>
                <c:manualLayout>
                  <c:x val="8.1019812243810494E-4"/>
                  <c:y val="-0.25944909662718291"/>
                </c:manualLayout>
              </c:layout>
              <c:tx>
                <c:rich>
                  <a:bodyPr wrap="square" lIns="0" tIns="0" rIns="0" bIns="0" anchor="t" anchorCtr="0">
                    <a:noAutofit/>
                  </a:bodyPr>
                  <a:lstStyle/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E5FA1472-8941-41C6-B738-60699BF47B35}" type="CATEGORYNAME">
                      <a:rPr lang="ru-RU" sz="1600" b="1"/>
                      <a:pPr>
                        <a:defRPr sz="1600" b="1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endParaRPr lang="ru-RU" sz="1600" b="1" baseline="0" dirty="0"/>
                  </a:p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2E0AD83D-05B1-42D9-918C-1979927FDEAF}" type="VALUE">
                      <a:rPr lang="ru-RU" sz="2000" b="1">
                        <a:solidFill>
                          <a:srgbClr val="FF0000"/>
                        </a:solidFill>
                      </a:rPr>
                      <a:pPr>
                        <a:defRPr sz="1600" b="1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4852810498748743"/>
                      <c:h val="0.1421145040361964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26414545056432509"/>
                  <c:y val="-1.2606022956072045E-7"/>
                </c:manualLayout>
              </c:layout>
              <c:tx>
                <c:rich>
                  <a:bodyPr wrap="square" lIns="0" tIns="0" rIns="0" bIns="0" anchor="t" anchorCtr="0">
                    <a:noAutofit/>
                  </a:bodyPr>
                  <a:lstStyle/>
                  <a:p>
                    <a:pPr>
                      <a:defRPr b="1"/>
                    </a:pPr>
                    <a:fld id="{20B4938E-8F28-4AE5-A00B-F3ED1E3FAF77}" type="CATEGORYNAME">
                      <a: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b="1"/>
                      </a:pPr>
                      <a:t>[ИМЯ КАТЕГОРИИ]</a:t>
                    </a:fld>
                    <a:endParaRPr lang="ru-RU" sz="1600" b="1" baseline="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>
                      <a:defRPr b="1"/>
                    </a:pPr>
                    <a:fld id="{920F3D5E-C622-4A6B-B436-AD96F4A726A1}" type="VALUE">
                      <a:rPr lang="ru-RU" sz="2000" b="1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b="1"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0353700383260263"/>
                      <c:h val="0.1974143534194341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5881140062769153"/>
                  <c:y val="-0.21138523048096011"/>
                </c:manualLayout>
              </c:layout>
              <c:tx>
                <c:rich>
                  <a:bodyPr wrap="square" lIns="0" tIns="0" rIns="0" bIns="0" anchor="t" anchorCtr="0">
                    <a:noAutofit/>
                  </a:bodyPr>
                  <a:lstStyle/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CE1E5D1F-20C0-4ADE-8F6D-C36CFAC1CEF1}" type="CATEGORYNAME">
                      <a:rPr lang="ru-RU" dirty="0"/>
                      <a:pPr>
                        <a:defRPr sz="1600" b="1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endParaRPr lang="ru-RU" baseline="0" dirty="0"/>
                  </a:p>
                  <a:p>
                    <a:pPr>
                      <a:defRPr sz="16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B1D02B22-C8E4-4BEB-AC5D-3527FA6D2548}" type="VALUE">
                      <a:rPr lang="ru-RU" sz="2000" dirty="0">
                        <a:solidFill>
                          <a:srgbClr val="FF0000"/>
                        </a:solidFill>
                      </a:rPr>
                      <a:pPr>
                        <a:defRPr sz="1600" b="1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8921463544848691"/>
                      <c:h val="0.20043979892889141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Штрафы, пени, санкции</c:v>
                </c:pt>
                <c:pt idx="1">
                  <c:v>Доходы от гос.собственности</c:v>
                </c:pt>
                <c:pt idx="2">
                  <c:v>Другие неналоговые поступления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2604.1</c:v>
                </c:pt>
                <c:pt idx="1">
                  <c:v>1440.9</c:v>
                </c:pt>
                <c:pt idx="2">
                  <c:v>1953.8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D48-46A6-B562-15AE1C7F61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view3D>
      <c:rotX val="30"/>
      <c:rotY val="18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419624271824769"/>
          <c:y val="0.12138889928783586"/>
          <c:w val="0.74927938821607953"/>
          <c:h val="0.7253278787980160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>
              <a:bevelT w="165100" prst="coolSlant"/>
              <a:contourClr>
                <a:srgbClr val="000000"/>
              </a:contourClr>
            </a:sp3d>
          </c:spPr>
          <c:dPt>
            <c:idx val="0"/>
            <c:bubble3D val="0"/>
            <c:explosion val="4"/>
            <c:spPr>
              <a:solidFill>
                <a:srgbClr val="0A259A"/>
              </a:solidFill>
              <a:effectLst>
                <a:outerShdw blurRad="76200" dist="12700" dir="2700000" sy="-23000" kx="-8004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65100" prst="coolSlant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C05-496C-ABB3-D1EE88A14F59}"/>
              </c:ext>
            </c:extLst>
          </c:dPt>
          <c:dPt>
            <c:idx val="1"/>
            <c:bubble3D val="0"/>
            <c:explosion val="6"/>
            <c:spPr>
              <a:solidFill>
                <a:srgbClr val="57D6E7"/>
              </a:solidFill>
              <a:effectLst>
                <a:outerShdw blurRad="76200" dist="12700" dir="2700000" sy="-23000" kx="-8004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65100" prst="coolSlant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C05-496C-ABB3-D1EE88A14F59}"/>
              </c:ext>
            </c:extLst>
          </c:dPt>
          <c:dPt>
            <c:idx val="2"/>
            <c:bubble3D val="0"/>
            <c:explosion val="5"/>
            <c:spPr>
              <a:solidFill>
                <a:srgbClr val="C00000"/>
              </a:solidFill>
              <a:effectLst>
                <a:outerShdw blurRad="76200" dist="12700" dir="2700000" sy="-23000" kx="-8004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65100" prst="coolSlant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C05-496C-ABB3-D1EE88A14F59}"/>
              </c:ext>
            </c:extLst>
          </c:dPt>
          <c:dPt>
            <c:idx val="3"/>
            <c:bubble3D val="0"/>
            <c:explosion val="4"/>
            <c:spPr>
              <a:solidFill>
                <a:srgbClr val="FFFF00"/>
              </a:solidFill>
              <a:effectLst>
                <a:outerShdw blurRad="76200" dist="12700" dir="2700000" sy="-23000" kx="-8004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65100" prst="coolSlant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C05-496C-ABB3-D1EE88A14F59}"/>
              </c:ext>
            </c:extLst>
          </c:dPt>
          <c:dPt>
            <c:idx val="4"/>
            <c:bubble3D val="0"/>
            <c:explosion val="4"/>
            <c:spPr>
              <a:solidFill>
                <a:srgbClr val="66FF66"/>
              </a:solidFill>
              <a:effectLst>
                <a:outerShdw blurRad="76200" dist="12700" dir="2700000" sy="-23000" kx="-8004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65100" prst="coolSlant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CC05-496C-ABB3-D1EE88A14F59}"/>
              </c:ext>
            </c:extLst>
          </c:dPt>
          <c:dPt>
            <c:idx val="5"/>
            <c:bubble3D val="0"/>
            <c:explosion val="6"/>
            <c:spPr>
              <a:solidFill>
                <a:srgbClr val="99CCFF"/>
              </a:solidFill>
              <a:effectLst>
                <a:outerShdw blurRad="76200" dist="12700" dir="2700000" sy="-23000" kx="-8004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65100" prst="coolSlant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C05-496C-ABB3-D1EE88A14F59}"/>
              </c:ext>
            </c:extLst>
          </c:dPt>
          <c:dPt>
            <c:idx val="6"/>
            <c:bubble3D val="0"/>
            <c:explosion val="5"/>
            <c:spPr>
              <a:solidFill>
                <a:srgbClr val="FFCCCC"/>
              </a:solidFill>
              <a:effectLst>
                <a:outerShdw blurRad="76200" dist="12700" dir="2700000" sy="-23000" kx="-8004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65100" prst="coolSlant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CC05-496C-ABB3-D1EE88A14F59}"/>
              </c:ext>
            </c:extLst>
          </c:dPt>
          <c:dLbls>
            <c:dLbl>
              <c:idx val="0"/>
              <c:layout>
                <c:manualLayout>
                  <c:x val="-2.1448622642884808E-3"/>
                  <c:y val="0.11654263599233965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 b="1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0464D6F6-607A-4CC3-8444-3CFFFCFDCBDC}" type="CATEGORYNAME">
                      <a:rPr lang="ru-RU" sz="1400" b="1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4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– </a:t>
                    </a:r>
                  </a:p>
                  <a:p>
                    <a:pPr>
                      <a:defRPr sz="1400" b="1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DEB3CCDE-2041-4B18-BA23-BA3202734C17}" type="VALUE">
                      <a:rPr lang="ru-RU" sz="1400" b="1" baseline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sz="1400" b="1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млн.тг</a:t>
                    </a:r>
                    <a:r>
                      <a:rPr lang="ru-RU" sz="1400" b="1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098764073369474"/>
                      <c:h val="0.15814276046109726"/>
                    </c:manualLayout>
                  </c15:layout>
                  <c15:dlblFieldTable/>
                  <c15:showDataLabelsRange val="1"/>
                </c:ext>
              </c:extLst>
            </c:dLbl>
            <c:dLbl>
              <c:idx val="1"/>
              <c:layout>
                <c:manualLayout>
                  <c:x val="-8.7691903086886486E-2"/>
                  <c:y val="0.1230748562223891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 b="1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2A88DA81-AA51-4EE1-81A2-122CFB952C5C}" type="CATEGORYNAME">
                      <a:rPr lang="ru-RU" sz="140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-</a:t>
                    </a:r>
                    <a:fld id="{2EF5A9DA-4329-404C-B668-CEB20C3DCA67}" type="VALUE">
                      <a:rPr lang="ru-RU" sz="1400" baseline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sz="1400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aseline="0" dirty="0" err="1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млн.тг</a:t>
                    </a:r>
                    <a:r>
                      <a:rPr lang="ru-RU" sz="1400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9699818143789802"/>
                      <c:h val="0.1338971067120468"/>
                    </c:manualLayout>
                  </c15:layout>
                  <c15:dlblFieldTable/>
                  <c15:showDataLabelsRange val="1"/>
                </c:ext>
              </c:extLst>
            </c:dLbl>
            <c:dLbl>
              <c:idx val="2"/>
              <c:layout>
                <c:manualLayout>
                  <c:x val="0.16681591072703891"/>
                  <c:y val="-3.2775666570288339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 b="1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E7626D7E-3CA3-4532-8566-093CBD38B5B6}" type="CATEGORYNAME">
                      <a:rPr lang="ru-RU" sz="1400" smtClean="0"/>
                      <a:pPr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400" dirty="0" smtClean="0"/>
                      <a:t> -</a:t>
                    </a:r>
                    <a:r>
                      <a:rPr lang="ru-RU" sz="1400" baseline="0" dirty="0" smtClean="0"/>
                      <a:t> </a:t>
                    </a:r>
                    <a:fld id="{75842247-D365-4DF0-8C68-FAFA3DCAB8BC}" type="VALUE">
                      <a:rPr lang="ru-RU" sz="1400" baseline="0" smtClean="0">
                        <a:solidFill>
                          <a:srgbClr val="FF0000"/>
                        </a:solidFill>
                      </a:rPr>
                      <a:pPr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sz="1400" baseline="0" dirty="0" err="1" smtClean="0">
                        <a:solidFill>
                          <a:srgbClr val="FF0000"/>
                        </a:solidFill>
                      </a:rPr>
                      <a:t>млн.тг</a:t>
                    </a:r>
                    <a:r>
                      <a:rPr lang="ru-RU" sz="1400" baseline="0" dirty="0" smtClean="0">
                        <a:solidFill>
                          <a:srgbClr val="FF0000"/>
                        </a:solidFill>
                      </a:rPr>
                      <a:t>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61114918641142957"/>
                      <c:h val="8.2274698406199845E-2"/>
                    </c:manualLayout>
                  </c15:layout>
                  <c15:dlblFieldTable/>
                  <c15:showDataLabelsRange val="1"/>
                </c:ext>
              </c:extLst>
            </c:dLbl>
            <c:dLbl>
              <c:idx val="3"/>
              <c:layout>
                <c:manualLayout>
                  <c:x val="0.16203414532583801"/>
                  <c:y val="6.3172275327653113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 b="1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3D1FDB46-10B3-47A7-B8C0-1BD12887BE18}" type="CATEGORYNAME">
                      <a:rPr lang="ru-RU" sz="1400" smtClean="0"/>
                      <a:pPr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400" dirty="0" smtClean="0"/>
                      <a:t> -</a:t>
                    </a:r>
                    <a:r>
                      <a:rPr lang="ru-RU" sz="1400" baseline="0" dirty="0" smtClean="0"/>
                      <a:t> </a:t>
                    </a:r>
                    <a:fld id="{5CFCAE7A-2AE6-4DAD-A5B7-7204B94D4F97}" type="VALUE">
                      <a:rPr lang="ru-RU" sz="1400" baseline="0" smtClean="0">
                        <a:solidFill>
                          <a:srgbClr val="FF0000"/>
                        </a:solidFill>
                      </a:rPr>
                      <a:pPr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sz="1400" baseline="0" dirty="0" smtClean="0">
                        <a:solidFill>
                          <a:srgbClr val="FF0000"/>
                        </a:solidFill>
                      </a:rPr>
                      <a:t> </a:t>
                    </a:r>
                    <a:r>
                      <a:rPr lang="ru-RU" sz="1400" baseline="0" dirty="0" err="1" smtClean="0">
                        <a:solidFill>
                          <a:srgbClr val="FF0000"/>
                        </a:solidFill>
                      </a:rPr>
                      <a:t>млн.тг</a:t>
                    </a:r>
                    <a:r>
                      <a:rPr lang="ru-RU" sz="1400" baseline="0" dirty="0" smtClean="0">
                        <a:solidFill>
                          <a:srgbClr val="FF0000"/>
                        </a:solidFill>
                      </a:rPr>
                      <a:t>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7651958563274004"/>
                      <c:h val="0.11869136819255061"/>
                    </c:manualLayout>
                  </c15:layout>
                  <c15:dlblFieldTable/>
                  <c15:showDataLabelsRange val="1"/>
                </c:ext>
              </c:extLst>
            </c:dLbl>
            <c:dLbl>
              <c:idx val="4"/>
              <c:layout>
                <c:manualLayout>
                  <c:x val="-5.9554692885977538E-8"/>
                  <c:y val="-8.7229553258583017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 b="1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ADF449FF-FEFE-4DCF-979F-AEA050303FBA}" type="CATEGORYNAME">
                      <a:rPr lang="ru-RU" sz="1400" smtClean="0"/>
                      <a:pPr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400" dirty="0" smtClean="0"/>
                      <a:t> –</a:t>
                    </a:r>
                    <a:r>
                      <a:rPr lang="ru-RU" sz="1400" baseline="0" dirty="0" smtClean="0"/>
                      <a:t> </a:t>
                    </a:r>
                  </a:p>
                  <a:p>
                    <a:pPr>
                      <a:defRPr sz="1400" b="1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79A14F8E-B3C2-4B01-BA28-91C5D751197F}" type="VALUE">
                      <a:rPr lang="ru-RU" sz="1400" baseline="0" smtClean="0">
                        <a:solidFill>
                          <a:srgbClr val="FF0000"/>
                        </a:solidFill>
                      </a:rPr>
                      <a:pPr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sz="1400" baseline="0" dirty="0" smtClean="0">
                        <a:solidFill>
                          <a:srgbClr val="FF0000"/>
                        </a:solidFill>
                      </a:rPr>
                      <a:t> </a:t>
                    </a:r>
                    <a:r>
                      <a:rPr lang="ru-RU" sz="1400" baseline="0" dirty="0" err="1" smtClean="0">
                        <a:solidFill>
                          <a:srgbClr val="FF0000"/>
                        </a:solidFill>
                      </a:rPr>
                      <a:t>млн.тг</a:t>
                    </a:r>
                    <a:r>
                      <a:rPr lang="ru-RU" sz="1400" baseline="0" dirty="0" smtClean="0">
                        <a:solidFill>
                          <a:srgbClr val="FF0000"/>
                        </a:solidFill>
                      </a:rPr>
                      <a:t>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6813071159282115"/>
                      <c:h val="0.12577238731767437"/>
                    </c:manualLayout>
                  </c15:layout>
                  <c15:dlblFieldTable/>
                  <c15:showDataLabelsRange val="1"/>
                </c:ext>
              </c:extLst>
            </c:dLbl>
            <c:dLbl>
              <c:idx val="5"/>
              <c:layout>
                <c:manualLayout>
                  <c:x val="7.9805551545539574E-2"/>
                  <c:y val="-5.4350339726959941E-2"/>
                </c:manualLayout>
              </c:layout>
              <c:tx>
                <c:rich>
                  <a:bodyPr/>
                  <a:lstStyle/>
                  <a:p>
                    <a:fld id="{87C98FEC-CE71-4E62-B1BC-D1E6D16A3D64}" type="CATEGORYNAME">
                      <a:rPr lang="ru-RU" sz="1400" smtClean="0"/>
                      <a:pPr/>
                      <a:t>[ИМЯ КАТЕГОРИИ]</a:t>
                    </a:fld>
                    <a:r>
                      <a:rPr lang="ru-RU" sz="1400" dirty="0" smtClean="0"/>
                      <a:t> -</a:t>
                    </a:r>
                    <a:r>
                      <a:rPr lang="ru-RU" sz="1400" baseline="0" dirty="0" smtClean="0"/>
                      <a:t> </a:t>
                    </a:r>
                    <a:fld id="{DCE3FC9A-67FB-482C-A556-B6CFCB5B6FA7}" type="VALUE">
                      <a:rPr lang="ru-RU" sz="1400" baseline="0" smtClean="0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r>
                      <a:rPr lang="ru-RU" sz="1400" baseline="0" dirty="0" err="1" smtClean="0">
                        <a:solidFill>
                          <a:srgbClr val="FF0000"/>
                        </a:solidFill>
                      </a:rPr>
                      <a:t>млн.тг</a:t>
                    </a:r>
                    <a:r>
                      <a:rPr lang="ru-RU" sz="1400" baseline="0" dirty="0" smtClean="0">
                        <a:solidFill>
                          <a:srgbClr val="FF0000"/>
                        </a:solidFill>
                      </a:rPr>
                      <a:t>.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908210495823787"/>
                      <c:h val="0.11869136819255061"/>
                    </c:manualLayout>
                  </c15:layout>
                  <c15:dlblFieldTable/>
                  <c15:showDataLabelsRange val="1"/>
                </c:ext>
              </c:extLst>
            </c:dLbl>
            <c:dLbl>
              <c:idx val="6"/>
              <c:layout>
                <c:manualLayout>
                  <c:x val="9.8324797954747814E-3"/>
                  <c:y val="6.0305750281368954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 b="1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910E0565-FA47-4473-987C-200D79666F45}" type="CATEGORYNAME">
                      <a:rPr lang="ru-RU" sz="1400" smtClean="0"/>
                      <a:pPr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400" dirty="0" smtClean="0"/>
                      <a:t> -</a:t>
                    </a:r>
                    <a:r>
                      <a:rPr lang="ru-RU" sz="1400" baseline="0" dirty="0" smtClean="0"/>
                      <a:t> </a:t>
                    </a:r>
                    <a:fld id="{4F2F8985-6C0F-42B6-859C-F454A622C2F3}" type="VALUE">
                      <a:rPr lang="ru-RU" sz="1400" baseline="0" smtClean="0">
                        <a:solidFill>
                          <a:srgbClr val="FF0000"/>
                        </a:solidFill>
                      </a:rPr>
                      <a:pPr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sz="1400" baseline="0" dirty="0" smtClean="0">
                        <a:solidFill>
                          <a:srgbClr val="FF0000"/>
                        </a:solidFill>
                      </a:rPr>
                      <a:t> </a:t>
                    </a:r>
                    <a:r>
                      <a:rPr lang="ru-RU" sz="1400" baseline="0" dirty="0" err="1" smtClean="0">
                        <a:solidFill>
                          <a:srgbClr val="FF0000"/>
                        </a:solidFill>
                      </a:rPr>
                      <a:t>млн.тг</a:t>
                    </a:r>
                    <a:r>
                      <a:rPr lang="ru-RU" sz="1400" baseline="0" dirty="0" smtClean="0">
                        <a:solidFill>
                          <a:srgbClr val="FF0000"/>
                        </a:solidFill>
                      </a:rPr>
                      <a:t>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3182350275928801"/>
                      <c:h val="0.1221678910431082"/>
                    </c:manualLayout>
                  </c15:layout>
                  <c15:dlblFieldTable/>
                  <c15:showDataLabelsRange val="1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Лист1!$A$2:$A$8</c:f>
              <c:strCache>
                <c:ptCount val="7"/>
                <c:pt idx="0">
                  <c:v>Социальная сфера</c:v>
                </c:pt>
                <c:pt idx="1">
                  <c:v>Государственные услуги</c:v>
                </c:pt>
                <c:pt idx="2">
                  <c:v>Оборона и общественный порядок</c:v>
                </c:pt>
                <c:pt idx="3">
                  <c:v>ЖКХ</c:v>
                </c:pt>
                <c:pt idx="4">
                  <c:v>Сельское хозяйство</c:v>
                </c:pt>
                <c:pt idx="5">
                  <c:v>Прочие</c:v>
                </c:pt>
                <c:pt idx="6">
                  <c:v>Транспорт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141184.20000000001</c:v>
                </c:pt>
                <c:pt idx="1">
                  <c:v>18154.3</c:v>
                </c:pt>
                <c:pt idx="2">
                  <c:v>10572.5</c:v>
                </c:pt>
                <c:pt idx="3">
                  <c:v>30314.400000000001</c:v>
                </c:pt>
                <c:pt idx="4">
                  <c:v>94274.2</c:v>
                </c:pt>
                <c:pt idx="5">
                  <c:v>24386.199999999997</c:v>
                </c:pt>
                <c:pt idx="6">
                  <c:v>22193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CC05-496C-ABB3-D1EE88A14F59}"/>
            </c:ext>
            <c:ext xmlns:c15="http://schemas.microsoft.com/office/drawing/2012/chart" uri="{02D57815-91ED-43cb-92C2-25804820EDAC}">
              <c15:datalabelsRange>
                <c15:f>Лист1!$B$2:$B$8</c15:f>
                <c15:dlblRangeCache>
                  <c:ptCount val="7"/>
                  <c:pt idx="0">
                    <c:v>141 184,2</c:v>
                  </c:pt>
                  <c:pt idx="1">
                    <c:v>18 154,3</c:v>
                  </c:pt>
                  <c:pt idx="2">
                    <c:v>10 572,5</c:v>
                  </c:pt>
                  <c:pt idx="3">
                    <c:v>30 314,4</c:v>
                  </c:pt>
                  <c:pt idx="4">
                    <c:v>94 274,2</c:v>
                  </c:pt>
                  <c:pt idx="5">
                    <c:v>24 386,2</c:v>
                  </c:pt>
                  <c:pt idx="6">
                    <c:v>22 193,0</c:v>
                  </c:pt>
                </c15:dlblRangeCache>
              </c15:datalabelsRang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effectLst/>
      </c:spPr>
    </c:plotArea>
    <c:plotVisOnly val="1"/>
    <c:dispBlanksAs val="zero"/>
    <c:showDLblsOverMax val="0"/>
  </c:chart>
  <c:spPr>
    <a:ln>
      <a:solidFill>
        <a:schemeClr val="bg1"/>
      </a:solidFill>
    </a:ln>
    <a:scene3d>
      <a:camera prst="orthographicFront"/>
      <a:lightRig rig="threePt" dir="t"/>
    </a:scene3d>
    <a:sp3d prstMaterial="metal"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508460424816768E-2"/>
          <c:y val="0.28540173011545322"/>
          <c:w val="0.92718169943072781"/>
          <c:h val="0.466345495047591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DD3D3"/>
            </a:solidFill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CCC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DEB-4053-80FA-8146B825D456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DEB-4053-80FA-8146B825D456}"/>
              </c:ext>
            </c:extLst>
          </c:dPt>
          <c:dPt>
            <c:idx val="2"/>
            <c:invertIfNegative val="0"/>
            <c:bubble3D val="0"/>
            <c:spPr>
              <a:solidFill>
                <a:srgbClr val="7DFFB8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DEB-4053-80FA-8146B825D456}"/>
              </c:ext>
            </c:extLst>
          </c:dPt>
          <c:dPt>
            <c:idx val="3"/>
            <c:invertIfNegative val="0"/>
            <c:bubble3D val="0"/>
            <c:spPr>
              <a:solidFill>
                <a:srgbClr val="0A259A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DEB-4053-80FA-8146B825D456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78102943-0CB3-484A-AABC-07A301651B4F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F4033FEE-B092-4B74-A2A0-280F3CF9A72D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9F5A5E25-65D7-4544-91A0-382D3B6DE300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A835AF9C-706E-4523-A48F-30BEE966E6E3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85840.4</c:v>
                </c:pt>
                <c:pt idx="1">
                  <c:v>101339.8</c:v>
                </c:pt>
                <c:pt idx="2">
                  <c:v>100980.3</c:v>
                </c:pt>
                <c:pt idx="3">
                  <c:v>103487.7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DEB-4053-80FA-8146B825D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7566432"/>
        <c:axId val="427560160"/>
      </c:barChart>
      <c:catAx>
        <c:axId val="427566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anchor="t"/>
          <a:lstStyle/>
          <a:p>
            <a:pPr>
              <a:defRPr sz="1600"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2"/>
                </a:solidFill>
                <a:effectLst/>
              </a:defRPr>
            </a:pPr>
            <a:endParaRPr lang="ru-RU"/>
          </a:p>
        </c:txPr>
        <c:crossAx val="427560160"/>
        <c:crosses val="autoZero"/>
        <c:auto val="1"/>
        <c:lblAlgn val="ctr"/>
        <c:lblOffset val="100"/>
        <c:noMultiLvlLbl val="0"/>
      </c:catAx>
      <c:valAx>
        <c:axId val="427560160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4275664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accent2">
        <a:lumMod val="20000"/>
        <a:lumOff val="80000"/>
      </a:schemeClr>
    </a:solidFill>
  </c:spPr>
  <c:txPr>
    <a:bodyPr/>
    <a:lstStyle/>
    <a:p>
      <a:pPr>
        <a:defRPr sz="3444">
          <a:solidFill>
            <a:schemeClr val="bg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508440228103786E-2"/>
          <c:y val="0.33686007548107599"/>
          <c:w val="0.92718169943072781"/>
          <c:h val="0.466345495047591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DD3D3"/>
            </a:solidFill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CCC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DEB-4053-80FA-8146B825D456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DEB-4053-80FA-8146B825D456}"/>
              </c:ext>
            </c:extLst>
          </c:dPt>
          <c:dPt>
            <c:idx val="2"/>
            <c:invertIfNegative val="0"/>
            <c:bubble3D val="0"/>
            <c:spPr>
              <a:solidFill>
                <a:srgbClr val="7DFFB8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DEB-4053-80FA-8146B825D456}"/>
              </c:ext>
            </c:extLst>
          </c:dPt>
          <c:dPt>
            <c:idx val="3"/>
            <c:invertIfNegative val="0"/>
            <c:bubble3D val="0"/>
            <c:spPr>
              <a:solidFill>
                <a:srgbClr val="0A259A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DEB-4053-80FA-8146B825D456}"/>
              </c:ext>
            </c:extLst>
          </c:dPt>
          <c:dLbls>
            <c:dLbl>
              <c:idx val="0"/>
              <c:layout>
                <c:manualLayout>
                  <c:x val="1.4670019285877188E-3"/>
                  <c:y val="0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78102943-0CB3-484A-AABC-07A301651B4F}" type="VALUE">
                      <a:rPr lang="en-US" sz="1400" smtClean="0"/>
                      <a:pPr>
                        <a:defRPr sz="1400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en-US" sz="1400" dirty="0" smtClean="0"/>
                      <a:t>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98117247414612"/>
                      <c:h val="0.173814468541823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2.2005606488630387E-3"/>
                  <c:y val="8.5763718030504865E-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F4033FEE-B092-4B74-A2A0-280F3CF9A72D}" type="VALUE">
                      <a:rPr lang="en-US" sz="1400" smtClean="0"/>
                      <a:pPr>
                        <a:defRPr sz="1400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en-US" sz="1400" dirty="0" smtClean="0"/>
                      <a:t>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71711212700031"/>
                      <c:h val="0.1566617249357222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2.2003873809187174E-3"/>
                  <c:y val="1.1435162404067268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9F5A5E25-65D7-4544-91A0-382D3B6DE300}" type="VALUE">
                      <a:rPr lang="en-US" sz="1400" smtClean="0"/>
                      <a:pPr>
                        <a:defRPr sz="1400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en-US" sz="1400" dirty="0" smtClean="0"/>
                      <a:t>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865111598417578"/>
                      <c:h val="0.1623793061377558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1.4669441726063994E-3"/>
                  <c:y val="5.7175812020336583E-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A835AF9C-706E-4523-A48F-30BEE966E6E3}" type="VALUE">
                      <a:rPr lang="en-US" sz="1400" smtClean="0"/>
                      <a:pPr>
                        <a:defRPr sz="1400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en-US" sz="1400" dirty="0" smtClean="0"/>
                      <a:t>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37858537581585"/>
                      <c:h val="0.173814468541823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13309.9</c:v>
                </c:pt>
                <c:pt idx="1">
                  <c:v>15380.8</c:v>
                </c:pt>
                <c:pt idx="2">
                  <c:v>16669.3</c:v>
                </c:pt>
                <c:pt idx="3">
                  <c:v>17087.599999999999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DEB-4053-80FA-8146B825D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7560552"/>
        <c:axId val="427568784"/>
      </c:barChart>
      <c:catAx>
        <c:axId val="427560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anchor="t"/>
          <a:lstStyle/>
          <a:p>
            <a:pPr>
              <a:defRPr sz="1600"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A259A"/>
                </a:solidFill>
                <a:effectLst>
                  <a:outerShdw blurRad="50800" algn="tl" rotWithShape="0">
                    <a:srgbClr val="000000"/>
                  </a:outerShdw>
                </a:effectLst>
              </a:defRPr>
            </a:pPr>
            <a:endParaRPr lang="ru-RU"/>
          </a:p>
        </c:txPr>
        <c:crossAx val="427568784"/>
        <c:crosses val="autoZero"/>
        <c:auto val="1"/>
        <c:lblAlgn val="ctr"/>
        <c:lblOffset val="100"/>
        <c:noMultiLvlLbl val="0"/>
      </c:catAx>
      <c:valAx>
        <c:axId val="427568784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4275605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accent2">
        <a:lumMod val="20000"/>
        <a:lumOff val="80000"/>
      </a:schemeClr>
    </a:solidFill>
  </c:spPr>
  <c:txPr>
    <a:bodyPr/>
    <a:lstStyle/>
    <a:p>
      <a:pPr>
        <a:defRPr sz="3444">
          <a:solidFill>
            <a:schemeClr val="bg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49475168711662E-2"/>
          <c:y val="0.25085040568273226"/>
          <c:w val="0.92718169943072781"/>
          <c:h val="0.52393106431524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DD3D3"/>
            </a:solidFill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CCC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DEB-4053-80FA-8146B825D456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DEB-4053-80FA-8146B825D456}"/>
              </c:ext>
            </c:extLst>
          </c:dPt>
          <c:dPt>
            <c:idx val="2"/>
            <c:invertIfNegative val="0"/>
            <c:bubble3D val="0"/>
            <c:spPr>
              <a:solidFill>
                <a:srgbClr val="7DFFB8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DEB-4053-80FA-8146B825D456}"/>
              </c:ext>
            </c:extLst>
          </c:dPt>
          <c:dPt>
            <c:idx val="3"/>
            <c:invertIfNegative val="0"/>
            <c:bubble3D val="0"/>
            <c:spPr>
              <a:solidFill>
                <a:srgbClr val="0A259A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DEB-4053-80FA-8146B825D456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78102943-0CB3-484A-AABC-07A301651B4F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7.5342866400961443E-4"/>
                  <c:y val="3.258769992808614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F4033FEE-B092-4B74-A2A0-280F3CF9A72D}" type="VALUE">
                      <a:rPr lang="en-US" sz="1400" smtClean="0"/>
                      <a:pPr>
                        <a:defRPr sz="1400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en-US" sz="1400" dirty="0" smtClean="0"/>
                      <a:t>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136988281040045"/>
                      <c:h val="0.1873730966193256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3.0137146560384577E-3"/>
                  <c:y val="3.0385396328496458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9F5A5E25-65D7-4544-91A0-382D3B6DE300}" type="VALUE">
                      <a:rPr lang="en-US" sz="1400" smtClean="0"/>
                      <a:pPr>
                        <a:defRPr sz="1400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392947931434906"/>
                      <c:h val="0.1599338538091191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1.1050159419756448E-16"/>
                  <c:y val="2.8792954442196445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A835AF9C-706E-4523-A48F-30BEE966E6E3}" type="VALUE">
                      <a:rPr lang="en-US" sz="1400" smtClean="0"/>
                      <a:pPr>
                        <a:defRPr sz="1400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en-US" sz="1400" dirty="0" smtClean="0"/>
                      <a:t>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17328432131561"/>
                      <c:h val="0.173042933357758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11049.9</c:v>
                </c:pt>
                <c:pt idx="1">
                  <c:v>16774.099999999999</c:v>
                </c:pt>
                <c:pt idx="2">
                  <c:v>13845.3</c:v>
                </c:pt>
                <c:pt idx="3">
                  <c:v>16313.9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DEB-4053-80FA-8146B825D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7569960"/>
        <c:axId val="427567216"/>
      </c:barChart>
      <c:catAx>
        <c:axId val="427569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anchor="t"/>
          <a:lstStyle/>
          <a:p>
            <a:pPr>
              <a:defRPr sz="1600"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A259A"/>
                </a:solidFill>
                <a:effectLst>
                  <a:outerShdw blurRad="50800" algn="tl" rotWithShape="0">
                    <a:srgbClr val="000000"/>
                  </a:outerShdw>
                </a:effectLst>
              </a:defRPr>
            </a:pPr>
            <a:endParaRPr lang="ru-RU"/>
          </a:p>
        </c:txPr>
        <c:crossAx val="427567216"/>
        <c:crosses val="autoZero"/>
        <c:auto val="1"/>
        <c:lblAlgn val="ctr"/>
        <c:lblOffset val="100"/>
        <c:noMultiLvlLbl val="0"/>
      </c:catAx>
      <c:valAx>
        <c:axId val="427567216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4275699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accent2">
        <a:lumMod val="20000"/>
        <a:lumOff val="80000"/>
      </a:schemeClr>
    </a:solidFill>
  </c:spPr>
  <c:txPr>
    <a:bodyPr/>
    <a:lstStyle/>
    <a:p>
      <a:pPr>
        <a:defRPr sz="3444">
          <a:solidFill>
            <a:schemeClr val="bg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508460424816768E-2"/>
          <c:y val="0.28540173011545322"/>
          <c:w val="0.92718169943072781"/>
          <c:h val="0.466345495047591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DD3D3"/>
            </a:solidFill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CCC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DEB-4053-80FA-8146B825D456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DEB-4053-80FA-8146B825D456}"/>
              </c:ext>
            </c:extLst>
          </c:dPt>
          <c:dPt>
            <c:idx val="2"/>
            <c:invertIfNegative val="0"/>
            <c:bubble3D val="0"/>
            <c:spPr>
              <a:solidFill>
                <a:srgbClr val="7DFFB8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DEB-4053-80FA-8146B825D456}"/>
              </c:ext>
            </c:extLst>
          </c:dPt>
          <c:dPt>
            <c:idx val="3"/>
            <c:invertIfNegative val="0"/>
            <c:bubble3D val="0"/>
            <c:spPr>
              <a:solidFill>
                <a:srgbClr val="0A259A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DEB-4053-80FA-8146B825D456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78102943-0CB3-484A-AABC-07A301651B4F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F4033FEE-B092-4B74-A2A0-280F3CF9A72D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9F5A5E25-65D7-4544-91A0-382D3B6DE300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A835AF9C-706E-4523-A48F-30BEE966E6E3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5014</c:v>
                </c:pt>
                <c:pt idx="1">
                  <c:v>3584.4</c:v>
                </c:pt>
                <c:pt idx="2">
                  <c:v>4083.9</c:v>
                </c:pt>
                <c:pt idx="3">
                  <c:v>4295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DEB-4053-80FA-8146B825D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7570744"/>
        <c:axId val="427566824"/>
      </c:barChart>
      <c:catAx>
        <c:axId val="427570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anchor="t"/>
          <a:lstStyle/>
          <a:p>
            <a:pPr>
              <a:defRPr sz="1600"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A259A"/>
                </a:solidFill>
                <a:effectLst>
                  <a:outerShdw blurRad="50800" algn="tl" rotWithShape="0">
                    <a:srgbClr val="000000"/>
                  </a:outerShdw>
                </a:effectLst>
              </a:defRPr>
            </a:pPr>
            <a:endParaRPr lang="ru-RU"/>
          </a:p>
        </c:txPr>
        <c:crossAx val="427566824"/>
        <c:crosses val="autoZero"/>
        <c:auto val="1"/>
        <c:lblAlgn val="ctr"/>
        <c:lblOffset val="100"/>
        <c:noMultiLvlLbl val="0"/>
      </c:catAx>
      <c:valAx>
        <c:axId val="427566824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4275707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accent2">
        <a:lumMod val="20000"/>
        <a:lumOff val="80000"/>
      </a:schemeClr>
    </a:solidFill>
  </c:spPr>
  <c:txPr>
    <a:bodyPr/>
    <a:lstStyle/>
    <a:p>
      <a:pPr>
        <a:defRPr sz="3444">
          <a:solidFill>
            <a:schemeClr val="bg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view3D>
      <c:rotX val="60"/>
      <c:rotY val="280"/>
      <c:depthPercent val="100"/>
      <c:rAngAx val="0"/>
      <c:perspective val="7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612922388265684"/>
          <c:y val="0.16978467553318943"/>
          <c:w val="0.70398130285947447"/>
          <c:h val="0.683254807763900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>
              <a:bevelT w="165100" prst="coolSlant"/>
              <a:contourClr>
                <a:srgbClr val="000000"/>
              </a:contourClr>
            </a:sp3d>
          </c:spPr>
          <c:explosion val="9"/>
          <c:dPt>
            <c:idx val="0"/>
            <c:bubble3D val="0"/>
            <c:explosion val="8"/>
            <c:spPr>
              <a:solidFill>
                <a:schemeClr val="accent4">
                  <a:lumMod val="75000"/>
                </a:schemeClr>
              </a:solidFill>
              <a:effectLst>
                <a:outerShdw blurRad="76200" dist="12700" dir="2700000" sy="-23000" kx="-8004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65100" prst="coolSlant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182-48D4-82D6-A8BB9213E082}"/>
              </c:ext>
            </c:extLst>
          </c:dPt>
          <c:dPt>
            <c:idx val="1"/>
            <c:bubble3D val="0"/>
            <c:explosion val="8"/>
            <c:spPr>
              <a:solidFill>
                <a:srgbClr val="00B0F0"/>
              </a:solidFill>
              <a:effectLst>
                <a:outerShdw blurRad="76200" dist="12700" dir="2700000" sy="-23000" kx="-8004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65100" prst="coolSlant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182-48D4-82D6-A8BB9213E082}"/>
              </c:ext>
            </c:extLst>
          </c:dPt>
          <c:dPt>
            <c:idx val="2"/>
            <c:bubble3D val="0"/>
            <c:spPr>
              <a:solidFill>
                <a:srgbClr val="0A259A"/>
              </a:solidFill>
              <a:effectLst>
                <a:outerShdw blurRad="76200" dist="12700" dir="2700000" sy="-23000" kx="-8004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65100" prst="coolSlant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182-48D4-82D6-A8BB9213E082}"/>
              </c:ext>
            </c:extLst>
          </c:dPt>
          <c:dPt>
            <c:idx val="3"/>
            <c:bubble3D val="0"/>
            <c:spPr>
              <a:solidFill>
                <a:srgbClr val="0A259A"/>
              </a:solidFill>
              <a:effectLst>
                <a:outerShdw blurRad="76200" dist="12700" dir="2700000" sy="-23000" kx="-8004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65100" prst="coolSlant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182-48D4-82D6-A8BB9213E082}"/>
              </c:ext>
            </c:extLst>
          </c:dPt>
          <c:dLbls>
            <c:dLbl>
              <c:idx val="0"/>
              <c:layout>
                <c:manualLayout>
                  <c:x val="-0.19084518155607497"/>
                  <c:y val="0.15971191547486949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719B106B-D882-47C4-92B9-BE9137DB711B}" type="CATEGORYNAME">
                      <a:rPr lang="ru-RU" b="1" smtClean="0"/>
                      <a:pPr>
                        <a:defRPr sz="1400" b="1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b="1" baseline="0" dirty="0" smtClean="0"/>
                      <a:t> - </a:t>
                    </a:r>
                    <a:fld id="{66803216-5CD3-4E52-BFCB-51C201946C6A}" type="VALUE">
                      <a:rPr lang="ru-RU" b="1" baseline="0" smtClean="0"/>
                      <a:pPr>
                        <a:defRPr sz="1400" b="1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b="1" baseline="0" dirty="0" smtClean="0"/>
                      <a:t> </a:t>
                    </a:r>
                    <a:r>
                      <a:rPr lang="ru-RU" b="1" baseline="0" dirty="0" err="1" smtClean="0"/>
                      <a:t>млн.тг</a:t>
                    </a:r>
                    <a:r>
                      <a:rPr lang="ru-RU" b="1" baseline="0" dirty="0" smtClean="0"/>
                      <a:t>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27423172813539"/>
                      <c:h val="0.1469979707145728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8.8223741648240511E-2"/>
                  <c:y val="-1.1461830075210375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FE8F6666-3446-48F1-8921-0FD40508293E}" type="CATEGORYNAME">
                      <a:rPr lang="ru-RU" sz="1400" b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 b="1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400" b="1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-</a:t>
                    </a:r>
                    <a:r>
                      <a:rPr lang="ru-RU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</a:p>
                  <a:p>
                    <a:pPr>
                      <a:defRPr sz="14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55D891B3-9C43-4F14-BE15-B9CE6DF9B77D}" type="VALUE">
                      <a:rPr lang="ru-RU" sz="1400" b="1" baseline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400" b="1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sz="1400" b="1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sz="1400" b="1" baseline="0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млн.тг</a:t>
                    </a:r>
                    <a:r>
                      <a:rPr lang="ru-RU" sz="1400" b="1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3817360859012394"/>
                      <c:h val="0.1739332713913172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4.5486434672515008E-2"/>
                  <c:y val="-0.1225397114055588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DAA3C7DC-E640-4E81-B390-D21FCE4CC94D}" type="CATEGORYNAME">
                      <a:rPr lang="ru-RU" b="1" smtClean="0"/>
                      <a:pPr>
                        <a:defRPr sz="1400" b="1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b="1" baseline="0" dirty="0" smtClean="0"/>
                      <a:t> -            </a:t>
                    </a:r>
                    <a:fld id="{1A584F1B-2113-4EC8-910F-9AB5718FDEC1}" type="VALUE">
                      <a:rPr lang="ru-RU" b="1" baseline="0" smtClean="0"/>
                      <a:pPr>
                        <a:defRPr sz="1400" b="1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b="1" baseline="0" dirty="0" smtClean="0"/>
                      <a:t> </a:t>
                    </a:r>
                    <a:r>
                      <a:rPr lang="ru-RU" b="1" baseline="0" dirty="0" err="1" smtClean="0"/>
                      <a:t>млн.тг</a:t>
                    </a:r>
                    <a:r>
                      <a:rPr lang="ru-RU" b="1" baseline="0" dirty="0" smtClean="0"/>
                      <a:t>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114162963940796"/>
                      <c:h val="0.14699797071457288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Сельское хозяйство</c:v>
                </c:pt>
                <c:pt idx="1">
                  <c:v>ЖКХ, ТЭК, строительная деятельность</c:v>
                </c:pt>
                <c:pt idx="2">
                  <c:v>Транспорт и коммуникации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94274.2</c:v>
                </c:pt>
                <c:pt idx="1">
                  <c:v>32987.5</c:v>
                </c:pt>
                <c:pt idx="2">
                  <c:v>22193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182-48D4-82D6-A8BB9213E0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effectLst/>
      </c:spPr>
    </c:plotArea>
    <c:plotVisOnly val="1"/>
    <c:dispBlanksAs val="zero"/>
    <c:showDLblsOverMax val="0"/>
  </c:chart>
  <c:spPr>
    <a:ln>
      <a:solidFill>
        <a:schemeClr val="bg1"/>
      </a:solidFill>
    </a:ln>
    <a:scene3d>
      <a:camera prst="orthographicFront"/>
      <a:lightRig rig="threePt" dir="t"/>
    </a:scene3d>
    <a:sp3d prstMaterial="metal"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644449477464653E-2"/>
          <c:y val="0"/>
          <c:w val="0.98935555052253532"/>
          <c:h val="0.796801216066619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DD3D3"/>
            </a:solidFill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CCC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B64-413C-B796-A7BA28CD62CA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B64-413C-B796-A7BA28CD62CA}"/>
              </c:ext>
            </c:extLst>
          </c:dPt>
          <c:dPt>
            <c:idx val="2"/>
            <c:invertIfNegative val="0"/>
            <c:bubble3D val="0"/>
            <c:spPr>
              <a:solidFill>
                <a:srgbClr val="7DFFB8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B64-413C-B796-A7BA28CD62CA}"/>
              </c:ext>
            </c:extLst>
          </c:dPt>
          <c:dPt>
            <c:idx val="3"/>
            <c:invertIfNegative val="0"/>
            <c:bubble3D val="0"/>
            <c:spPr>
              <a:solidFill>
                <a:srgbClr val="0A259A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B64-413C-B796-A7BA28CD62C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62232541-323A-4B69-B060-A0394BB5252E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86F6B639-A810-4FF2-8FF5-5A1406F4CC90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76C0C4EF-8566-451A-B4B9-E700355A44DF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FBDC4670-88BC-4A8B-A6EC-0543DBBAFD9F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330.7</c:v>
                </c:pt>
                <c:pt idx="1">
                  <c:v>511.4</c:v>
                </c:pt>
                <c:pt idx="2">
                  <c:v>958</c:v>
                </c:pt>
                <c:pt idx="3">
                  <c:v>1098.0999999999999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B64-413C-B796-A7BA28CD62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7569568"/>
        <c:axId val="427571528"/>
      </c:barChart>
      <c:catAx>
        <c:axId val="427569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A259A"/>
                </a:solidFill>
                <a:effectLst>
                  <a:outerShdw blurRad="50800" algn="tl" rotWithShape="0">
                    <a:srgbClr val="000000"/>
                  </a:outerShdw>
                </a:effectLst>
              </a:defRPr>
            </a:pPr>
            <a:endParaRPr lang="ru-RU"/>
          </a:p>
        </c:txPr>
        <c:crossAx val="427571528"/>
        <c:crosses val="autoZero"/>
        <c:auto val="1"/>
        <c:lblAlgn val="ctr"/>
        <c:lblOffset val="100"/>
        <c:noMultiLvlLbl val="0"/>
      </c:catAx>
      <c:valAx>
        <c:axId val="427571528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427569568"/>
        <c:crosses val="autoZero"/>
        <c:crossBetween val="between"/>
      </c:valAx>
      <c:spPr>
        <a:solidFill>
          <a:schemeClr val="accent4">
            <a:lumMod val="20000"/>
            <a:lumOff val="80000"/>
          </a:schemeClr>
        </a:solidFill>
        <a:ln w="48599">
          <a:noFill/>
        </a:ln>
      </c:spPr>
    </c:plotArea>
    <c:plotVisOnly val="1"/>
    <c:dispBlanksAs val="gap"/>
    <c:showDLblsOverMax val="0"/>
  </c:chart>
  <c:txPr>
    <a:bodyPr/>
    <a:lstStyle/>
    <a:p>
      <a:pPr>
        <a:defRPr sz="3444">
          <a:solidFill>
            <a:schemeClr val="bg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508460424816768E-2"/>
          <c:y val="0.30513157111157718"/>
          <c:w val="0.92718169943072781"/>
          <c:h val="0.466345495047591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DD3D3"/>
            </a:solidFill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CCC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DEB-4053-80FA-8146B825D456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DEB-4053-80FA-8146B825D456}"/>
              </c:ext>
            </c:extLst>
          </c:dPt>
          <c:dPt>
            <c:idx val="2"/>
            <c:invertIfNegative val="0"/>
            <c:bubble3D val="0"/>
            <c:spPr>
              <a:solidFill>
                <a:srgbClr val="7DFFB8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DEB-4053-80FA-8146B825D456}"/>
              </c:ext>
            </c:extLst>
          </c:dPt>
          <c:dPt>
            <c:idx val="3"/>
            <c:invertIfNegative val="0"/>
            <c:bubble3D val="0"/>
            <c:spPr>
              <a:solidFill>
                <a:srgbClr val="0A259A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DEB-4053-80FA-8146B825D456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78102943-0CB3-484A-AABC-07A301651B4F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F4033FEE-B092-4B74-A2A0-280F3CF9A72D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9F5A5E25-65D7-4544-91A0-382D3B6DE300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A835AF9C-706E-4523-A48F-30BEE966E6E3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5657.9</c:v>
                </c:pt>
                <c:pt idx="1">
                  <c:v>6686.9</c:v>
                </c:pt>
                <c:pt idx="2">
                  <c:v>8423</c:v>
                </c:pt>
                <c:pt idx="3">
                  <c:v>9474.4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DEB-4053-80FA-8146B825D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7561728"/>
        <c:axId val="427557416"/>
      </c:barChart>
      <c:catAx>
        <c:axId val="427561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anchor="t"/>
          <a:lstStyle/>
          <a:p>
            <a:pPr>
              <a:defRPr sz="1600" b="1" cap="none" spc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A259A"/>
                </a:solidFill>
                <a:effectLst>
                  <a:outerShdw blurRad="50800" algn="tl" rotWithShape="0">
                    <a:srgbClr val="000000"/>
                  </a:outerShdw>
                </a:effectLst>
              </a:defRPr>
            </a:pPr>
            <a:endParaRPr lang="ru-RU"/>
          </a:p>
        </c:txPr>
        <c:crossAx val="427557416"/>
        <c:crosses val="autoZero"/>
        <c:auto val="1"/>
        <c:lblAlgn val="ctr"/>
        <c:lblOffset val="100"/>
        <c:noMultiLvlLbl val="0"/>
      </c:catAx>
      <c:valAx>
        <c:axId val="427557416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4275617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accent2">
        <a:lumMod val="20000"/>
        <a:lumOff val="80000"/>
      </a:schemeClr>
    </a:solidFill>
  </c:spPr>
  <c:txPr>
    <a:bodyPr/>
    <a:lstStyle/>
    <a:p>
      <a:pPr>
        <a:defRPr sz="3444">
          <a:solidFill>
            <a:schemeClr val="bg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0.04474</cdr:y>
    </cdr:from>
    <cdr:to>
      <cdr:x>1</cdr:x>
      <cdr:y>0.18488</cdr:y>
    </cdr:to>
    <cdr:sp macro="" textlink="">
      <cdr:nvSpPr>
        <cdr:cNvPr id="2" name="TextBox 53"/>
        <cdr:cNvSpPr txBox="1"/>
      </cdr:nvSpPr>
      <cdr:spPr>
        <a:xfrm xmlns:a="http://schemas.openxmlformats.org/drawingml/2006/main">
          <a:off x="0" y="104731"/>
          <a:ext cx="8657112" cy="3280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0520" tIns="40520" rIns="40520" bIns="40520" numCol="1" spcCol="33768" rtlCol="0" anchor="t">
          <a:spAutoFit/>
        </a:bodyPr>
        <a:lstStyle xmlns:a="http://schemas.openxmlformats.org/drawingml/2006/main">
          <a:defPPr marL="0" marR="0" indent="0" algn="l" defTabSz="810433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algn="ctr"/>
          <a:r>
            <a:rPr lang="ru-RU" b="1" dirty="0">
              <a:solidFill>
                <a:srgbClr val="0A259A"/>
              </a:solidFill>
              <a:latin typeface="Arial" pitchFamily="34" charset="0"/>
              <a:ea typeface="Cambria Math" pitchFamily="18" charset="0"/>
              <a:cs typeface="Arial" pitchFamily="34" charset="0"/>
            </a:rPr>
            <a:t>Динамика исполнения бюджета </a:t>
          </a:r>
          <a:r>
            <a:rPr lang="ru-RU" b="1" dirty="0" smtClean="0">
              <a:solidFill>
                <a:srgbClr val="0A259A"/>
              </a:solidFill>
              <a:latin typeface="Arial" pitchFamily="34" charset="0"/>
              <a:ea typeface="Cambria Math" pitchFamily="18" charset="0"/>
              <a:cs typeface="Arial" pitchFamily="34" charset="0"/>
            </a:rPr>
            <a:t>на 1 августа за 2023 – 2026 годы</a:t>
          </a:r>
          <a:endParaRPr lang="ru-RU" b="1" dirty="0">
            <a:solidFill>
              <a:srgbClr val="0A259A"/>
            </a:solidFill>
            <a:latin typeface="Arial" pitchFamily="34" charset="0"/>
            <a:ea typeface="Cambria Math" pitchFamily="18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0.14705</cdr:y>
    </cdr:from>
    <cdr:to>
      <cdr:x>1</cdr:x>
      <cdr:y>0.24775</cdr:y>
    </cdr:to>
    <cdr:sp macro="" textlink="">
      <cdr:nvSpPr>
        <cdr:cNvPr id="3" name="TextBox 53"/>
        <cdr:cNvSpPr txBox="1"/>
      </cdr:nvSpPr>
      <cdr:spPr>
        <a:xfrm xmlns:a="http://schemas.openxmlformats.org/drawingml/2006/main">
          <a:off x="0" y="344227"/>
          <a:ext cx="8657112" cy="2357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0520" tIns="40520" rIns="40520" bIns="40520" numCol="1" spcCol="33768" rtlCol="0" anchor="t">
          <a:spAutoFit/>
        </a:bodyPr>
        <a:lstStyle xmlns:a="http://schemas.openxmlformats.org/drawingml/2006/main">
          <a:defPPr marL="0" marR="0" indent="0" algn="l" defTabSz="810433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algn="r"/>
          <a:r>
            <a:rPr lang="ru-RU" sz="1000" dirty="0" err="1" smtClean="0">
              <a:solidFill>
                <a:schemeClr val="bg1"/>
              </a:solidFill>
              <a:latin typeface="Arial" pitchFamily="34" charset="0"/>
              <a:ea typeface="Cambria Math" pitchFamily="18" charset="0"/>
              <a:cs typeface="Arial" pitchFamily="34" charset="0"/>
            </a:rPr>
            <a:t>млн.теңге</a:t>
          </a:r>
          <a:endParaRPr lang="ru-RU" sz="1000" dirty="0">
            <a:solidFill>
              <a:schemeClr val="bg1"/>
            </a:solidFill>
            <a:latin typeface="Arial" pitchFamily="34" charset="0"/>
            <a:ea typeface="Cambria Math" pitchFamily="18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0.00296</cdr:y>
    </cdr:from>
    <cdr:to>
      <cdr:x>1</cdr:x>
      <cdr:y>0.15065</cdr:y>
    </cdr:to>
    <cdr:sp macro="" textlink="">
      <cdr:nvSpPr>
        <cdr:cNvPr id="2" name="TextBox 53"/>
        <cdr:cNvSpPr txBox="1"/>
      </cdr:nvSpPr>
      <cdr:spPr>
        <a:xfrm xmlns:a="http://schemas.openxmlformats.org/drawingml/2006/main">
          <a:off x="0" y="6575"/>
          <a:ext cx="8657112" cy="3280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0520" tIns="40520" rIns="40520" bIns="40520" numCol="1" spcCol="33768" rtlCol="0" anchor="t">
          <a:spAutoFit/>
        </a:bodyPr>
        <a:lstStyle xmlns:a="http://schemas.openxmlformats.org/drawingml/2006/main">
          <a:defPPr marL="0" marR="0" indent="0" algn="l" defTabSz="810433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algn="ctr"/>
          <a:r>
            <a:rPr lang="ru-RU" b="1" dirty="0">
              <a:solidFill>
                <a:srgbClr val="0A259A"/>
              </a:solidFill>
              <a:latin typeface="Arial" pitchFamily="34" charset="0"/>
              <a:ea typeface="Cambria Math" pitchFamily="18" charset="0"/>
              <a:cs typeface="Arial" pitchFamily="34" charset="0"/>
            </a:rPr>
            <a:t>Динамика исполнения бюджета </a:t>
          </a:r>
          <a:r>
            <a:rPr lang="ru-RU" b="1" dirty="0" smtClean="0">
              <a:solidFill>
                <a:srgbClr val="0A259A"/>
              </a:solidFill>
              <a:latin typeface="Arial" pitchFamily="34" charset="0"/>
              <a:ea typeface="Cambria Math" pitchFamily="18" charset="0"/>
              <a:cs typeface="Arial" pitchFamily="34" charset="0"/>
            </a:rPr>
            <a:t>на 1 августа за 2023 – 2026 годы</a:t>
          </a:r>
          <a:endParaRPr lang="ru-RU" b="1" dirty="0">
            <a:solidFill>
              <a:srgbClr val="0A259A"/>
            </a:solidFill>
            <a:latin typeface="Arial" pitchFamily="34" charset="0"/>
            <a:ea typeface="Cambria Math" pitchFamily="18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0.17784</cdr:y>
    </cdr:from>
    <cdr:to>
      <cdr:x>1</cdr:x>
      <cdr:y>0.28396</cdr:y>
    </cdr:to>
    <cdr:sp macro="" textlink="">
      <cdr:nvSpPr>
        <cdr:cNvPr id="3" name="TextBox 53"/>
        <cdr:cNvSpPr txBox="1"/>
      </cdr:nvSpPr>
      <cdr:spPr>
        <a:xfrm xmlns:a="http://schemas.openxmlformats.org/drawingml/2006/main">
          <a:off x="0" y="395022"/>
          <a:ext cx="8657112" cy="2357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0520" tIns="40520" rIns="40520" bIns="40520" numCol="1" spcCol="33768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000" dirty="0" err="1" smtClean="0">
              <a:solidFill>
                <a:schemeClr val="bg1"/>
              </a:solidFill>
              <a:latin typeface="Arial" pitchFamily="34" charset="0"/>
              <a:ea typeface="Cambria Math" pitchFamily="18" charset="0"/>
              <a:cs typeface="Arial" pitchFamily="34" charset="0"/>
            </a:rPr>
            <a:t>млн.теңге</a:t>
          </a:r>
          <a:endParaRPr lang="ru-RU" sz="1000" dirty="0">
            <a:solidFill>
              <a:schemeClr val="bg1"/>
            </a:solidFill>
            <a:latin typeface="Arial" pitchFamily="34" charset="0"/>
            <a:ea typeface="Cambria Math" pitchFamily="18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0.14875</cdr:y>
    </cdr:to>
    <cdr:sp macro="" textlink="">
      <cdr:nvSpPr>
        <cdr:cNvPr id="2" name="TextBox 53"/>
        <cdr:cNvSpPr txBox="1"/>
      </cdr:nvSpPr>
      <cdr:spPr>
        <a:xfrm xmlns:a="http://schemas.openxmlformats.org/drawingml/2006/main">
          <a:off x="0" y="0"/>
          <a:ext cx="8428137" cy="3280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0520" tIns="40520" rIns="40520" bIns="40520" numCol="1" spcCol="33768" rtlCol="0" anchor="t">
          <a:spAutoFit/>
        </a:bodyPr>
        <a:lstStyle xmlns:a="http://schemas.openxmlformats.org/drawingml/2006/main">
          <a:defPPr marL="0" marR="0" indent="0" algn="l" defTabSz="810433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algn="ctr"/>
          <a:r>
            <a:rPr lang="ru-RU" b="1" dirty="0">
              <a:solidFill>
                <a:srgbClr val="0A259A"/>
              </a:solidFill>
              <a:latin typeface="Arial" pitchFamily="34" charset="0"/>
              <a:ea typeface="Cambria Math" pitchFamily="18" charset="0"/>
              <a:cs typeface="Arial" pitchFamily="34" charset="0"/>
            </a:rPr>
            <a:t>Динамика исполнения </a:t>
          </a:r>
          <a:r>
            <a:rPr lang="ru-RU" b="1" dirty="0" smtClean="0">
              <a:solidFill>
                <a:srgbClr val="0A259A"/>
              </a:solidFill>
              <a:latin typeface="Arial" pitchFamily="34" charset="0"/>
              <a:ea typeface="Cambria Math" pitchFamily="18" charset="0"/>
              <a:cs typeface="Arial" pitchFamily="34" charset="0"/>
            </a:rPr>
            <a:t>бюджета на 1 августа за 2023 – 2026 годы</a:t>
          </a:r>
          <a:endParaRPr lang="ru-RU" b="1" dirty="0">
            <a:solidFill>
              <a:srgbClr val="0A259A"/>
            </a:solidFill>
            <a:latin typeface="Arial" pitchFamily="34" charset="0"/>
            <a:ea typeface="Cambria Math" pitchFamily="18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0.09343</cdr:y>
    </cdr:from>
    <cdr:to>
      <cdr:x>1</cdr:x>
      <cdr:y>0.20729</cdr:y>
    </cdr:to>
    <cdr:sp macro="" textlink="">
      <cdr:nvSpPr>
        <cdr:cNvPr id="3" name="TextBox 53"/>
        <cdr:cNvSpPr txBox="1"/>
      </cdr:nvSpPr>
      <cdr:spPr>
        <a:xfrm xmlns:a="http://schemas.openxmlformats.org/drawingml/2006/main">
          <a:off x="0" y="206052"/>
          <a:ext cx="8428137" cy="2511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0520" tIns="40520" rIns="40520" bIns="40520" numCol="1" spcCol="33768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100" dirty="0" err="1" smtClean="0">
              <a:solidFill>
                <a:schemeClr val="bg1"/>
              </a:solidFill>
              <a:latin typeface="Arial" pitchFamily="34" charset="0"/>
              <a:ea typeface="Cambria Math" pitchFamily="18" charset="0"/>
              <a:cs typeface="Arial" pitchFamily="34" charset="0"/>
            </a:rPr>
            <a:t>млн.теңге</a:t>
          </a:r>
          <a:endParaRPr lang="ru-RU" sz="1100" dirty="0">
            <a:solidFill>
              <a:schemeClr val="bg1"/>
            </a:solidFill>
            <a:latin typeface="Arial" pitchFamily="34" charset="0"/>
            <a:ea typeface="Cambria Math" pitchFamily="18" charset="0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0.0535</cdr:y>
    </cdr:from>
    <cdr:to>
      <cdr:x>1</cdr:x>
      <cdr:y>0.19564</cdr:y>
    </cdr:to>
    <cdr:sp macro="" textlink="">
      <cdr:nvSpPr>
        <cdr:cNvPr id="2" name="TextBox 53"/>
        <cdr:cNvSpPr txBox="1"/>
      </cdr:nvSpPr>
      <cdr:spPr>
        <a:xfrm xmlns:a="http://schemas.openxmlformats.org/drawingml/2006/main">
          <a:off x="0" y="123475"/>
          <a:ext cx="8428137" cy="3280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0520" tIns="40520" rIns="40520" bIns="40520" numCol="1" spcCol="33768" rtlCol="0" anchor="t">
          <a:spAutoFit/>
        </a:bodyPr>
        <a:lstStyle xmlns:a="http://schemas.openxmlformats.org/drawingml/2006/main">
          <a:defPPr marL="0" marR="0" indent="0" algn="l" defTabSz="810433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810433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algn="ctr"/>
          <a:r>
            <a:rPr lang="ru-RU" b="1" dirty="0">
              <a:solidFill>
                <a:srgbClr val="0A259A"/>
              </a:solidFill>
              <a:latin typeface="Arial" pitchFamily="34" charset="0"/>
              <a:ea typeface="Cambria Math" pitchFamily="18" charset="0"/>
              <a:cs typeface="Arial" pitchFamily="34" charset="0"/>
            </a:rPr>
            <a:t>Динамика исполнения бюджета </a:t>
          </a:r>
          <a:r>
            <a:rPr lang="ru-RU" b="1" dirty="0" smtClean="0">
              <a:solidFill>
                <a:srgbClr val="0A259A"/>
              </a:solidFill>
              <a:latin typeface="Arial" pitchFamily="34" charset="0"/>
              <a:ea typeface="Cambria Math" pitchFamily="18" charset="0"/>
              <a:cs typeface="Arial" pitchFamily="34" charset="0"/>
            </a:rPr>
            <a:t>на 1 августа за 2023 – 2026 годы</a:t>
          </a:r>
          <a:endParaRPr lang="ru-RU" b="1" dirty="0">
            <a:solidFill>
              <a:srgbClr val="0A259A"/>
            </a:solidFill>
            <a:latin typeface="Arial" pitchFamily="34" charset="0"/>
            <a:ea typeface="Cambria Math" pitchFamily="18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0.14574</cdr:y>
    </cdr:from>
    <cdr:to>
      <cdr:x>1</cdr:x>
      <cdr:y>0.24787</cdr:y>
    </cdr:to>
    <cdr:sp macro="" textlink="">
      <cdr:nvSpPr>
        <cdr:cNvPr id="3" name="TextBox 53"/>
        <cdr:cNvSpPr txBox="1"/>
      </cdr:nvSpPr>
      <cdr:spPr>
        <a:xfrm xmlns:a="http://schemas.openxmlformats.org/drawingml/2006/main">
          <a:off x="0" y="336359"/>
          <a:ext cx="8428137" cy="2357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0520" tIns="40520" rIns="40520" bIns="40520" numCol="1" spcCol="33768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000" dirty="0" err="1" smtClean="0">
              <a:solidFill>
                <a:schemeClr val="bg1"/>
              </a:solidFill>
              <a:latin typeface="Arial" pitchFamily="34" charset="0"/>
              <a:ea typeface="Cambria Math" pitchFamily="18" charset="0"/>
              <a:cs typeface="Arial" pitchFamily="34" charset="0"/>
            </a:rPr>
            <a:t>млн.теңге</a:t>
          </a:r>
          <a:endParaRPr lang="ru-RU" sz="1000" dirty="0">
            <a:solidFill>
              <a:schemeClr val="bg1"/>
            </a:solidFill>
            <a:latin typeface="Arial" pitchFamily="34" charset="0"/>
            <a:ea typeface="Cambria Math" pitchFamily="18" charset="0"/>
            <a:cs typeface="Arial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0.10759</cdr:y>
    </cdr:from>
    <cdr:to>
      <cdr:x>1</cdr:x>
      <cdr:y>0.20903</cdr:y>
    </cdr:to>
    <cdr:sp macro="" textlink="">
      <cdr:nvSpPr>
        <cdr:cNvPr id="2" name="TextBox 53"/>
        <cdr:cNvSpPr txBox="1"/>
      </cdr:nvSpPr>
      <cdr:spPr>
        <a:xfrm xmlns:a="http://schemas.openxmlformats.org/drawingml/2006/main">
          <a:off x="0" y="250012"/>
          <a:ext cx="7726750" cy="2357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0520" tIns="40520" rIns="40520" bIns="40520" numCol="1" spcCol="33768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000" dirty="0" err="1" smtClean="0">
              <a:solidFill>
                <a:schemeClr val="bg1"/>
              </a:solidFill>
              <a:latin typeface="Arial" pitchFamily="34" charset="0"/>
              <a:ea typeface="Cambria Math" pitchFamily="18" charset="0"/>
              <a:cs typeface="Arial" pitchFamily="34" charset="0"/>
            </a:rPr>
            <a:t>млн.теңге</a:t>
          </a:r>
          <a:endParaRPr lang="ru-RU" sz="1000" dirty="0">
            <a:solidFill>
              <a:schemeClr val="bg1"/>
            </a:solidFill>
            <a:latin typeface="Arial" pitchFamily="34" charset="0"/>
            <a:ea typeface="Cambria Math" pitchFamily="18" charset="0"/>
            <a:cs typeface="Arial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0.12755</cdr:y>
    </cdr:from>
    <cdr:to>
      <cdr:x>1</cdr:x>
      <cdr:y>0.24962</cdr:y>
    </cdr:to>
    <cdr:sp macro="" textlink="">
      <cdr:nvSpPr>
        <cdr:cNvPr id="2" name="TextBox 53"/>
        <cdr:cNvSpPr txBox="1"/>
      </cdr:nvSpPr>
      <cdr:spPr>
        <a:xfrm xmlns:a="http://schemas.openxmlformats.org/drawingml/2006/main">
          <a:off x="0" y="246310"/>
          <a:ext cx="8395855" cy="2357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0520" tIns="40520" rIns="40520" bIns="40520" numCol="1" spcCol="33768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000" dirty="0" err="1" smtClean="0">
              <a:solidFill>
                <a:schemeClr val="bg1"/>
              </a:solidFill>
              <a:latin typeface="Arial" pitchFamily="34" charset="0"/>
              <a:ea typeface="Cambria Math" pitchFamily="18" charset="0"/>
              <a:cs typeface="Arial" pitchFamily="34" charset="0"/>
            </a:rPr>
            <a:t>млн.теңге</a:t>
          </a:r>
          <a:endParaRPr lang="ru-RU" sz="1000" dirty="0">
            <a:solidFill>
              <a:schemeClr val="bg1"/>
            </a:solidFill>
            <a:latin typeface="Arial" pitchFamily="34" charset="0"/>
            <a:ea typeface="Cambria Math" pitchFamily="18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1100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06357" y="4715909"/>
            <a:ext cx="4984962" cy="4467700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61762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355"/>
      </a:spcBef>
      <a:defRPr sz="1100">
        <a:latin typeface="+mj-lt"/>
        <a:ea typeface="+mj-ea"/>
        <a:cs typeface="+mj-cs"/>
        <a:sym typeface="Calibri"/>
      </a:defRPr>
    </a:lvl1pPr>
    <a:lvl2pPr indent="202608" latinLnBrk="0">
      <a:spcBef>
        <a:spcPts val="355"/>
      </a:spcBef>
      <a:defRPr sz="1100">
        <a:latin typeface="+mj-lt"/>
        <a:ea typeface="+mj-ea"/>
        <a:cs typeface="+mj-cs"/>
        <a:sym typeface="Calibri"/>
      </a:defRPr>
    </a:lvl2pPr>
    <a:lvl3pPr indent="405216" latinLnBrk="0">
      <a:spcBef>
        <a:spcPts val="355"/>
      </a:spcBef>
      <a:defRPr sz="1100">
        <a:latin typeface="+mj-lt"/>
        <a:ea typeface="+mj-ea"/>
        <a:cs typeface="+mj-cs"/>
        <a:sym typeface="Calibri"/>
      </a:defRPr>
    </a:lvl3pPr>
    <a:lvl4pPr indent="607825" latinLnBrk="0">
      <a:spcBef>
        <a:spcPts val="355"/>
      </a:spcBef>
      <a:defRPr sz="1100">
        <a:latin typeface="+mj-lt"/>
        <a:ea typeface="+mj-ea"/>
        <a:cs typeface="+mj-cs"/>
        <a:sym typeface="Calibri"/>
      </a:defRPr>
    </a:lvl4pPr>
    <a:lvl5pPr indent="810433" latinLnBrk="0">
      <a:spcBef>
        <a:spcPts val="355"/>
      </a:spcBef>
      <a:defRPr sz="1100">
        <a:latin typeface="+mj-lt"/>
        <a:ea typeface="+mj-ea"/>
        <a:cs typeface="+mj-cs"/>
        <a:sym typeface="Calibri"/>
      </a:defRPr>
    </a:lvl5pPr>
    <a:lvl6pPr indent="1013041" latinLnBrk="0">
      <a:spcBef>
        <a:spcPts val="355"/>
      </a:spcBef>
      <a:defRPr sz="1100">
        <a:latin typeface="+mj-lt"/>
        <a:ea typeface="+mj-ea"/>
        <a:cs typeface="+mj-cs"/>
        <a:sym typeface="Calibri"/>
      </a:defRPr>
    </a:lvl6pPr>
    <a:lvl7pPr indent="1215649" latinLnBrk="0">
      <a:spcBef>
        <a:spcPts val="355"/>
      </a:spcBef>
      <a:defRPr sz="1100">
        <a:latin typeface="+mj-lt"/>
        <a:ea typeface="+mj-ea"/>
        <a:cs typeface="+mj-cs"/>
        <a:sym typeface="Calibri"/>
      </a:defRPr>
    </a:lvl7pPr>
    <a:lvl8pPr indent="1418257" latinLnBrk="0">
      <a:spcBef>
        <a:spcPts val="355"/>
      </a:spcBef>
      <a:defRPr sz="1100">
        <a:latin typeface="+mj-lt"/>
        <a:ea typeface="+mj-ea"/>
        <a:cs typeface="+mj-cs"/>
        <a:sym typeface="Calibri"/>
      </a:defRPr>
    </a:lvl8pPr>
    <a:lvl9pPr indent="1620865" latinLnBrk="0">
      <a:spcBef>
        <a:spcPts val="355"/>
      </a:spcBef>
      <a:defRPr sz="11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9307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4312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952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541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387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593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66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694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817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531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442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145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021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9375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891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2633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901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07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809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0514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4"/>
          <p:cNvSpPr>
            <a:spLocks noChangeArrowheads="1"/>
          </p:cNvSpPr>
          <p:nvPr/>
        </p:nvSpPr>
        <p:spPr bwMode="auto">
          <a:xfrm>
            <a:off x="2142456" y="1631112"/>
            <a:ext cx="7001544" cy="1361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9" rIns="68567" bIns="34289">
            <a:spAutoFit/>
          </a:bodyPr>
          <a:lstStyle/>
          <a:p>
            <a:pPr algn="ctr" defTabSz="684530"/>
            <a:r>
              <a:rPr lang="ru-RU" sz="2800" b="1" dirty="0" smtClean="0">
                <a:solidFill>
                  <a:srgbClr val="CCFFFF"/>
                </a:solidFill>
                <a:latin typeface="Century Gothic" panose="020B0502020202020204" pitchFamily="34" charset="0"/>
              </a:rPr>
              <a:t>ГРАЖДАНСКИЙ БЮДЖЕТ</a:t>
            </a:r>
          </a:p>
          <a:p>
            <a:pPr algn="ctr" defTabSz="684530"/>
            <a:r>
              <a:rPr lang="ru-RU" sz="2800" b="1" dirty="0" smtClean="0">
                <a:solidFill>
                  <a:srgbClr val="CCFFFF"/>
                </a:solidFill>
                <a:latin typeface="Century Gothic" panose="020B0502020202020204" pitchFamily="34" charset="0"/>
              </a:rPr>
              <a:t>СЕВЕРО </a:t>
            </a:r>
            <a:r>
              <a:rPr lang="ru-RU" sz="2800" b="1" dirty="0">
                <a:solidFill>
                  <a:srgbClr val="CCFFFF"/>
                </a:solidFill>
                <a:latin typeface="Century Gothic" panose="020B0502020202020204" pitchFamily="34" charset="0"/>
              </a:rPr>
              <a:t>– КАЗАХСТАНСКОЙ </a:t>
            </a:r>
            <a:r>
              <a:rPr lang="ru-RU" sz="2800" b="1" dirty="0" smtClean="0">
                <a:solidFill>
                  <a:srgbClr val="CCFFFF"/>
                </a:solidFill>
                <a:latin typeface="Century Gothic" panose="020B0502020202020204" pitchFamily="34" charset="0"/>
              </a:rPr>
              <a:t>ОБЛАСТИ</a:t>
            </a:r>
          </a:p>
          <a:p>
            <a:pPr algn="ctr" defTabSz="684530"/>
            <a:r>
              <a:rPr lang="ru-RU" sz="2800" b="1" dirty="0" smtClean="0">
                <a:solidFill>
                  <a:srgbClr val="CCFFFF"/>
                </a:solidFill>
                <a:latin typeface="Century Gothic" panose="020B0502020202020204" pitchFamily="34" charset="0"/>
              </a:rPr>
              <a:t>на  1 августа 2026 года</a:t>
            </a:r>
            <a:endParaRPr lang="ru-RU" sz="2800" b="1" dirty="0">
              <a:solidFill>
                <a:srgbClr val="CCFFFF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0" y="411510"/>
            <a:ext cx="9144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14"/>
          <p:cNvSpPr>
            <a:spLocks noChangeArrowheads="1"/>
          </p:cNvSpPr>
          <p:nvPr/>
        </p:nvSpPr>
        <p:spPr bwMode="auto">
          <a:xfrm>
            <a:off x="0" y="4797253"/>
            <a:ext cx="9144000" cy="253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9" rIns="68567" bIns="34289">
            <a:spAutoFit/>
          </a:bodyPr>
          <a:lstStyle/>
          <a:p>
            <a:pPr algn="ctr" defTabSz="684530"/>
            <a:r>
              <a:rPr lang="ru-RU" sz="1200" b="1" dirty="0" smtClean="0">
                <a:solidFill>
                  <a:srgbClr val="CCFFFF"/>
                </a:solidFill>
                <a:latin typeface="Century Gothic" panose="020B0502020202020204" pitchFamily="34" charset="0"/>
              </a:rPr>
              <a:t>Петропавловск, 2026г</a:t>
            </a:r>
            <a:r>
              <a:rPr lang="ru-RU" sz="1200" b="1" dirty="0">
                <a:solidFill>
                  <a:srgbClr val="CCFFFF"/>
                </a:solidFill>
                <a:latin typeface="Century Gothic" panose="020B0502020202020204" pitchFamily="34" charset="0"/>
              </a:rPr>
              <a:t>.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411510"/>
            <a:ext cx="9144000" cy="0"/>
          </a:xfrm>
          <a:prstGeom prst="line">
            <a:avLst/>
          </a:prstGeom>
          <a:ln>
            <a:solidFill>
              <a:srgbClr val="FFC000"/>
            </a:solidFill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918"/>
          <a:stretch/>
        </p:blipFill>
        <p:spPr>
          <a:xfrm>
            <a:off x="91931" y="1261733"/>
            <a:ext cx="2254162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910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44388"/>
            <a:ext cx="9144000" cy="830997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ctr"/>
            <a:r>
              <a:rPr lang="ru-RU" altLang="ru-RU" sz="2400" b="1" dirty="0">
                <a:ln w="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CCFFFF"/>
                </a:solidFill>
                <a:latin typeface="Arial" pitchFamily="34" charset="0"/>
                <a:cs typeface="Arial" pitchFamily="34" charset="0"/>
              </a:rPr>
              <a:t>Уважаемые посетители официального сайта </a:t>
            </a:r>
            <a:r>
              <a:rPr lang="ru-RU" altLang="ru-RU" sz="2400" b="1" dirty="0" smtClean="0">
                <a:ln w="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CCFFFF"/>
                </a:solidFill>
                <a:latin typeface="Arial" pitchFamily="34" charset="0"/>
                <a:cs typeface="Arial" pitchFamily="34" charset="0"/>
              </a:rPr>
              <a:t>Северо-Казахстанской </a:t>
            </a:r>
            <a:r>
              <a:rPr lang="ru-RU" altLang="ru-RU" sz="2400" b="1" dirty="0">
                <a:ln w="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CCFFFF"/>
                </a:solidFill>
                <a:latin typeface="Arial" pitchFamily="34" charset="0"/>
                <a:cs typeface="Arial" pitchFamily="34" charset="0"/>
              </a:rPr>
              <a:t>области! </a:t>
            </a:r>
          </a:p>
        </p:txBody>
      </p:sp>
      <p:sp>
        <p:nvSpPr>
          <p:cNvPr id="23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861793" y="4630781"/>
            <a:ext cx="282207" cy="512719"/>
          </a:xfrm>
        </p:spPr>
        <p:txBody>
          <a:bodyPr/>
          <a:lstStyle/>
          <a:p>
            <a:pPr algn="ctr"/>
            <a:fld id="{5E8B0D4E-4D5A-4088-B0C6-94DFFE03A6A7}" type="slidenum">
              <a:rPr lang="ru-RU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Объект 3"/>
          <p:cNvSpPr txBox="1">
            <a:spLocks/>
          </p:cNvSpPr>
          <p:nvPr/>
        </p:nvSpPr>
        <p:spPr>
          <a:xfrm>
            <a:off x="0" y="1267822"/>
            <a:ext cx="9144000" cy="1161122"/>
          </a:xfrm>
          <a:prstGeom prst="rect">
            <a:avLst/>
          </a:prstGeom>
        </p:spPr>
        <p:txBody>
          <a:bodyPr vert="horz" lIns="81043" tIns="40522" rIns="81043" bIns="40522" rtlCol="0">
            <a:noAutofit/>
          </a:bodyPr>
          <a:lstStyle/>
          <a:p>
            <a:pPr algn="just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kern="1200" dirty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ru-RU" sz="1800" kern="1200" dirty="0">
                <a:ln w="3175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Рады представить Вашему вниманию гражданский бюджет </a:t>
            </a:r>
            <a:r>
              <a:rPr lang="ru-RU" sz="1800" kern="1200" dirty="0" smtClean="0">
                <a:ln w="3175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Северо-Казахстанской области</a:t>
            </a:r>
            <a:r>
              <a:rPr lang="ru-RU" sz="1800" kern="1200" dirty="0">
                <a:ln w="3175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в рамках которого Вы можете ознакомиться с формированием местного </a:t>
            </a:r>
            <a:r>
              <a:rPr lang="ru-RU" sz="1800" kern="1200" dirty="0" smtClean="0">
                <a:ln w="3175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бюджета и </a:t>
            </a:r>
            <a:r>
              <a:rPr lang="ru-RU" sz="1800" kern="1200" dirty="0">
                <a:ln w="3175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основными направлениями расходования бюджетных </a:t>
            </a:r>
            <a:r>
              <a:rPr lang="ru-RU" sz="1800" kern="1200" dirty="0" smtClean="0">
                <a:ln w="3175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средств</a:t>
            </a:r>
            <a:r>
              <a:rPr lang="ru-RU" sz="1800" dirty="0" smtClean="0">
                <a:ln w="3175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800" kern="1200" dirty="0">
              <a:ln w="3175">
                <a:noFill/>
              </a:ln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hangingPunct="1">
              <a:spcBef>
                <a:spcPct val="20000"/>
              </a:spcBef>
              <a:defRPr/>
            </a:pPr>
            <a:endParaRPr lang="ru-RU" sz="4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0593" y="2649611"/>
            <a:ext cx="9144000" cy="373325"/>
          </a:xfrm>
          <a:prstGeom prst="rect">
            <a:avLst/>
          </a:prstGeom>
        </p:spPr>
        <p:txBody>
          <a:bodyPr wrap="square" lIns="81043" tIns="40522" rIns="81043" bIns="40522">
            <a:spAutoFit/>
          </a:bodyPr>
          <a:lstStyle/>
          <a:p>
            <a:pPr algn="ctr">
              <a:lnSpc>
                <a:spcPct val="115000"/>
              </a:lnSpc>
              <a:tabLst>
                <a:tab pos="79918" algn="l"/>
              </a:tabLst>
            </a:pPr>
            <a:r>
              <a:rPr lang="ru-RU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Данный документ включает следующие разделы:</a:t>
            </a:r>
            <a:endParaRPr lang="ru-RU" sz="1800" b="1" dirty="0">
              <a:solidFill>
                <a:schemeClr val="tx1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V="1">
            <a:off x="1687513" y="3187700"/>
            <a:ext cx="5710237" cy="8424"/>
          </a:xfrm>
          <a:prstGeom prst="line">
            <a:avLst/>
          </a:prstGeom>
          <a:ln>
            <a:solidFill>
              <a:srgbClr val="2858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бъект 3"/>
          <p:cNvSpPr txBox="1">
            <a:spLocks/>
          </p:cNvSpPr>
          <p:nvPr/>
        </p:nvSpPr>
        <p:spPr>
          <a:xfrm>
            <a:off x="1842608" y="3123754"/>
            <a:ext cx="5888227" cy="3866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81043" tIns="40522" rIns="81043" bIns="40522" rtlCol="0">
            <a:noAutofit/>
          </a:bodyPr>
          <a:lstStyle/>
          <a:p>
            <a:pPr marL="405216" indent="-405216" algn="ctr"/>
            <a:r>
              <a:rPr lang="ru-RU" altLang="ru-RU" b="1" dirty="0" smtClean="0">
                <a:ln w="0"/>
                <a:solidFill>
                  <a:srgbClr val="0A259A"/>
                </a:solidFill>
                <a:latin typeface="Arial" pitchFamily="34" charset="0"/>
                <a:cs typeface="Arial" pitchFamily="34" charset="0"/>
                <a:sym typeface="Myriad Pro Semibold"/>
              </a:rPr>
              <a:t>1) Уровни бюджетов и бюджетный процесс (3,4 слайд)</a:t>
            </a:r>
            <a:endParaRPr lang="ru-RU" altLang="ru-RU" b="1" dirty="0">
              <a:ln w="0"/>
              <a:solidFill>
                <a:srgbClr val="0A259A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17" name="Объект 3"/>
          <p:cNvSpPr txBox="1">
            <a:spLocks/>
          </p:cNvSpPr>
          <p:nvPr/>
        </p:nvSpPr>
        <p:spPr>
          <a:xfrm>
            <a:off x="2757358" y="3583798"/>
            <a:ext cx="3570546" cy="3866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81043" tIns="40522" rIns="81043" bIns="40522" rtlCol="0">
            <a:noAutofit/>
          </a:bodyPr>
          <a:lstStyle/>
          <a:p>
            <a:pPr marL="405216" indent="-405216" algn="ctr"/>
            <a:r>
              <a:rPr lang="ru-RU" altLang="ru-RU" b="1" dirty="0" smtClean="0">
                <a:ln w="0"/>
                <a:solidFill>
                  <a:srgbClr val="0A259A"/>
                </a:solidFill>
                <a:latin typeface="Arial" pitchFamily="34" charset="0"/>
                <a:cs typeface="Arial" pitchFamily="34" charset="0"/>
                <a:sym typeface="Myriad Pro Semibold"/>
              </a:rPr>
              <a:t>2) Структура бюджета (6 слайд)</a:t>
            </a:r>
            <a:endParaRPr lang="ru-RU" altLang="ru-RU" b="1" dirty="0">
              <a:ln w="0"/>
              <a:solidFill>
                <a:srgbClr val="0A259A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18" name="Объект 3"/>
          <p:cNvSpPr txBox="1">
            <a:spLocks/>
          </p:cNvSpPr>
          <p:nvPr/>
        </p:nvSpPr>
        <p:spPr>
          <a:xfrm>
            <a:off x="2566931" y="4083663"/>
            <a:ext cx="4131324" cy="3866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81043" tIns="40522" rIns="81043" bIns="40522" rtlCol="0">
            <a:noAutofit/>
          </a:bodyPr>
          <a:lstStyle/>
          <a:p>
            <a:pPr marL="405216" indent="-405216" algn="ctr"/>
            <a:r>
              <a:rPr lang="ru-RU" altLang="ru-RU" b="1" dirty="0" smtClean="0">
                <a:ln w="0"/>
                <a:solidFill>
                  <a:srgbClr val="0A259A"/>
                </a:solidFill>
                <a:latin typeface="Arial" pitchFamily="34" charset="0"/>
                <a:cs typeface="Arial" pitchFamily="34" charset="0"/>
                <a:sym typeface="Myriad Pro Semibold"/>
              </a:rPr>
              <a:t>3) Структура поступлений (7 слайд)</a:t>
            </a:r>
            <a:endParaRPr lang="ru-RU" altLang="ru-RU" b="1" dirty="0">
              <a:ln w="0"/>
              <a:solidFill>
                <a:srgbClr val="0A259A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19" name="Объект 3"/>
          <p:cNvSpPr txBox="1">
            <a:spLocks/>
          </p:cNvSpPr>
          <p:nvPr/>
        </p:nvSpPr>
        <p:spPr>
          <a:xfrm>
            <a:off x="2847320" y="4603750"/>
            <a:ext cx="3570546" cy="3866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81043" tIns="40522" rIns="81043" bIns="40522" rtlCol="0">
            <a:noAutofit/>
          </a:bodyPr>
          <a:lstStyle/>
          <a:p>
            <a:pPr marL="405216" indent="-405216" algn="ctr"/>
            <a:r>
              <a:rPr lang="ru-RU" altLang="ru-RU" b="1" dirty="0" smtClean="0">
                <a:ln w="0"/>
                <a:solidFill>
                  <a:srgbClr val="0A259A"/>
                </a:solidFill>
                <a:latin typeface="Arial" pitchFamily="34" charset="0"/>
                <a:cs typeface="Arial" pitchFamily="34" charset="0"/>
                <a:sym typeface="Myriad Pro Semibold"/>
              </a:rPr>
              <a:t>4) Расходы бюджета (12 слайд)</a:t>
            </a:r>
            <a:endParaRPr lang="ru-RU" altLang="ru-RU" b="1" dirty="0">
              <a:ln w="0"/>
              <a:solidFill>
                <a:srgbClr val="0A259A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2957254" y="4066398"/>
            <a:ext cx="3214946" cy="39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V="1">
            <a:off x="2792154" y="4603750"/>
            <a:ext cx="3570546" cy="23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53978" y="-48941"/>
            <a:ext cx="9144000" cy="584775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ctr"/>
            <a:r>
              <a:rPr lang="ru-RU" altLang="ru-RU" sz="32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Уровни бюджетов и бюджетный процесс</a:t>
            </a:r>
            <a:endParaRPr lang="ru-RU" altLang="ru-RU" sz="32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861793" y="4630781"/>
            <a:ext cx="282207" cy="512719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72033" y="496928"/>
            <a:ext cx="4822516" cy="90429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38957" tIns="38957" rIns="38957" bIns="38957" numCol="1" spcCol="32465" rtlCol="0" anchor="ctr">
            <a:spAutoFit/>
          </a:bodyPr>
          <a:lstStyle/>
          <a:p>
            <a:pPr marL="457200" lvl="0" indent="-457200" algn="ctr">
              <a:buAutoNum type="arabicParenR"/>
            </a:pPr>
            <a:r>
              <a:rPr lang="ru-RU" altLang="ru-RU" sz="2000" b="1" dirty="0" smtClean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РЕСПУБЛИКАНСКИЙ БЮДЖЕТ</a:t>
            </a:r>
          </a:p>
          <a:p>
            <a:pPr lvl="0" algn="ctr"/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Исполнение республиканского бюджета обеспечивается Правительством Республики Казахстан.</a:t>
            </a:r>
            <a:endParaRPr lang="ru-RU" altLang="ru-RU" sz="1400" b="1" i="1" dirty="0" smtClean="0">
              <a:ln w="0"/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23785" y="1514802"/>
            <a:ext cx="8512779" cy="66592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38957" tIns="38957" rIns="38957" bIns="38957" numCol="1" spcCol="32465" rtlCol="0" anchor="ctr">
            <a:spAutoFit/>
          </a:bodyPr>
          <a:lstStyle/>
          <a:p>
            <a:pPr lvl="0" algn="ctr"/>
            <a:r>
              <a:rPr lang="ru-RU" altLang="ru-RU" sz="2000" b="1" dirty="0" smtClean="0">
                <a:ln w="0"/>
                <a:solidFill>
                  <a:srgbClr val="0A259A"/>
                </a:solidFill>
                <a:latin typeface="Arial" pitchFamily="34" charset="0"/>
                <a:cs typeface="Arial" pitchFamily="34" charset="0"/>
                <a:sym typeface="Myriad Pro Semibold"/>
              </a:rPr>
              <a:t>2) ОБЛАСТНОЙ БЮДЖЕТ – 27 областных АБП</a:t>
            </a:r>
          </a:p>
          <a:p>
            <a:pPr lvl="0" algn="ctr"/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Исполнение </a:t>
            </a: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областного </a:t>
            </a:r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бюджета обеспечивается </a:t>
            </a: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местными исполнительными органами.</a:t>
            </a:r>
            <a:endParaRPr lang="ru-RU" altLang="ru-RU" sz="2000" b="1" dirty="0" smtClean="0">
              <a:ln w="0"/>
              <a:solidFill>
                <a:srgbClr val="0A259A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23785" y="2407896"/>
            <a:ext cx="8512779" cy="104049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38957" tIns="38957" rIns="38957" bIns="38957" numCol="1" spcCol="32465" rtlCol="0" anchor="ctr">
            <a:spAutoFit/>
          </a:bodyPr>
          <a:lstStyle/>
          <a:p>
            <a:pPr lvl="0" algn="ctr"/>
            <a:r>
              <a:rPr lang="ru-RU" altLang="ru-RU" sz="2000" b="1" dirty="0" smtClean="0">
                <a:ln w="0"/>
                <a:solidFill>
                  <a:srgbClr val="0A259A"/>
                </a:solidFill>
                <a:latin typeface="Arial" pitchFamily="34" charset="0"/>
                <a:cs typeface="Arial" pitchFamily="34" charset="0"/>
                <a:sym typeface="Myriad Pro Semibold"/>
              </a:rPr>
              <a:t>3) РАЙОННЫЙ (ГОРОДА ОБЛАСТНОГО ЗНАЧЕНИЯ) БЮДЖЕТ – 14 самостоятельных бюджетов районов и городов.</a:t>
            </a:r>
          </a:p>
          <a:p>
            <a:pPr algn="ctr"/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Исполнение </a:t>
            </a: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районного бюджета </a:t>
            </a:r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обеспечивается </a:t>
            </a: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местными исполнительными органами.</a:t>
            </a:r>
            <a:endParaRPr lang="ru-RU" altLang="ru-RU" sz="1800" b="1" dirty="0" smtClean="0">
              <a:ln w="0"/>
              <a:solidFill>
                <a:srgbClr val="0A259A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23785" y="3659279"/>
            <a:ext cx="8512778" cy="12448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38957" tIns="38957" rIns="38957" bIns="38957" numCol="1" spcCol="32465" rtlCol="0" anchor="ctr">
            <a:spAutoFit/>
          </a:bodyPr>
          <a:lstStyle/>
          <a:p>
            <a:pPr algn="ctr">
              <a:defRPr/>
            </a:pPr>
            <a:r>
              <a:rPr lang="ru-RU" altLang="ru-RU" sz="2000" b="1" dirty="0" smtClean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4) БЮДЖЕТ ГОРОДА РАЙОННОГО ЗНАЧЕНИЯ, СЕЛА, ПОСЕЛКА, СЕЛЬСКОГО ОКРУГА – 187 бюджетов МСУ.</a:t>
            </a:r>
          </a:p>
          <a:p>
            <a:pPr algn="ctr">
              <a:defRPr/>
            </a:pP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Исполнение бюджета города районного значения, села, поселка, сельского округа обеспечивается аппаратом </a:t>
            </a:r>
            <a:r>
              <a:rPr lang="ru-RU" sz="1400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акима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соответствующей административно-территориальной единицы</a:t>
            </a:r>
            <a:endParaRPr lang="ru-RU" altLang="ru-RU" sz="1400" b="1" i="1" dirty="0" smtClean="0">
              <a:solidFill>
                <a:srgbClr val="0A259A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 4"/>
          <p:cNvSpPr/>
          <p:nvPr/>
        </p:nvSpPr>
        <p:spPr>
          <a:xfrm rot="20994896">
            <a:off x="2556404" y="2552662"/>
            <a:ext cx="1154989" cy="696813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633" tIns="14633" rIns="14633" bIns="14633" numCol="1" spcCol="1126" anchor="ctr" anchorCtr="0">
            <a:noAutofit/>
          </a:bodyPr>
          <a:lstStyle/>
          <a:p>
            <a:pPr algn="ctr" defTabSz="51214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391073" y="3094899"/>
            <a:ext cx="3926165" cy="364990"/>
          </a:xfrm>
          <a:prstGeom prst="rect">
            <a:avLst/>
          </a:prstGeom>
          <a:ln>
            <a:noFill/>
          </a:ln>
        </p:spPr>
        <p:txBody>
          <a:bodyPr wrap="square" lIns="81043" tIns="40522" rIns="81043" bIns="40522">
            <a:spAutoFit/>
          </a:bodyPr>
          <a:lstStyle/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исполнение бюджета</a:t>
            </a:r>
            <a:endParaRPr lang="ru-RU" b="1" u="sng" dirty="0">
              <a:solidFill>
                <a:schemeClr val="bg1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61740" y="2730627"/>
            <a:ext cx="6252814" cy="364990"/>
          </a:xfrm>
          <a:prstGeom prst="rect">
            <a:avLst/>
          </a:prstGeom>
          <a:ln>
            <a:noFill/>
          </a:ln>
        </p:spPr>
        <p:txBody>
          <a:bodyPr wrap="square" lIns="81043" tIns="40522" rIns="81043" bIns="40522">
            <a:spAutoFit/>
          </a:bodyPr>
          <a:lstStyle/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составление, </a:t>
            </a:r>
            <a:r>
              <a:rPr lang="ru-RU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рассмотрение и </a:t>
            </a:r>
            <a:r>
              <a:rPr lang="ru-RU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утверждение бюджета</a:t>
            </a:r>
            <a:endParaRPr lang="ru-RU" b="1" u="sng" dirty="0">
              <a:solidFill>
                <a:schemeClr val="bg1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32317" y="3459889"/>
            <a:ext cx="8291004" cy="648144"/>
          </a:xfrm>
          <a:prstGeom prst="rect">
            <a:avLst/>
          </a:prstGeom>
          <a:ln>
            <a:noFill/>
          </a:ln>
        </p:spPr>
        <p:txBody>
          <a:bodyPr wrap="square" lIns="81043" tIns="40522" rIns="81043" bIns="40522">
            <a:spAutoFit/>
          </a:bodyPr>
          <a:lstStyle/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формирование, рассмотрение и утверждение отчета по исполнению бюджета</a:t>
            </a:r>
            <a:endParaRPr lang="ru-RU" b="1" u="sng" dirty="0">
              <a:solidFill>
                <a:schemeClr val="bg1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51" name="Rectangle 2"/>
          <p:cNvSpPr txBox="1">
            <a:spLocks noChangeArrowheads="1"/>
          </p:cNvSpPr>
          <p:nvPr/>
        </p:nvSpPr>
        <p:spPr>
          <a:xfrm>
            <a:off x="786563" y="2172130"/>
            <a:ext cx="7452320" cy="574274"/>
          </a:xfrm>
          <a:prstGeom prst="rect">
            <a:avLst/>
          </a:prstGeom>
          <a:noFill/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0520" tIns="40520" rIns="40520" bIns="40520" anchor="ctr">
            <a:spAutoFit/>
          </a:bodyPr>
          <a:lstStyle/>
          <a:p>
            <a:pPr algn="ctr" fontAlgn="ctr" hangingPunct="1">
              <a:defRPr/>
            </a:pPr>
            <a:r>
              <a:rPr lang="ru-RU" altLang="ru-RU" sz="32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Этапы бюджетного процесса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213756" y="864474"/>
            <a:ext cx="8805014" cy="358834"/>
          </a:xfrm>
          <a:prstGeom prst="rect">
            <a:avLst/>
          </a:prstGeom>
        </p:spPr>
        <p:txBody>
          <a:bodyPr wrap="square" lIns="81043" tIns="40522" rIns="81043" bIns="40522">
            <a:spAutoFit/>
          </a:bodyPr>
          <a:lstStyle/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altLang="ru-RU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прогноз социально-экономического развития (на основании его разрабатываются бюджетные программы)</a:t>
            </a:r>
            <a:endParaRPr lang="ru-RU" sz="1200" b="1" dirty="0">
              <a:solidFill>
                <a:schemeClr val="bg1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19076" y="1171876"/>
            <a:ext cx="8517487" cy="358834"/>
          </a:xfrm>
          <a:prstGeom prst="rect">
            <a:avLst/>
          </a:prstGeom>
        </p:spPr>
        <p:txBody>
          <a:bodyPr wrap="square" lIns="81043" tIns="40522" rIns="81043" bIns="40522">
            <a:spAutoFit/>
          </a:bodyPr>
          <a:lstStyle/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altLang="ru-RU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закон о республиканском бюджете, решение маслихата о местном бюджете</a:t>
            </a:r>
            <a:endParaRPr lang="ru-RU" sz="1200" b="1" dirty="0">
              <a:solidFill>
                <a:schemeClr val="bg1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36167" y="1499048"/>
            <a:ext cx="8553113" cy="294201"/>
          </a:xfrm>
          <a:prstGeom prst="rect">
            <a:avLst/>
          </a:prstGeom>
        </p:spPr>
        <p:txBody>
          <a:bodyPr wrap="square" lIns="81043" tIns="40522" rIns="81043" bIns="40522">
            <a:spAutoFit/>
          </a:bodyPr>
          <a:lstStyle/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altLang="ru-RU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постановление МИО (решение акима с/о) о реализации решения маслихата об утверждении бюджета</a:t>
            </a:r>
            <a:endParaRPr lang="ru-RU" sz="1200" b="1" dirty="0">
              <a:solidFill>
                <a:schemeClr val="bg1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49382" y="1799803"/>
            <a:ext cx="4104456" cy="276184"/>
          </a:xfrm>
          <a:prstGeom prst="rect">
            <a:avLst/>
          </a:prstGeom>
        </p:spPr>
        <p:txBody>
          <a:bodyPr wrap="square" lIns="81043" tIns="40522" rIns="81043" bIns="40522">
            <a:spAutoFit/>
          </a:bodyPr>
          <a:lstStyle/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altLang="ru-RU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бюджетные программы</a:t>
            </a:r>
            <a:endParaRPr lang="ru-RU" sz="1200" b="1" dirty="0">
              <a:solidFill>
                <a:schemeClr val="bg1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7417" y="509336"/>
            <a:ext cx="7432126" cy="400384"/>
          </a:xfrm>
          <a:prstGeom prst="rect">
            <a:avLst/>
          </a:prstGeom>
        </p:spPr>
        <p:txBody>
          <a:bodyPr wrap="square" lIns="81043" tIns="40522" rIns="81043" bIns="40522">
            <a:spAutoFit/>
          </a:bodyPr>
          <a:lstStyle/>
          <a:p>
            <a:pPr algn="just">
              <a:lnSpc>
                <a:spcPct val="115000"/>
              </a:lnSpc>
              <a:tabLst>
                <a:tab pos="79918" algn="l"/>
              </a:tabLst>
            </a:pPr>
            <a:r>
              <a:rPr lang="ru-RU" altLang="ru-RU" sz="18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бюджетном процессе используются следующие документы: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61740" y="4222705"/>
            <a:ext cx="3732296" cy="364990"/>
          </a:xfrm>
          <a:prstGeom prst="rect">
            <a:avLst/>
          </a:prstGeom>
          <a:ln>
            <a:noFill/>
          </a:ln>
        </p:spPr>
        <p:txBody>
          <a:bodyPr wrap="square" lIns="81043" tIns="40522" rIns="81043" bIns="40522">
            <a:spAutoFit/>
          </a:bodyPr>
          <a:lstStyle/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оценка результатов</a:t>
            </a:r>
            <a:endParaRPr lang="ru-RU" b="1" u="sng" dirty="0">
              <a:solidFill>
                <a:schemeClr val="bg1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sp>
        <p:nvSpPr>
          <p:cNvPr id="37" name="Rectangle 2"/>
          <p:cNvSpPr txBox="1">
            <a:spLocks noChangeArrowheads="1"/>
          </p:cNvSpPr>
          <p:nvPr/>
        </p:nvSpPr>
        <p:spPr>
          <a:xfrm>
            <a:off x="-254762" y="-43666"/>
            <a:ext cx="9144000" cy="584775"/>
          </a:xfrm>
          <a:prstGeom prst="rect">
            <a:avLst/>
          </a:prstGeom>
          <a:noFill/>
          <a:ln w="15875" cap="rnd" cmpd="sng" algn="ctr">
            <a:noFill/>
            <a:prstDash val="soli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rtlCol="0" anchor="b">
            <a:sp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altLang="ru-RU" sz="32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Уровни бюджетов и бюджетный процесс</a:t>
            </a:r>
            <a:endParaRPr lang="ru-RU" altLang="ru-RU" sz="32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736563" y="4647728"/>
            <a:ext cx="282207" cy="512719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 4"/>
          <p:cNvSpPr/>
          <p:nvPr/>
        </p:nvSpPr>
        <p:spPr>
          <a:xfrm rot="20994896">
            <a:off x="2556404" y="2552662"/>
            <a:ext cx="1154989" cy="696813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633" tIns="14633" rIns="14633" bIns="14633" numCol="1" spcCol="1126" anchor="ctr" anchorCtr="0">
            <a:noAutofit/>
          </a:bodyPr>
          <a:lstStyle/>
          <a:p>
            <a:pPr algn="ctr" defTabSz="51214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/>
          </a:p>
        </p:txBody>
      </p:sp>
      <p:sp>
        <p:nvSpPr>
          <p:cNvPr id="37" name="Rectangle 2"/>
          <p:cNvSpPr txBox="1">
            <a:spLocks noChangeArrowheads="1"/>
          </p:cNvSpPr>
          <p:nvPr/>
        </p:nvSpPr>
        <p:spPr>
          <a:xfrm>
            <a:off x="-166254" y="25351"/>
            <a:ext cx="9452758" cy="384721"/>
          </a:xfrm>
          <a:prstGeom prst="rect">
            <a:avLst/>
          </a:prstGeom>
          <a:noFill/>
          <a:ln w="15875" cap="rnd" cmpd="sng" algn="ctr">
            <a:noFill/>
            <a:prstDash val="soli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rtlCol="0" anchor="b">
            <a:sp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altLang="ru-RU" sz="19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Основанием для исполнения бюджета являются следующие документы</a:t>
            </a:r>
            <a:endParaRPr lang="ru-RU" altLang="ru-RU" sz="19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861793" y="4670979"/>
            <a:ext cx="282207" cy="512719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0" y="427406"/>
            <a:ext cx="617519" cy="461076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</a:t>
            </a:r>
          </a:p>
          <a:p>
            <a:pPr algn="ctr"/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по 31 декабря</a:t>
            </a:r>
            <a:endParaRPr 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88767" y="427406"/>
            <a:ext cx="8146473" cy="3946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кодекс РК</a:t>
            </a:r>
            <a:endParaRPr lang="ru-RU" sz="1400" b="1" dirty="0">
              <a:ln w="0"/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88768" y="884426"/>
            <a:ext cx="8146472" cy="32991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1400" b="1" dirty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республиканском бюджете и решение </a:t>
            </a:r>
            <a:r>
              <a:rPr lang="ru-RU" sz="1400" b="1" dirty="0" err="1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маслихата</a:t>
            </a:r>
            <a:r>
              <a:rPr lang="ru-RU" sz="1400" b="1" dirty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местном </a:t>
            </a:r>
            <a:r>
              <a:rPr lang="ru-RU" sz="1400" b="1" dirty="0" smtClean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бюджете</a:t>
            </a:r>
            <a:endParaRPr lang="ru-RU" sz="1400" b="1" dirty="0">
              <a:ln w="0"/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88768" y="1262830"/>
            <a:ext cx="8146472" cy="67775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Постановления </a:t>
            </a:r>
            <a:r>
              <a:rPr lang="ru-RU" sz="1400" b="1" dirty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</a:t>
            </a:r>
            <a:r>
              <a:rPr lang="ru-RU" sz="1400" b="1" dirty="0" smtClean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РК или </a:t>
            </a:r>
            <a:r>
              <a:rPr lang="ru-RU" sz="1400" b="1" dirty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исполнительного органа или решения </a:t>
            </a:r>
            <a:r>
              <a:rPr lang="ru-RU" sz="1400" b="1" dirty="0" err="1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акимов</a:t>
            </a:r>
            <a:r>
              <a:rPr lang="ru-RU" sz="1400" b="1" dirty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городов районного значения, сел, поселков, сельских округов о реализации закона о республиканском бюджете или решения </a:t>
            </a:r>
            <a:r>
              <a:rPr lang="ru-RU" sz="1400" b="1" dirty="0" err="1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маслихата</a:t>
            </a:r>
            <a:r>
              <a:rPr lang="ru-RU" sz="1400" b="1" dirty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местном </a:t>
            </a:r>
            <a:r>
              <a:rPr lang="ru-RU" sz="1400" b="1" dirty="0" smtClean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бюджете</a:t>
            </a:r>
            <a:endParaRPr lang="ru-RU" sz="1400" b="1" dirty="0">
              <a:ln w="0"/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88764" y="1988101"/>
            <a:ext cx="8188899" cy="7302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</a:t>
            </a:r>
            <a:r>
              <a:rPr lang="ru-RU" sz="1400" b="1" dirty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</a:t>
            </a:r>
            <a:r>
              <a:rPr lang="ru-RU" sz="1400" b="1" dirty="0" smtClean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РК или </a:t>
            </a:r>
            <a:r>
              <a:rPr lang="ru-RU" sz="1400" b="1" dirty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исполнительного органа или решения </a:t>
            </a:r>
            <a:r>
              <a:rPr lang="ru-RU" sz="1400" b="1" dirty="0" err="1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акимов</a:t>
            </a:r>
            <a:r>
              <a:rPr lang="ru-RU" sz="1400" b="1" dirty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городов районного значения, сел, поселков, сельских округов, принимаемые в ходе исполнения республиканского или местного </a:t>
            </a:r>
            <a:r>
              <a:rPr lang="ru-RU" sz="1400" b="1" dirty="0" smtClean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400" b="1" dirty="0">
              <a:ln w="0"/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97239" y="2765838"/>
            <a:ext cx="8188899" cy="33950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проекты</a:t>
            </a:r>
            <a:endParaRPr lang="ru-RU" sz="1400" b="1" dirty="0">
              <a:ln w="0"/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97239" y="3170425"/>
            <a:ext cx="8188899" cy="29363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n w="0"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программы</a:t>
            </a:r>
            <a:endParaRPr lang="ru-RU" sz="1400" b="1" dirty="0">
              <a:ln w="0"/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97239" y="3506229"/>
            <a:ext cx="8188899" cy="41828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водный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финансирования по обязательствам, сводный план поступлений и финансирования по платежам</a:t>
            </a:r>
            <a:endParaRPr lang="ru-RU" sz="1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97238" y="3976926"/>
            <a:ext cx="8188899" cy="2681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Планы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финансирования по обязательствам и платежам администраторов бюджетных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</a:t>
            </a:r>
            <a:endParaRPr lang="ru-RU" sz="1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85067" y="4306977"/>
            <a:ext cx="8188899" cy="38982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планы финансирования по обязательствам и платежам государственных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</a:t>
            </a:r>
            <a:endParaRPr lang="ru-RU" sz="1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97239" y="4770007"/>
            <a:ext cx="8188899" cy="2681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НПА, определяющие порядок исполнения бюджета в соответствии с Бюджетным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кодексом</a:t>
            </a:r>
            <a:endParaRPr lang="ru-RU" sz="1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52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5007"/>
            <a:ext cx="9144000" cy="1077218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ctr"/>
            <a:r>
              <a:rPr lang="ru-RU" altLang="ru-RU" sz="32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Структура бюджета </a:t>
            </a:r>
            <a:r>
              <a:rPr lang="ru-RU" altLang="ru-RU" sz="32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Северо-Казахстанской области на 1 августа 2026 года</a:t>
            </a:r>
            <a:endParaRPr lang="ru-RU" altLang="ru-RU" sz="2100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760010" y="4647728"/>
            <a:ext cx="282207" cy="512719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898525" y="1141308"/>
            <a:ext cx="7346950" cy="13501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1043" tIns="40522" rIns="81043" bIns="40522" rtlCol="0" anchor="ctr"/>
          <a:lstStyle/>
          <a:p>
            <a:pPr lvl="0" algn="ctr"/>
            <a:r>
              <a:rPr lang="ru-RU" altLang="ru-RU" sz="4300" b="1" dirty="0">
                <a:ln w="0"/>
                <a:solidFill>
                  <a:srgbClr val="0A259A"/>
                </a:solidFill>
                <a:latin typeface="Arial" pitchFamily="34" charset="0"/>
                <a:cs typeface="Arial" pitchFamily="34" charset="0"/>
                <a:sym typeface="Myriad Pro Semibold"/>
              </a:rPr>
              <a:t>ПОСТУПЛЕНИЯ</a:t>
            </a:r>
          </a:p>
          <a:p>
            <a:pPr lvl="0" algn="ctr"/>
            <a:r>
              <a:rPr lang="ru-RU" altLang="ru-RU" sz="4300" b="1" dirty="0" smtClean="0">
                <a:ln w="0">
                  <a:solidFill>
                    <a:schemeClr val="tx1"/>
                  </a:solidFill>
                </a:ln>
                <a:solidFill>
                  <a:srgbClr val="0A259A"/>
                </a:solidFill>
                <a:latin typeface="Arial" pitchFamily="34" charset="0"/>
                <a:cs typeface="Arial" pitchFamily="34" charset="0"/>
                <a:sym typeface="Myriad Pro Semibold"/>
              </a:rPr>
              <a:t>358 464,9 </a:t>
            </a:r>
            <a:r>
              <a:rPr lang="ru-RU" altLang="ru-RU" sz="4300" b="1" dirty="0" err="1" smtClean="0">
                <a:ln w="0">
                  <a:solidFill>
                    <a:schemeClr val="tx1"/>
                  </a:solidFill>
                </a:ln>
                <a:solidFill>
                  <a:srgbClr val="0A259A"/>
                </a:solidFill>
                <a:latin typeface="Arial" pitchFamily="34" charset="0"/>
                <a:cs typeface="Arial" pitchFamily="34" charset="0"/>
                <a:sym typeface="Myriad Pro Semibold"/>
              </a:rPr>
              <a:t>млн.те</a:t>
            </a:r>
            <a:r>
              <a:rPr lang="kk-KZ" altLang="ru-RU" sz="4300" b="1" dirty="0" smtClean="0">
                <a:ln w="0">
                  <a:solidFill>
                    <a:schemeClr val="tx1"/>
                  </a:solidFill>
                </a:ln>
                <a:solidFill>
                  <a:srgbClr val="0A259A"/>
                </a:solidFill>
                <a:latin typeface="Arial" pitchFamily="34" charset="0"/>
                <a:cs typeface="Arial" pitchFamily="34" charset="0"/>
                <a:sym typeface="Myriad Pro Semibold"/>
              </a:rPr>
              <a:t>ң</a:t>
            </a:r>
            <a:r>
              <a:rPr lang="ru-RU" altLang="ru-RU" sz="4300" b="1" dirty="0" err="1" smtClean="0">
                <a:ln w="0">
                  <a:solidFill>
                    <a:schemeClr val="tx1"/>
                  </a:solidFill>
                </a:ln>
                <a:solidFill>
                  <a:srgbClr val="0A259A"/>
                </a:solidFill>
                <a:latin typeface="Arial" pitchFamily="34" charset="0"/>
                <a:cs typeface="Arial" pitchFamily="34" charset="0"/>
                <a:sym typeface="Myriad Pro Semibold"/>
              </a:rPr>
              <a:t>ге</a:t>
            </a:r>
            <a:endParaRPr lang="ru-RU" altLang="ru-RU" sz="4300" b="1" dirty="0">
              <a:ln w="0">
                <a:solidFill>
                  <a:schemeClr val="tx1"/>
                </a:solidFill>
              </a:ln>
              <a:solidFill>
                <a:srgbClr val="0A259A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98525" y="2892684"/>
            <a:ext cx="7512050" cy="13501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1043" tIns="40522" rIns="81043" bIns="40522" rtlCol="0" anchor="ctr"/>
          <a:lstStyle/>
          <a:p>
            <a:pPr algn="ctr"/>
            <a:r>
              <a:rPr lang="ru-RU" altLang="ru-RU" sz="4300" b="1" dirty="0">
                <a:ln w="0"/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РАСХОДЫ</a:t>
            </a:r>
          </a:p>
          <a:p>
            <a:pPr algn="ctr"/>
            <a:r>
              <a:rPr lang="ru-RU" altLang="ru-RU" sz="4300" b="1" dirty="0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341 078,8 </a:t>
            </a:r>
            <a:r>
              <a:rPr lang="ru-RU" altLang="ru-RU" sz="4300" b="1" dirty="0" err="1" smtClean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Myriad Pro Semibold"/>
              </a:rPr>
              <a:t>млн.теңге</a:t>
            </a:r>
            <a:endParaRPr lang="ru-RU" altLang="ru-RU" sz="4300" b="1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369332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anchor="b">
            <a:spAutoFit/>
          </a:bodyPr>
          <a:lstStyle/>
          <a:p>
            <a:pPr fontAlgn="ctr"/>
            <a:r>
              <a:rPr lang="ru-RU" sz="1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Структура поступлений бюджета на 1 </a:t>
            </a:r>
            <a:r>
              <a:rPr lang="ru-RU" sz="1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августа </a:t>
            </a:r>
            <a:r>
              <a:rPr lang="ru-RU" sz="1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2023 – 2026 годы, </a:t>
            </a:r>
            <a:r>
              <a:rPr lang="ru-RU" sz="1800" b="1" cap="none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ru-RU" altLang="ru-RU" sz="18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760010" y="4647728"/>
            <a:ext cx="282207" cy="512719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137832"/>
              </p:ext>
            </p:extLst>
          </p:nvPr>
        </p:nvGraphicFramePr>
        <p:xfrm>
          <a:off x="190009" y="432717"/>
          <a:ext cx="8570002" cy="451250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03903"/>
                <a:gridCol w="875004"/>
                <a:gridCol w="875004"/>
                <a:gridCol w="875004"/>
                <a:gridCol w="572279"/>
                <a:gridCol w="802433"/>
                <a:gridCol w="722125"/>
                <a:gridCol w="722125"/>
                <a:gridCol w="722125"/>
              </a:tblGrid>
              <a:tr h="3787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год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</a:t>
                      </a:r>
                      <a:r>
                        <a:rPr lang="ru-RU" sz="1100" b="1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01.08.2026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Рост/</a:t>
                      </a:r>
                      <a:b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уменьшение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Фактическое исполнение </a:t>
                      </a:r>
                      <a:b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1 </a:t>
                      </a:r>
                      <a:r>
                        <a:rPr lang="ru-RU" sz="1100" b="1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августа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6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971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ПОСТУПЛЕНИЯ, </a:t>
                      </a:r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100" b="1" u="none" strike="noStrike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.: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579 233,4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343 242,0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358 464,9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15 222,9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241 330,7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294 450,0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317 844,7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971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164 340,0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87 225,3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88 496,3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1 270,9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64 195,9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70 327,9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85 445,1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008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</a:t>
                      </a:r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Налоговые поступления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134 485,8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74 786,5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76 841,0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2054,5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59 735,8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65 635,8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74 854,4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836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i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подоходный налог</a:t>
                      </a:r>
                      <a:endParaRPr lang="ru-RU" sz="1050" b="0" i="1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76 451,9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40 581,0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41 526,2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945,3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30 504,4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36 123,1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40 839,3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836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i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социальный налог</a:t>
                      </a:r>
                      <a:endParaRPr lang="ru-RU" sz="1050" b="0" i="1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29 719,4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16 417,8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16 495,5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11 284,8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13 859,1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15 764,7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836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i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собственность</a:t>
                      </a:r>
                      <a:endParaRPr lang="ru-RU" sz="1050" b="0" i="1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10 022,1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6 088,5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6 640,1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551,5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4 458,2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5 455,2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6 320,4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99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i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за использование природных и других ресурсов</a:t>
                      </a:r>
                      <a:endParaRPr lang="ru-RU" sz="1050" b="0" i="1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2 741,8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1 385,2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1 830,6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445,4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2 535,3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2 713,3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2 721,8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13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</a:t>
                      </a:r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Неналоговые поступления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8 272,5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5 187,3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6 068,1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880,8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2 718,2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3 209,3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5 108,4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484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Поступления от продажи основного капитала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18 597,4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5 997,8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4 330,3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-1667,5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1 741,9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1 482,7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5 482,4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95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ru-RU" sz="1100" b="1" u="none" strike="noStrike" kern="12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Специальные поступления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2 984,3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1 253,8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1 256,9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65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 </a:t>
                      </a:r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трансфертов, в </a:t>
                      </a:r>
                      <a:r>
                        <a:rPr lang="ru-RU" sz="1100" b="1" u="none" strike="noStrike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.: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342 545,7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231 373,3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231 373,3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172 869,8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211 116,0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220 426,4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61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i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трансферты из республиканского бюджета</a:t>
                      </a:r>
                      <a:endParaRPr lang="ru-RU" sz="1050" b="0" i="1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8 569,3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5 120,8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5 120,8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18 985,2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25 511,2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23 566,1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2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i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из республиканского бюджета</a:t>
                      </a:r>
                      <a:endParaRPr lang="ru-RU" sz="1050" b="0" i="1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333 976,4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226 252,5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226 252,5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153 884,6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185 604,8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196 860,3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28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100" b="1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Погашение бюджетных кредитов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6 988,4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4 998,6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6 608,2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1609,6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1 579,6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2 923,5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2 851,7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604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100" b="1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от продажи финансовых активов государства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5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</a:t>
                      </a:r>
                      <a:r>
                        <a:rPr lang="ru-RU" sz="1100" b="1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Поступление займов</a:t>
                      </a:r>
                      <a:endParaRPr lang="ru-RU" sz="11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8" marR="5008" marT="5008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55 482,8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19 639,6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31 967,8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162,8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12328,2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2 685,4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10 081,6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9 121,5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203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3813" y="-22726"/>
            <a:ext cx="9144000" cy="1384995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ctr" hangingPunct="0"/>
            <a: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Динамика поступлений на 1 </a:t>
            </a:r>
            <a:r>
              <a:rPr lang="ru-RU" altLang="ru-RU" sz="2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августа за 2023 – 2026  </a:t>
            </a:r>
            <a: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годы, </a:t>
            </a:r>
            <a:r>
              <a:rPr lang="ru-RU" altLang="ru-RU" sz="2800" b="1" cap="none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28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771231" y="4670812"/>
            <a:ext cx="259765" cy="466552"/>
          </a:xfrm>
        </p:spPr>
        <p:txBody>
          <a:bodyPr/>
          <a:lstStyle/>
          <a:p>
            <a:pPr algn="ctr"/>
            <a:fld id="{5E8B0D4E-4D5A-4088-B0C6-94DFFE03A6A7}" type="slidenum">
              <a:rPr lang="ru-RU" sz="25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Диаграмма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8570789"/>
              </p:ext>
            </p:extLst>
          </p:nvPr>
        </p:nvGraphicFramePr>
        <p:xfrm>
          <a:off x="178131" y="855025"/>
          <a:ext cx="8593100" cy="3815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760010" y="4647728"/>
            <a:ext cx="282207" cy="512719"/>
          </a:xfrm>
        </p:spPr>
        <p:txBody>
          <a:bodyPr/>
          <a:lstStyle/>
          <a:p>
            <a:pPr algn="ctr"/>
            <a:fld id="{5E8B0D4E-4D5A-4088-B0C6-94DFFE03A6A7}" type="slidenum">
              <a:rPr lang="ru-RU" sz="2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106878" y="0"/>
            <a:ext cx="9144000" cy="1374493"/>
          </a:xfrm>
          <a:prstGeom prst="rect">
            <a:avLst/>
          </a:prstGeom>
          <a:noFill/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0520" tIns="40520" rIns="40520" bIns="40520" anchor="ctr">
            <a:spAutoFit/>
          </a:bodyPr>
          <a:lstStyle/>
          <a:p>
            <a:pPr fontAlgn="ctr" hangingPunct="1">
              <a:defRPr/>
            </a:pPr>
            <a:r>
              <a:rPr lang="ru-RU" altLang="ru-RU" sz="28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Основные виды </a:t>
            </a:r>
            <a:r>
              <a:rPr lang="ru-RU" altLang="ru-RU" sz="2800" b="1" kern="12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налоговых </a:t>
            </a:r>
            <a:r>
              <a:rPr lang="ru-RU" altLang="ru-RU" sz="28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поступлений </a:t>
            </a:r>
          </a:p>
          <a:p>
            <a:pPr fontAlgn="ctr" hangingPunct="1">
              <a:defRPr/>
            </a:pPr>
            <a:r>
              <a:rPr lang="ru-RU" altLang="ru-RU" sz="28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1 </a:t>
            </a:r>
            <a:r>
              <a:rPr lang="ru-RU" sz="2800" b="1" kern="12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августа </a:t>
            </a:r>
            <a:r>
              <a:rPr lang="ru-RU" altLang="ru-RU" sz="2800" b="1" kern="12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altLang="ru-RU" sz="28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года, </a:t>
            </a:r>
            <a:r>
              <a:rPr lang="ru-RU" altLang="ru-RU" sz="2800" b="1" kern="120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r>
              <a:rPr lang="ru-RU" altLang="ru-RU" sz="28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8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2800" b="1" kern="12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971186699"/>
              </p:ext>
            </p:extLst>
          </p:nvPr>
        </p:nvGraphicFramePr>
        <p:xfrm>
          <a:off x="917791" y="878566"/>
          <a:ext cx="7842219" cy="4068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0949482"/>
              </p:ext>
            </p:extLst>
          </p:nvPr>
        </p:nvGraphicFramePr>
        <p:xfrm>
          <a:off x="432000" y="852197"/>
          <a:ext cx="8172000" cy="4141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-11875" y="0"/>
            <a:ext cx="9144000" cy="943610"/>
          </a:xfrm>
          <a:prstGeom prst="rect">
            <a:avLst/>
          </a:prstGeom>
        </p:spPr>
        <p:txBody>
          <a:bodyPr wrap="square" lIns="81043" tIns="40522" rIns="81043" bIns="40522">
            <a:spAutoFit/>
          </a:bodyPr>
          <a:lstStyle/>
          <a:p>
            <a:pPr fontAlgn="ctr"/>
            <a:r>
              <a:rPr lang="ru-RU" altLang="ru-RU" sz="28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Налоговые поступления в </a:t>
            </a:r>
            <a:r>
              <a:rPr lang="ru-RU" altLang="ru-RU" sz="2800" b="1" kern="12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динамике</a:t>
            </a:r>
            <a:endParaRPr lang="ru-RU" altLang="ru-RU" sz="2800" b="1" kern="12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fontAlgn="ctr"/>
            <a:r>
              <a:rPr lang="ru-RU" altLang="ru-RU" sz="28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1 </a:t>
            </a:r>
            <a:r>
              <a:rPr lang="ru-RU" sz="2800" b="1" kern="12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августа </a:t>
            </a:r>
            <a:r>
              <a:rPr lang="ru-RU" altLang="ru-RU" sz="2800" b="1" kern="12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 2023 – 2026 годы</a:t>
            </a:r>
            <a:r>
              <a:rPr lang="ru-RU" altLang="ru-RU" sz="28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ru-RU" altLang="ru-RU" sz="2800" b="1" kern="120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млн.теңге</a:t>
            </a:r>
            <a:endParaRPr lang="en-US" altLang="ru-RU" sz="2800" b="1" kern="12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04000" y="4647728"/>
            <a:ext cx="438217" cy="512719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" y="-98945"/>
            <a:ext cx="9144001" cy="1815882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fontAlgn="ctr"/>
            <a: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Основные виды неналоговых поступлений </a:t>
            </a:r>
            <a:b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</a:br>
            <a: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на 1 </a:t>
            </a:r>
            <a:r>
              <a:rPr lang="ru-RU" sz="2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августа </a:t>
            </a:r>
            <a:r>
              <a:rPr lang="ru-RU" altLang="ru-RU" sz="2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2026 </a:t>
            </a:r>
            <a: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года, </a:t>
            </a:r>
            <a:r>
              <a:rPr lang="ru-RU" altLang="ru-RU" sz="2800" b="1" cap="none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млн.теңге</a:t>
            </a:r>
            <a: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/>
            </a:r>
            <a:b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</a:br>
            <a:r>
              <a:rPr lang="ru-RU" altLang="ru-RU" sz="2400" b="1" dirty="0">
                <a:solidFill>
                  <a:srgbClr val="0A25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altLang="ru-RU" sz="2400" b="1" dirty="0">
                <a:solidFill>
                  <a:srgbClr val="0A259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n w="0"/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1600" b="1" dirty="0">
                <a:ln w="0"/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altLang="ru-RU" sz="1600" b="1" dirty="0">
              <a:ln w="0"/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873976125"/>
              </p:ext>
            </p:extLst>
          </p:nvPr>
        </p:nvGraphicFramePr>
        <p:xfrm>
          <a:off x="459484" y="808996"/>
          <a:ext cx="7836972" cy="3966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554496" y="4647728"/>
            <a:ext cx="664808" cy="512719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369332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ctr"/>
            <a:r>
              <a:rPr lang="ru-RU" altLang="ru-RU" sz="1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Исполнение бюджета по расходам на 1 </a:t>
            </a:r>
            <a:r>
              <a:rPr lang="ru-RU" sz="1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августа </a:t>
            </a:r>
            <a:r>
              <a:rPr lang="ru-RU" altLang="ru-RU" sz="1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за 2023 – 2026 годы, </a:t>
            </a:r>
            <a:r>
              <a:rPr lang="ru-RU" altLang="ru-RU" sz="1800" b="1" cap="none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млн.теңге</a:t>
            </a:r>
            <a:endParaRPr lang="ru-RU" altLang="ru-RU" sz="1800" b="1" dirty="0">
              <a:solidFill>
                <a:srgbClr val="0A259A"/>
              </a:solidFill>
              <a:latin typeface="Arial" panose="020B0604020202020204" pitchFamily="34" charset="0"/>
              <a:cs typeface="Arial" panose="020B0604020202020204" pitchFamily="34" charset="0"/>
              <a:sym typeface="Myriad Pro Semibold"/>
            </a:endParaRPr>
          </a:p>
        </p:txBody>
      </p:sp>
      <p:sp>
        <p:nvSpPr>
          <p:cNvPr id="5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760009" y="4626493"/>
            <a:ext cx="510850" cy="512719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402315"/>
              </p:ext>
            </p:extLst>
          </p:nvPr>
        </p:nvGraphicFramePr>
        <p:xfrm>
          <a:off x="118753" y="488701"/>
          <a:ext cx="8641256" cy="442388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94761"/>
                <a:gridCol w="918671"/>
                <a:gridCol w="875610"/>
                <a:gridCol w="1004799"/>
                <a:gridCol w="789483"/>
                <a:gridCol w="789483"/>
                <a:gridCol w="789483"/>
                <a:gridCol w="789483"/>
                <a:gridCol w="789483"/>
              </a:tblGrid>
              <a:tr h="38051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на год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на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01.08.2026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Сумма не исполнения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исполнение </a:t>
                      </a:r>
                      <a:b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1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августа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19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950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РАСХОДЫ, в </a:t>
                      </a:r>
                      <a:r>
                        <a:rPr lang="ru-RU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т.ч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.: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579 233,4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343 653,6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341 078,8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-2 574,9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231 528,4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291 335,2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304 455,1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86186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сфера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246 831,1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141 356,4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141 184,2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-172,2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115 214,2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137 079,1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135 578,8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18707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Государственные услуги общего характера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29 422,1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18 298,1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18 154,3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-143,8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10 199,3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19 095,0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19 411,3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95087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Оборона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2 432,4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1 100,2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1 098,1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-2,1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330,7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511,4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958,0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18707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Общественный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порядок  и безопасность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17 787,0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9 474,9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9 474,4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5 657,9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6 686,9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8 423,0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32225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ЖКХ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83 013,4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31 386,5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30 314,4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96,6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-1 072,0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24 436,5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25 047,5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30 813,0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18707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Топливно-энергетический комплекс и недропользование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1 957,3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1 394,1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1 143,8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-250,3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61,6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73232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Сельское, водное, лесное, рыбное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хозяйство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окружающей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124 367,3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94 283,5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94 274,2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-9,3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42 179,5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56 295,7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72 968,3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73232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Промышленность, архитектурная, градостроительная и строительная деятельность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3 315,8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1 856,5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1 520,3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-336,2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411,9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4 679,5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1 103,8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30509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Транспорт и коммуникации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36 299,2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22 758,7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22 193,0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-565,7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14 415,3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22 561,3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22 046,2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95087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11 713,0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7 743,2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7 720,5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-22,7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11 165,9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12 322,4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9 825,6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90211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долга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3 065,5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931,2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931,2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727,0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445,5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416,5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95087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Трансферты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1 266,4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1 266,4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1 266,4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2 105,9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405,5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615,3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95087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Погашение займов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17 762,9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11 803,9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11 803,9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4 575,3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6 091,7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2 233,6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84121126"/>
              </p:ext>
            </p:extLst>
          </p:nvPr>
        </p:nvGraphicFramePr>
        <p:xfrm>
          <a:off x="95634" y="1270674"/>
          <a:ext cx="8395644" cy="3766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86" y="0"/>
            <a:ext cx="9144000" cy="954107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ctr"/>
            <a: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Основные направления расходов бюджета </a:t>
            </a:r>
            <a:b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</a:br>
            <a:r>
              <a:rPr lang="ru-RU" altLang="ru-RU" sz="2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Северо-Казахстанской </a:t>
            </a:r>
            <a: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области</a:t>
            </a:r>
            <a:r>
              <a:rPr lang="ru-RU" altLang="ru-RU" sz="2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.</a:t>
            </a:r>
            <a:endParaRPr lang="ru-RU" altLang="ru-RU" sz="28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Myriad Pro Semibold"/>
            </a:endParaRP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>
          <a:xfrm>
            <a:off x="0" y="862422"/>
            <a:ext cx="8993014" cy="622749"/>
          </a:xfrm>
          <a:prstGeom prst="rect">
            <a:avLst/>
          </a:prstGeom>
          <a:noFill/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0520" tIns="40520" rIns="40520" bIns="40520" anchor="ctr">
            <a:spAutoFit/>
          </a:bodyPr>
          <a:lstStyle/>
          <a:p>
            <a:pPr algn="ctr">
              <a:lnSpc>
                <a:spcPct val="115000"/>
              </a:lnSpc>
              <a:tabLst>
                <a:tab pos="79918" algn="l"/>
              </a:tabLst>
            </a:pPr>
            <a:r>
              <a:rPr lang="ru-RU" sz="18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Всего расходы на </a:t>
            </a:r>
            <a:r>
              <a:rPr lang="ru-RU" sz="21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ru-RU" sz="18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августа </a:t>
            </a:r>
            <a:r>
              <a:rPr lang="ru-RU" sz="21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sz="18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года </a:t>
            </a:r>
            <a:r>
              <a:rPr lang="ru-RU" sz="18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составили </a:t>
            </a:r>
            <a:r>
              <a:rPr lang="ru-RU" sz="21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341 078,8 </a:t>
            </a:r>
            <a:r>
              <a:rPr lang="ru-RU" sz="1800" b="1" u="sng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sz="1800" b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fontAlgn="ctr" hangingPunct="1">
              <a:defRPr/>
            </a:pPr>
            <a:endParaRPr lang="ru-RU" altLang="ru-RU" sz="1100" b="1" dirty="0">
              <a:solidFill>
                <a:srgbClr val="0A25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491278" y="4606926"/>
            <a:ext cx="664808" cy="512719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7321"/>
            <a:ext cx="9157716" cy="954107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ctr"/>
            <a: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Расходы по функциональной группе «</a:t>
            </a:r>
            <a:r>
              <a:rPr lang="ru-RU" altLang="ru-RU" sz="2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Образование» на 1.08.2026г. – 103 487,7 </a:t>
            </a:r>
            <a:r>
              <a:rPr lang="ru-RU" altLang="ru-RU" sz="2800" b="1" cap="none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млн.теңге</a:t>
            </a:r>
            <a:endParaRPr lang="ru-RU" altLang="ru-RU" sz="28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Myriad Pro Semibold"/>
            </a:endParaRPr>
          </a:p>
        </p:txBody>
      </p:sp>
      <p:sp>
        <p:nvSpPr>
          <p:cNvPr id="23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560686" y="4785756"/>
            <a:ext cx="597030" cy="357744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2"/>
          <p:cNvSpPr txBox="1">
            <a:spLocks noChangeArrowheads="1"/>
          </p:cNvSpPr>
          <p:nvPr/>
        </p:nvSpPr>
        <p:spPr>
          <a:xfrm>
            <a:off x="202089" y="1175625"/>
            <a:ext cx="8657112" cy="12144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0520" tIns="40520" rIns="40520" bIns="40520" anchor="ctr">
            <a:spAutoFit/>
          </a:bodyPr>
          <a:lstStyle/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Начальное, основное среднее и общее среднее образование – 76 928,7 </a:t>
            </a:r>
            <a:r>
              <a:rPr 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Техническое и профессиональное образование – 8 158,6 </a:t>
            </a:r>
            <a:r>
              <a:rPr 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Дошкольное воспитание и обучение – 13 714,1 </a:t>
            </a:r>
            <a:r>
              <a:rPr 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Прочие расходы – 4 686,3 </a:t>
            </a:r>
            <a:r>
              <a:rPr 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7" name="Диаграмма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8188819"/>
              </p:ext>
            </p:extLst>
          </p:nvPr>
        </p:nvGraphicFramePr>
        <p:xfrm>
          <a:off x="202089" y="2517255"/>
          <a:ext cx="8657112" cy="2340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57111" y="4630598"/>
            <a:ext cx="595607" cy="512902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>
          <a:xfrm>
            <a:off x="202089" y="1257188"/>
            <a:ext cx="8657112" cy="13129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0520" tIns="40520" rIns="40520" bIns="40520" anchor="ctr">
            <a:spAutoFit/>
          </a:bodyPr>
          <a:lstStyle/>
          <a:p>
            <a:pPr marL="285750" indent="-285750" fontAlgn="ctr" hangingPunct="1">
              <a:buFont typeface="Wingdings" panose="05000000000000000000" pitchFamily="2" charset="2"/>
              <a:buChar char="v"/>
              <a:defRPr/>
            </a:pPr>
            <a:r>
              <a:rPr lang="ru-RU" alt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Информационное пространство – 3 167,0 </a:t>
            </a:r>
            <a:r>
              <a:rPr lang="ru-RU" alt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altLang="ru-RU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ctr" hangingPunct="1">
              <a:buFont typeface="Wingdings" panose="05000000000000000000" pitchFamily="2" charset="2"/>
              <a:buChar char="v"/>
              <a:defRPr/>
            </a:pPr>
            <a:r>
              <a:rPr lang="ru-RU" alt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Спорт – 5 569,6 </a:t>
            </a:r>
            <a:r>
              <a:rPr lang="ru-RU" alt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altLang="ru-RU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ctr" hangingPunct="1">
              <a:buFont typeface="Wingdings" panose="05000000000000000000" pitchFamily="2" charset="2"/>
              <a:buChar char="v"/>
              <a:defRPr/>
            </a:pPr>
            <a:r>
              <a:rPr lang="ru-RU" alt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Туризм – 13,1 </a:t>
            </a:r>
            <a:r>
              <a:rPr lang="ru-RU" alt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altLang="ru-RU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ctr" hangingPunct="1">
              <a:buFont typeface="Wingdings" panose="05000000000000000000" pitchFamily="2" charset="2"/>
              <a:buChar char="v"/>
              <a:defRPr/>
            </a:pPr>
            <a:r>
              <a:rPr lang="ru-RU" alt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Культура – 6 809,0 </a:t>
            </a:r>
            <a:r>
              <a:rPr lang="ru-RU" alt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altLang="ru-RU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fontAlgn="ctr" hangingPunct="1">
              <a:buFont typeface="Wingdings" panose="05000000000000000000" pitchFamily="2" charset="2"/>
              <a:buChar char="v"/>
              <a:defRPr/>
            </a:pPr>
            <a:r>
              <a:rPr lang="ru-RU" alt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Прочие – 1 528,9 </a:t>
            </a:r>
            <a:r>
              <a:rPr lang="ru-RU" alt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altLang="ru-RU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1372" y="0"/>
            <a:ext cx="9157716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79918" algn="l"/>
              </a:tabLst>
            </a:pPr>
            <a:r>
              <a:rPr lang="ru-RU" sz="24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Расходы </a:t>
            </a:r>
            <a:r>
              <a:rPr lang="ru-RU" altLang="ru-RU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по функциональной группе </a:t>
            </a:r>
            <a:r>
              <a:rPr lang="ru-RU" sz="2400" b="1" kern="12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</a:t>
            </a:r>
            <a:r>
              <a:rPr lang="ru-RU" sz="24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Культура, спорт, туризм и информационное пространство</a:t>
            </a:r>
            <a:r>
              <a:rPr lang="ru-RU" sz="2400" b="1" kern="12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 на 01.08.2026г. – 17 087,6 </a:t>
            </a:r>
            <a:r>
              <a:rPr lang="ru-RU" sz="2400" b="1" kern="120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млн.теңге</a:t>
            </a:r>
            <a:endParaRPr lang="ru-RU" sz="2400" b="1" kern="12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Диаграмма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6588529"/>
              </p:ext>
            </p:extLst>
          </p:nvPr>
        </p:nvGraphicFramePr>
        <p:xfrm>
          <a:off x="202089" y="2623716"/>
          <a:ext cx="8657112" cy="2221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1357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2"/>
          <p:cNvSpPr txBox="1">
            <a:spLocks noChangeArrowheads="1"/>
          </p:cNvSpPr>
          <p:nvPr/>
        </p:nvSpPr>
        <p:spPr>
          <a:xfrm>
            <a:off x="376161" y="1193234"/>
            <a:ext cx="8428137" cy="13837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0520" tIns="40520" rIns="40520" bIns="40520" anchor="ctr">
            <a:spAutoFit/>
          </a:bodyPr>
          <a:lstStyle/>
          <a:p>
            <a:pPr marL="342900" indent="-342900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Предоставление специальных социальных услуг – 4 161,6 </a:t>
            </a:r>
            <a:r>
              <a:rPr 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Социальная помощь – 6 289,2 </a:t>
            </a:r>
            <a:r>
              <a:rPr 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Социальное </a:t>
            </a:r>
            <a:r>
              <a:rPr lang="ru-RU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обеспечение </a:t>
            </a: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детей – сирот – 846,0 </a:t>
            </a:r>
            <a:r>
              <a:rPr 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Прочие расходы – 5 </a:t>
            </a: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017,1 </a:t>
            </a:r>
            <a:r>
              <a:rPr 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b="1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algn="ctr" fontAlgn="ctr" hangingPunct="1">
              <a:defRPr/>
            </a:pPr>
            <a:endParaRPr lang="ru-RU" altLang="ru-RU" sz="1100" b="1" dirty="0">
              <a:solidFill>
                <a:srgbClr val="0A25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572058" y="4630781"/>
            <a:ext cx="597030" cy="512719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-90311"/>
            <a:ext cx="916908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79918" algn="l"/>
              </a:tabLst>
            </a:pPr>
            <a:r>
              <a:rPr lang="ru-RU" sz="24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Расходы </a:t>
            </a:r>
            <a:r>
              <a:rPr lang="ru-RU" altLang="ru-RU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по функциональной группе </a:t>
            </a:r>
            <a:r>
              <a:rPr lang="ru-RU" sz="2400" b="1" kern="12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«Социальное обеспечение и социальная помощь» на 01.08.2026г. –         16 313,9 </a:t>
            </a:r>
            <a:r>
              <a:rPr lang="ru-RU" sz="2400" b="1" kern="120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млн.теңге</a:t>
            </a:r>
            <a:endParaRPr lang="ru-RU" sz="2400" b="1" kern="12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Диаграмма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890943"/>
              </p:ext>
            </p:extLst>
          </p:nvPr>
        </p:nvGraphicFramePr>
        <p:xfrm>
          <a:off x="376161" y="2702484"/>
          <a:ext cx="8428137" cy="2205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"/>
          <p:cNvSpPr txBox="1">
            <a:spLocks noChangeArrowheads="1"/>
          </p:cNvSpPr>
          <p:nvPr/>
        </p:nvSpPr>
        <p:spPr>
          <a:xfrm>
            <a:off x="376161" y="1171395"/>
            <a:ext cx="8428137" cy="11005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0520" tIns="40520" rIns="40520" bIns="40520" anchor="ctr">
            <a:spAutoFit/>
          </a:bodyPr>
          <a:lstStyle/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Охрана здоровья населения </a:t>
            </a: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– 1 531,4 </a:t>
            </a:r>
            <a:r>
              <a:rPr 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b="1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Другие виды медицинской помощи – 96,8 </a:t>
            </a:r>
            <a:r>
              <a:rPr 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Прочие расходы – 2 666,8 </a:t>
            </a:r>
            <a:r>
              <a:rPr 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 fontAlgn="ctr" hangingPunct="1">
              <a:defRPr/>
            </a:pPr>
            <a:endParaRPr lang="ru-RU" altLang="ru-RU" sz="1100" b="1" dirty="0">
              <a:solidFill>
                <a:srgbClr val="0A25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560686" y="4690936"/>
            <a:ext cx="597030" cy="512719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372" y="0"/>
            <a:ext cx="9157716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79918" algn="l"/>
              </a:tabLst>
            </a:pPr>
            <a:r>
              <a:rPr lang="ru-RU" sz="24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Расходы </a:t>
            </a:r>
            <a:r>
              <a:rPr lang="ru-RU" altLang="ru-RU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по функциональной </a:t>
            </a:r>
            <a:r>
              <a:rPr lang="ru-RU" altLang="ru-RU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группе </a:t>
            </a:r>
            <a:r>
              <a:rPr lang="ru-RU" sz="2400" b="1" kern="12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«Здравоохранение» на 01.08.2026г. – 4 295,0 </a:t>
            </a:r>
            <a:r>
              <a:rPr lang="ru-RU" sz="2400" b="1" kern="120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млн.теңге</a:t>
            </a:r>
            <a:endParaRPr lang="ru-RU" sz="2400" b="1" kern="12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Диаграмма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6164447"/>
              </p:ext>
            </p:extLst>
          </p:nvPr>
        </p:nvGraphicFramePr>
        <p:xfrm>
          <a:off x="376161" y="2501566"/>
          <a:ext cx="8428137" cy="2307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625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763409751"/>
              </p:ext>
            </p:extLst>
          </p:nvPr>
        </p:nvGraphicFramePr>
        <p:xfrm>
          <a:off x="254475" y="649087"/>
          <a:ext cx="8332825" cy="4432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0" y="-56925"/>
            <a:ext cx="9144000" cy="515753"/>
          </a:xfrm>
          <a:prstGeom prst="rect">
            <a:avLst/>
          </a:prstGeom>
        </p:spPr>
        <p:txBody>
          <a:bodyPr vert="horz" lIns="81043" tIns="40522" rIns="81043" bIns="40522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altLang="ru-RU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Myriad Pro Semibold"/>
              </a:rPr>
              <a:t>Реальный сектор</a:t>
            </a:r>
          </a:p>
        </p:txBody>
      </p:sp>
      <p:pic>
        <p:nvPicPr>
          <p:cNvPr id="7" name="Рисунок 6" descr="gallery_2d9bf59dd28ca273e04461ece80f15e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2172" y="744267"/>
            <a:ext cx="1876839" cy="1441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0" descr="ÐÐ°ÑÑÐ¸Ð½ÐºÐ¸ Ð¿Ð¾ Ð·Ð°Ð¿ÑÐ¾ÑÑ Ð·Ð°Ð²Ð¾Ð´ ÑÐ°Ð±ÑÐ¸ÐºÐ° Ð¸ÐºÐ¾Ð½ÐºÐ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679" y="553087"/>
            <a:ext cx="1652732" cy="13246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образование в Испании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0730" y="3649114"/>
            <a:ext cx="1848896" cy="1178482"/>
          </a:xfrm>
          <a:prstGeom prst="rect">
            <a:avLst/>
          </a:prstGeom>
          <a:ln>
            <a:noFill/>
          </a:ln>
          <a:effectLst/>
        </p:spPr>
      </p:pic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420730" y="199136"/>
            <a:ext cx="9144000" cy="524260"/>
          </a:xfrm>
          <a:prstGeom prst="rect">
            <a:avLst/>
          </a:prstGeom>
          <a:noFill/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0520" tIns="40520" rIns="40520" bIns="40520" anchor="ctr">
            <a:spAutoFit/>
          </a:bodyPr>
          <a:lstStyle/>
          <a:p>
            <a:pPr algn="ctr">
              <a:lnSpc>
                <a:spcPct val="115000"/>
              </a:lnSpc>
              <a:tabLst>
                <a:tab pos="79918" algn="l"/>
              </a:tabLst>
            </a:pPr>
            <a:r>
              <a:rPr lang="ru-RU" sz="1800" b="1" dirty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Расходы </a:t>
            </a:r>
            <a:r>
              <a:rPr lang="ru-RU" sz="1800" b="1" dirty="0" smtClean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на 1.08.2026 г. – </a:t>
            </a:r>
            <a:r>
              <a:rPr lang="ru-RU" sz="25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149 445,7 </a:t>
            </a:r>
            <a:r>
              <a:rPr lang="ru-RU" sz="1800" b="1" dirty="0" err="1" smtClean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altLang="ru-RU" sz="2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Picture 7" descr="E:\дз кз\cifr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33680" y="3978965"/>
            <a:ext cx="2127006" cy="1164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560686" y="4690936"/>
            <a:ext cx="597030" cy="512719"/>
          </a:xfrm>
        </p:spPr>
        <p:txBody>
          <a:bodyPr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46331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ctr"/>
            <a:r>
              <a:rPr lang="ru-RU" altLang="ru-RU" sz="1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Исполнение бюджета по реальному сектору на 1 </a:t>
            </a:r>
            <a:r>
              <a:rPr lang="ru-RU" sz="1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августа </a:t>
            </a:r>
            <a:r>
              <a:rPr lang="ru-RU" altLang="ru-RU" sz="1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за 2023 – 2026 годы, </a:t>
            </a:r>
            <a:r>
              <a:rPr lang="ru-RU" altLang="ru-RU" sz="1800" b="1" cap="none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млн.теңге</a:t>
            </a:r>
            <a:endParaRPr lang="ru-RU" altLang="ru-RU" sz="1800" b="1" dirty="0">
              <a:solidFill>
                <a:srgbClr val="0A259A"/>
              </a:solidFill>
              <a:latin typeface="Arial" panose="020B0604020202020204" pitchFamily="34" charset="0"/>
              <a:cs typeface="Arial" panose="020B0604020202020204" pitchFamily="34" charset="0"/>
              <a:sym typeface="Myriad Pro Semibold"/>
            </a:endParaRPr>
          </a:p>
        </p:txBody>
      </p:sp>
      <p:sp>
        <p:nvSpPr>
          <p:cNvPr id="5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760009" y="4626493"/>
            <a:ext cx="510850" cy="512719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674027"/>
              </p:ext>
            </p:extLst>
          </p:nvPr>
        </p:nvGraphicFramePr>
        <p:xfrm>
          <a:off x="118753" y="646331"/>
          <a:ext cx="8752114" cy="425654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19069"/>
                <a:gridCol w="930457"/>
                <a:gridCol w="886843"/>
                <a:gridCol w="1017690"/>
                <a:gridCol w="799611"/>
                <a:gridCol w="859006"/>
                <a:gridCol w="740216"/>
                <a:gridCol w="799611"/>
                <a:gridCol w="799611"/>
              </a:tblGrid>
              <a:tr h="39892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на год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на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01.08.2026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Сумма не исполнения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исполнение </a:t>
                      </a:r>
                      <a:b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1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августа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2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045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248 953,0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151 679,3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149 445,7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-2 233,6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81 552,1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108 697,8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126 992,9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50241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4126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83 013,4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31 386,5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30 314,4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96,6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-1 072,0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24 436,5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25 047,5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30 813,0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04525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32 145,6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9 283,7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8 796,5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94,8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-487,2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11 720,8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10 615,3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8 796,5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68018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24 508,9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15 884,2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14 168,7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-1 715,6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8 948,4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8 953,8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14 168,7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77465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12 561,5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7 914,6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7 847,9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-66,7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3 767,3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5 478,4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7 847,9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89305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Сельское, водное, лесное, рыбное хозяйство, охрана окружающей среды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124 367,3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94 283,5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94 274,2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-9,3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42 179,5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56 295,7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72 968,3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78020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Сельское хозяйство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66 233,4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46 958,7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46 952,6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-6,1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40 400,5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52 952,6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52 578,5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55511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Лесное хозяйство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4 395,1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2 312,0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2 309,3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963,0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1 845,4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2 309,3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16121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968,2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247,5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246,9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-0,6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103,4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316,9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246,9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53975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Транспорт и коммуникации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36 299,2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22 758,7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22 193,0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-565,7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14 415,3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22 561,3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22 046,2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53975">
                <a:tc>
                  <a:txBody>
                    <a:bodyPr/>
                    <a:lstStyle/>
                    <a:p>
                      <a:pPr marL="36000" algn="l" defTabSz="342900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Промышленность </a:t>
                      </a:r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и строительная деятельность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3 315,8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1 856,5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1 520,3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-336,2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411,9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4 679,5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1 103,8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53975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Топливно-энергетический комплекс и недропользование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1 957,3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1 394,1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1 143,8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-250,3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109,0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113,9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61,6</a:t>
                      </a:r>
                    </a:p>
                  </a:txBody>
                  <a:tcPr marL="9525" marR="9525" marT="9525" marB="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516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99186" y="-11778"/>
            <a:ext cx="9144001" cy="523220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ctr"/>
            <a: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Оборона, общественный </a:t>
            </a:r>
            <a:r>
              <a:rPr lang="ru-RU" altLang="ru-RU" sz="2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порядок  </a:t>
            </a:r>
            <a: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и </a:t>
            </a:r>
            <a:r>
              <a:rPr lang="ru-RU" altLang="ru-RU" sz="2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безопасность</a:t>
            </a:r>
            <a:endParaRPr lang="ru-RU" altLang="ru-RU" sz="2800" b="1" dirty="0">
              <a:ln w="0"/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541974" y="4676948"/>
            <a:ext cx="589584" cy="466552"/>
          </a:xfrm>
        </p:spPr>
        <p:txBody>
          <a:bodyPr/>
          <a:lstStyle/>
          <a:p>
            <a:pPr algn="ctr"/>
            <a:fld id="{5E8B0D4E-4D5A-4088-B0C6-94DFFE03A6A7}" type="slidenum">
              <a:rPr lang="ru-RU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20</a:t>
            </a:fld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109373" y="425013"/>
            <a:ext cx="9144000" cy="328053"/>
          </a:xfrm>
          <a:prstGeom prst="rect">
            <a:avLst/>
          </a:prstGeom>
          <a:noFill/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0520" tIns="40520" rIns="40520" bIns="40520" anchor="t">
            <a:spAutoFit/>
          </a:bodyPr>
          <a:lstStyle/>
          <a:p>
            <a:pPr>
              <a:tabLst>
                <a:tab pos="79918" algn="l"/>
              </a:tabLst>
            </a:pPr>
            <a:r>
              <a:rPr lang="ru-RU" b="1" dirty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Расходы на оборону и общественный </a:t>
            </a:r>
            <a:r>
              <a:rPr lang="ru-RU" b="1" dirty="0" smtClean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порядок на 1.08.2026г. составили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10 572,5 </a:t>
            </a:r>
            <a:r>
              <a:rPr lang="ru-RU" b="1" dirty="0" err="1" smtClean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млн.тг</a:t>
            </a:r>
            <a:r>
              <a:rPr lang="ru-RU" b="1" dirty="0" smtClean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alt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923421" y="774411"/>
            <a:ext cx="7650617" cy="1605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0520" tIns="40520" rIns="40520" bIns="40520" anchor="t">
            <a:spAutoFit/>
          </a:bodyPr>
          <a:lstStyle/>
          <a:p>
            <a:pPr algn="ctr">
              <a:tabLst>
                <a:tab pos="79918" algn="l"/>
              </a:tabLst>
            </a:pP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Оборона</a:t>
            </a:r>
          </a:p>
          <a:p>
            <a:pPr marL="285750" indent="-285750"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Организация работы ЧС – 766,5 </a:t>
            </a:r>
            <a:r>
              <a:rPr 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Мероприятия в рамках исполнения всеобщей воинской обязанности – 185,2 </a:t>
            </a:r>
            <a:r>
              <a:rPr 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Территориальная оборона областного масштаба – 36,2 </a:t>
            </a:r>
            <a:r>
              <a:rPr lang="ru-RU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b="1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algn="ctr" fontAlgn="ctr" hangingPunct="1">
              <a:defRPr/>
            </a:pPr>
            <a:endParaRPr lang="ru-RU" altLang="ru-RU" sz="1100" b="1" dirty="0">
              <a:solidFill>
                <a:srgbClr val="0A25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5" name="Диаграмма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8414772"/>
              </p:ext>
            </p:extLst>
          </p:nvPr>
        </p:nvGraphicFramePr>
        <p:xfrm>
          <a:off x="847288" y="2558643"/>
          <a:ext cx="7726750" cy="2323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923421" y="2565107"/>
            <a:ext cx="7515905" cy="312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0520" tIns="40520" rIns="40520" bIns="40520" numCol="1" spcCol="33768" rtlCol="0" anchor="t">
            <a:spAutoFit/>
          </a:bodyPr>
          <a:lstStyle/>
          <a:p>
            <a:pPr algn="ctr"/>
            <a:r>
              <a:rPr lang="ru-RU" sz="1500" b="1" dirty="0">
                <a:solidFill>
                  <a:srgbClr val="0A259A"/>
                </a:solidFill>
                <a:latin typeface="Arial" pitchFamily="34" charset="0"/>
                <a:ea typeface="Cambria Math" pitchFamily="18" charset="0"/>
                <a:cs typeface="Arial" pitchFamily="34" charset="0"/>
              </a:rPr>
              <a:t>Динамика исполнения бюджета по обороне </a:t>
            </a:r>
            <a:r>
              <a:rPr lang="ru-RU" sz="1500" b="1" dirty="0" smtClean="0">
                <a:solidFill>
                  <a:srgbClr val="0A259A"/>
                </a:solidFill>
                <a:latin typeface="Arial" pitchFamily="34" charset="0"/>
                <a:ea typeface="Cambria Math" pitchFamily="18" charset="0"/>
                <a:cs typeface="Arial" pitchFamily="34" charset="0"/>
              </a:rPr>
              <a:t>на 1 августа за 2023 - 2026 </a:t>
            </a:r>
            <a:r>
              <a:rPr lang="ru-RU" sz="1500" b="1" dirty="0">
                <a:solidFill>
                  <a:srgbClr val="0A259A"/>
                </a:solidFill>
                <a:latin typeface="Arial" pitchFamily="34" charset="0"/>
                <a:ea typeface="Cambria Math" pitchFamily="18" charset="0"/>
                <a:cs typeface="Arial" pitchFamily="34" charset="0"/>
              </a:rPr>
              <a:t>годы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30933" y="-18400"/>
            <a:ext cx="9205866" cy="523220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ctr"/>
            <a: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О</a:t>
            </a:r>
            <a:r>
              <a:rPr lang="ru-RU" altLang="ru-RU" sz="2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бщественный </a:t>
            </a:r>
            <a:r>
              <a:rPr lang="ru-RU" altLang="ru-RU" sz="28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порядок и </a:t>
            </a:r>
            <a:r>
              <a:rPr lang="ru-RU" altLang="ru-RU" sz="28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безопасность</a:t>
            </a:r>
            <a:endParaRPr lang="ru-RU" altLang="ru-RU" sz="2800" b="1" dirty="0">
              <a:ln w="0"/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506828" y="4676948"/>
            <a:ext cx="637172" cy="466552"/>
          </a:xfrm>
        </p:spPr>
        <p:txBody>
          <a:bodyPr/>
          <a:lstStyle/>
          <a:p>
            <a:pPr algn="ctr"/>
            <a:fld id="{5E8B0D4E-4D5A-4088-B0C6-94DFFE03A6A7}" type="slidenum">
              <a:rPr lang="ru-RU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21</a:t>
            </a:fld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87512" y="1201266"/>
            <a:ext cx="5408514" cy="14976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81043" tIns="40522" rIns="81043" bIns="40522">
            <a:spAutoFit/>
          </a:bodyPr>
          <a:lstStyle/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>
                <a:solidFill>
                  <a:srgbClr val="0A259A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правоохранительная </a:t>
            </a:r>
            <a:r>
              <a:rPr lang="ru-RU" b="1" dirty="0" smtClean="0">
                <a:solidFill>
                  <a:srgbClr val="0A259A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деятельность </a:t>
            </a:r>
            <a:r>
              <a:rPr lang="ru-RU" sz="1200" b="1" dirty="0">
                <a:solidFill>
                  <a:srgbClr val="0A259A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–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9 228,9 </a:t>
            </a:r>
            <a:r>
              <a:rPr lang="ru-RU" b="1" dirty="0" err="1" smtClean="0">
                <a:solidFill>
                  <a:srgbClr val="C0000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млн.теңге</a:t>
            </a:r>
            <a:endParaRPr lang="ru-RU" b="1" dirty="0" smtClean="0">
              <a:solidFill>
                <a:srgbClr val="C0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v"/>
              <a:tabLst>
                <a:tab pos="79918" algn="l"/>
              </a:tabLst>
            </a:pPr>
            <a:r>
              <a:rPr lang="ru-RU" b="1" dirty="0">
                <a:solidFill>
                  <a:srgbClr val="0A259A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обеспечение безопасности дорожного движения в </a:t>
            </a:r>
            <a:r>
              <a:rPr lang="ru-RU" b="1" dirty="0" smtClean="0">
                <a:solidFill>
                  <a:srgbClr val="0A259A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населенных </a:t>
            </a:r>
            <a:r>
              <a:rPr lang="ru-RU" b="1" dirty="0">
                <a:solidFill>
                  <a:srgbClr val="0A259A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пунктах </a:t>
            </a:r>
            <a:r>
              <a:rPr lang="ru-RU" b="1" dirty="0" smtClean="0">
                <a:solidFill>
                  <a:srgbClr val="0A259A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–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245,5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млн.теңге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SimSun" panose="02010600030101010101" pitchFamily="2" charset="-122"/>
                <a:cs typeface="Arial" pitchFamily="34" charset="0"/>
              </a:rPr>
              <a:t> </a:t>
            </a:r>
            <a:endParaRPr lang="ru-RU" sz="1400" b="1" dirty="0">
              <a:solidFill>
                <a:srgbClr val="FF0000"/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  <p:graphicFrame>
        <p:nvGraphicFramePr>
          <p:cNvPr id="51" name="Диаграмма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1361633"/>
              </p:ext>
            </p:extLst>
          </p:nvPr>
        </p:nvGraphicFramePr>
        <p:xfrm>
          <a:off x="124147" y="2907580"/>
          <a:ext cx="8395855" cy="1931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530055" y="2924753"/>
            <a:ext cx="7853838" cy="3280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0520" tIns="40520" rIns="40520" bIns="40520" numCol="1" spcCol="33768" rtlCol="0" anchor="t">
            <a:spAutoFit/>
          </a:bodyPr>
          <a:lstStyle/>
          <a:p>
            <a:r>
              <a:rPr lang="ru-RU" b="1" dirty="0">
                <a:solidFill>
                  <a:srgbClr val="0A259A"/>
                </a:solidFill>
                <a:latin typeface="Arial" pitchFamily="34" charset="0"/>
                <a:ea typeface="Cambria Math" pitchFamily="18" charset="0"/>
                <a:cs typeface="Arial" pitchFamily="34" charset="0"/>
              </a:rPr>
              <a:t>Динамика исполнения бюджета по охране </a:t>
            </a:r>
            <a:r>
              <a:rPr lang="ru-RU" b="1" dirty="0" err="1">
                <a:solidFill>
                  <a:srgbClr val="0A259A"/>
                </a:solidFill>
                <a:latin typeface="Arial" pitchFamily="34" charset="0"/>
                <a:ea typeface="Cambria Math" pitchFamily="18" charset="0"/>
                <a:cs typeface="Arial" pitchFamily="34" charset="0"/>
              </a:rPr>
              <a:t>общ.порядка</a:t>
            </a:r>
            <a:r>
              <a:rPr lang="ru-RU" b="1" dirty="0">
                <a:solidFill>
                  <a:srgbClr val="0A259A"/>
                </a:solidFill>
                <a:latin typeface="Arial" pitchFamily="34" charset="0"/>
                <a:ea typeface="Cambria Math" pitchFamily="18" charset="0"/>
                <a:cs typeface="Arial" pitchFamily="34" charset="0"/>
              </a:rPr>
              <a:t> за </a:t>
            </a:r>
            <a:r>
              <a:rPr lang="ru-RU" b="1" dirty="0" smtClean="0">
                <a:solidFill>
                  <a:srgbClr val="0A259A"/>
                </a:solidFill>
                <a:latin typeface="Arial" pitchFamily="34" charset="0"/>
                <a:ea typeface="Cambria Math" pitchFamily="18" charset="0"/>
                <a:cs typeface="Arial" pitchFamily="34" charset="0"/>
              </a:rPr>
              <a:t>2023 – 2026 годы</a:t>
            </a:r>
            <a:endParaRPr lang="ru-RU" b="1" dirty="0">
              <a:solidFill>
                <a:srgbClr val="0A259A"/>
              </a:solidFill>
              <a:latin typeface="Arial" pitchFamily="34" charset="0"/>
              <a:ea typeface="Cambria Math" pitchFamily="18" charset="0"/>
              <a:cs typeface="Arial" pitchFamily="34" charset="0"/>
            </a:endParaRPr>
          </a:p>
        </p:txBody>
      </p:sp>
      <p:pic>
        <p:nvPicPr>
          <p:cNvPr id="15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134" y="447084"/>
            <a:ext cx="1029799" cy="209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24147" y="421559"/>
            <a:ext cx="8259746" cy="718929"/>
          </a:xfrm>
          <a:prstGeom prst="rect">
            <a:avLst/>
          </a:prstGeom>
          <a:noFill/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0520" tIns="40520" rIns="40520" bIns="40520" anchor="ctr">
            <a:spAutoFit/>
          </a:bodyPr>
          <a:lstStyle/>
          <a:p>
            <a:pPr algn="ctr">
              <a:lnSpc>
                <a:spcPct val="115000"/>
              </a:lnSpc>
              <a:tabLst>
                <a:tab pos="79918" algn="l"/>
              </a:tabLst>
            </a:pPr>
            <a:r>
              <a:rPr lang="ru-RU" sz="1800" b="1" dirty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Общественный порядок, безопасность, правовая, судебная, </a:t>
            </a:r>
            <a:endParaRPr lang="ru-RU" sz="1800" b="1" dirty="0" smtClean="0">
              <a:solidFill>
                <a:srgbClr val="0A259A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5000"/>
              </a:lnSpc>
              <a:tabLst>
                <a:tab pos="79918" algn="l"/>
              </a:tabLst>
            </a:pPr>
            <a:r>
              <a:rPr lang="ru-RU" sz="1800" b="1" dirty="0" smtClean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уголовно </a:t>
            </a:r>
            <a:r>
              <a:rPr lang="ru-RU" sz="1800" b="1" dirty="0">
                <a:solidFill>
                  <a:srgbClr val="0A259A"/>
                </a:solidFill>
                <a:latin typeface="Arial" pitchFamily="34" charset="0"/>
                <a:cs typeface="Arial" pitchFamily="34" charset="0"/>
              </a:rPr>
              <a:t>– исполнительная деятельность </a:t>
            </a:r>
            <a:endParaRPr lang="ru-RU" altLang="ru-RU" sz="1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31" descr="E:\дз кз\photo_1072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96026" y="1169349"/>
            <a:ext cx="2462899" cy="1332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265226" y="4647728"/>
            <a:ext cx="742279" cy="512719"/>
          </a:xfrm>
        </p:spPr>
        <p:txBody>
          <a:bodyPr/>
          <a:lstStyle/>
          <a:p>
            <a:pPr algn="ctr"/>
            <a:fld id="{5E8B0D4E-4D5A-4088-B0C6-94DFFE03A6A7}" type="slidenum">
              <a:rPr lang="ru-RU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22</a:t>
            </a:fld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0" y="2294515"/>
            <a:ext cx="9144000" cy="778052"/>
          </a:xfrm>
          <a:prstGeom prst="rect">
            <a:avLst/>
          </a:prstGeom>
        </p:spPr>
        <p:txBody>
          <a:bodyPr wrap="square" lIns="81043" tIns="40522" rIns="81043" bIns="40522">
            <a:spAutoFit/>
          </a:bodyPr>
          <a:lstStyle/>
          <a:p>
            <a:pPr algn="ctr">
              <a:lnSpc>
                <a:spcPct val="115000"/>
              </a:lnSpc>
              <a:tabLst>
                <a:tab pos="79918" algn="l"/>
              </a:tabLst>
            </a:pPr>
            <a:r>
              <a:rPr lang="ru-RU" sz="4300" b="1" dirty="0">
                <a:ln>
                  <a:solidFill>
                    <a:schemeClr val="bg2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Благодарим за внимание!</a:t>
            </a:r>
            <a:endParaRPr lang="ru-RU" sz="4300" b="1" dirty="0">
              <a:ln>
                <a:solidFill>
                  <a:schemeClr val="bg2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latin typeface="Arial" pitchFamily="34" charset="0"/>
              <a:ea typeface="SimSun" panose="02010600030101010101" pitchFamily="2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2646893</TotalTime>
  <Words>1776</Words>
  <Application>Microsoft Office PowerPoint</Application>
  <PresentationFormat>Экран (16:9)</PresentationFormat>
  <Paragraphs>601</Paragraphs>
  <Slides>22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2" baseType="lpstr">
      <vt:lpstr>SimSun</vt:lpstr>
      <vt:lpstr>Arial</vt:lpstr>
      <vt:lpstr>Calibri</vt:lpstr>
      <vt:lpstr>Cambria Math</vt:lpstr>
      <vt:lpstr>Century Gothic</vt:lpstr>
      <vt:lpstr>Myriad Pro Semibold</vt:lpstr>
      <vt:lpstr>Times New Roman</vt:lpstr>
      <vt:lpstr>Wingdings</vt:lpstr>
      <vt:lpstr>Wingdings 3</vt:lpstr>
      <vt:lpstr>Сектор</vt:lpstr>
      <vt:lpstr>Презентация PowerPoint</vt:lpstr>
      <vt:lpstr>Уважаемые посетители официального сайта Северо-Казахстанской области! </vt:lpstr>
      <vt:lpstr>Уровни бюджетов и бюджетный процесс</vt:lpstr>
      <vt:lpstr>Презентация PowerPoint</vt:lpstr>
      <vt:lpstr>Презентация PowerPoint</vt:lpstr>
      <vt:lpstr>Структура бюджета Северо-Казахстанской области на 1 августа 2026 года</vt:lpstr>
      <vt:lpstr>Структура поступлений бюджета на 1 августа за 2023 – 2026 годы, млн.теңге</vt:lpstr>
      <vt:lpstr>Динамика поступлений на 1 августа за 2023 – 2026  годы, млн.теңге </vt:lpstr>
      <vt:lpstr>Презентация PowerPoint</vt:lpstr>
      <vt:lpstr>Презентация PowerPoint</vt:lpstr>
      <vt:lpstr>Основные виды неналоговых поступлений  на 1 августа 2026 года, млн.теңге    </vt:lpstr>
      <vt:lpstr>Исполнение бюджета по расходам на 1 августа за 2023 – 2026 годы, млн.теңге</vt:lpstr>
      <vt:lpstr>Основные направления расходов бюджета  Северо-Казахстанской области.</vt:lpstr>
      <vt:lpstr>Расходы по функциональной группе «Образование» на 1.08.2026г. – 103 487,7 млн.теңге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Исполнение бюджета по реальному сектору на 1 августа за 2023 – 2026 годы, млн.теңге</vt:lpstr>
      <vt:lpstr>Оборона, общественный порядок  и безопасность</vt:lpstr>
      <vt:lpstr>Общественный порядок и безопасность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РЕАЛИЗАЦИИ  ПРОГРАММЫ РАЗВИТИЯ «АЛМАТЫ-2020» ЗА 2016 ГОД</dc:title>
  <dc:creator>Indira</dc:creator>
  <cp:keywords>Бесконечная работа</cp:keywords>
  <cp:lastModifiedBy>Оксана Наумочкина</cp:lastModifiedBy>
  <cp:revision>1953</cp:revision>
  <cp:lastPrinted>2025-10-02T07:17:14Z</cp:lastPrinted>
  <dcterms:modified xsi:type="dcterms:W3CDTF">2026-08-12T10:02:16Z</dcterms:modified>
</cp:coreProperties>
</file>