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1459" r:id="rId2"/>
    <p:sldId id="1460" r:id="rId3"/>
    <p:sldId id="1462" r:id="rId4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1D28"/>
    <a:srgbClr val="A333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>
        <p:scale>
          <a:sx n="48" d="100"/>
          <a:sy n="48" d="100"/>
        </p:scale>
        <p:origin x="2820" y="15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6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fld id="{80A2DFE5-C952-43D1-8DED-B30D4D78ABDC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5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5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A14176B8-12CF-4B98-B9DC-8DCAB7CE94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82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973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774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47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11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45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88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74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7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76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7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77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8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D90F-CA4E-448E-A163-82027E289FCA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5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7A98B-A983-45FA-BD40-A5A8EC67B451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026" name="Picture 2" descr="📢 Объявление - NCVB.K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28" y="295436"/>
            <a:ext cx="6502568" cy="606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34470" y="911665"/>
            <a:ext cx="4313582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кандидаты, поступающие в резидентуру! 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поступающих в рамках средств МИО: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12.08.2026 - 17.08.2026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(включительно) - прием заявлений на гранты МИО . Заявления могут подавать лица, не поступившие в рамках республиканского бюджета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18.08.2026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публикация результатов ранжирования (апелляция не предусмотрена)</a:t>
            </a:r>
            <a:endParaRPr lang="en-US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2"/>
          <p:cNvSpPr txBox="1"/>
          <p:nvPr/>
        </p:nvSpPr>
        <p:spPr>
          <a:xfrm>
            <a:off x="306500" y="3867382"/>
            <a:ext cx="1530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>
                <a:solidFill>
                  <a:schemeClr val="bg1"/>
                </a:solidFill>
                <a:latin typeface="Microsoft Sans Serif"/>
                <a:cs typeface="Microsoft Sans Serif"/>
              </a:rPr>
              <a:t>2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0" y="-1"/>
            <a:ext cx="12192000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Распределение госзаказа на подготовку специалистов в области здравоохранения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936067" y="432160"/>
            <a:ext cx="456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object 12"/>
          <p:cNvSpPr txBox="1"/>
          <p:nvPr/>
        </p:nvSpPr>
        <p:spPr>
          <a:xfrm>
            <a:off x="246753" y="4788128"/>
            <a:ext cx="1530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4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99" name="object 12"/>
          <p:cNvSpPr txBox="1"/>
          <p:nvPr/>
        </p:nvSpPr>
        <p:spPr>
          <a:xfrm>
            <a:off x="265803" y="5863588"/>
            <a:ext cx="153035" cy="289823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5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V="1">
            <a:off x="459535" y="6374674"/>
            <a:ext cx="11466854" cy="261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AutoShape 2" descr="Знать свои права и обязанности: онлайн-курс о системе налогообложения в  России - Санкт-Петербургский государственный университ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80975" y="-191699"/>
            <a:ext cx="11496675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3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23850" y="4434314"/>
            <a:ext cx="7200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832021"/>
              </p:ext>
            </p:extLst>
          </p:nvPr>
        </p:nvGraphicFramePr>
        <p:xfrm>
          <a:off x="1" y="837488"/>
          <a:ext cx="12195244" cy="6033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88785">
                  <a:extLst>
                    <a:ext uri="{9D8B030D-6E8A-4147-A177-3AD203B41FA5}">
                      <a16:colId xmlns="" xmlns:a16="http://schemas.microsoft.com/office/drawing/2014/main" val="2024916674"/>
                    </a:ext>
                  </a:extLst>
                </a:gridCol>
                <a:gridCol w="5943899">
                  <a:extLst>
                    <a:ext uri="{9D8B030D-6E8A-4147-A177-3AD203B41FA5}">
                      <a16:colId xmlns="" xmlns:a16="http://schemas.microsoft.com/office/drawing/2014/main" val="3501608326"/>
                    </a:ext>
                  </a:extLst>
                </a:gridCol>
                <a:gridCol w="162560">
                  <a:extLst>
                    <a:ext uri="{9D8B030D-6E8A-4147-A177-3AD203B41FA5}">
                      <a16:colId xmlns="" xmlns:a16="http://schemas.microsoft.com/office/drawing/2014/main" val="1638963410"/>
                    </a:ext>
                  </a:extLst>
                </a:gridCol>
              </a:tblGrid>
              <a:tr h="267591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52088842"/>
                  </a:ext>
                </a:extLst>
              </a:tr>
              <a:tr h="72489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Наименование групп образовательных программ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Объем государственного образовательного заказа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58582446"/>
                  </a:ext>
                </a:extLst>
              </a:tr>
              <a:tr h="322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Анестезиология и реаниматология взрослая,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181289771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Инфекционные болезни взрослые, детские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59038694"/>
                  </a:ext>
                </a:extLst>
              </a:tr>
              <a:tr h="331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Кардиология</a:t>
                      </a: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взрослая,</a:t>
                      </a: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066330658"/>
                  </a:ext>
                </a:extLst>
              </a:tr>
              <a:tr h="303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Кардиохирургия взрослая,</a:t>
                      </a: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90140044"/>
                  </a:ext>
                </a:extLst>
              </a:tr>
              <a:tr h="379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Неврология взрослая,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31085320"/>
                  </a:ext>
                </a:extLst>
              </a:tr>
              <a:tr h="31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Нейрохирургия взрослая,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404855627"/>
                  </a:ext>
                </a:extLst>
              </a:tr>
              <a:tr h="337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Неотложная медицина взрослая, детская.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55692861"/>
                  </a:ext>
                </a:extLst>
              </a:tr>
              <a:tr h="3416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Общая хирургия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53463896"/>
                  </a:ext>
                </a:extLst>
              </a:tr>
              <a:tr h="332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Онкология взрослая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64681345"/>
                  </a:ext>
                </a:extLst>
              </a:tr>
              <a:tr h="3141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 Оториноларингология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детская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5477256"/>
                  </a:ext>
                </a:extLst>
              </a:tr>
              <a:tr h="3303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 Офтальмология взрослая,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5350816"/>
                  </a:ext>
                </a:extLst>
              </a:tr>
              <a:tr h="3379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 </a:t>
                      </a:r>
                      <a:r>
                        <a:rPr lang="kk-KZ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Педиатрия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61219882"/>
                  </a:ext>
                </a:extLst>
              </a:tr>
              <a:tr h="354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 Терапия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11016559"/>
                  </a:ext>
                </a:extLst>
              </a:tr>
              <a:tr h="3692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Урология и андрология взрослая,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621412316"/>
                  </a:ext>
                </a:extLst>
              </a:tr>
              <a:tr h="35385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Эндокринология взрослая,</a:t>
                      </a:r>
                      <a:r>
                        <a:rPr lang="ru-RU" sz="16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2922503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2"/>
          <p:cNvSpPr txBox="1"/>
          <p:nvPr/>
        </p:nvSpPr>
        <p:spPr>
          <a:xfrm>
            <a:off x="306500" y="3867382"/>
            <a:ext cx="1530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>
                <a:solidFill>
                  <a:schemeClr val="bg1"/>
                </a:solidFill>
                <a:latin typeface="Microsoft Sans Serif"/>
                <a:cs typeface="Microsoft Sans Serif"/>
              </a:rPr>
              <a:t>2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0" y="-1"/>
            <a:ext cx="12192000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Распределение госзаказа на подготовку специалистов в области здравоохранения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936067" y="432160"/>
            <a:ext cx="456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object 12"/>
          <p:cNvSpPr txBox="1"/>
          <p:nvPr/>
        </p:nvSpPr>
        <p:spPr>
          <a:xfrm>
            <a:off x="246753" y="4788128"/>
            <a:ext cx="1530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4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99" name="object 12"/>
          <p:cNvSpPr txBox="1"/>
          <p:nvPr/>
        </p:nvSpPr>
        <p:spPr>
          <a:xfrm>
            <a:off x="265803" y="5863588"/>
            <a:ext cx="153035" cy="289823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5</a:t>
            </a:r>
            <a:endParaRPr sz="18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V="1">
            <a:off x="459535" y="6374674"/>
            <a:ext cx="11466854" cy="261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AutoShape 2" descr="Знать свои права и обязанности: онлайн-курс о системе налогообложения в  России - Санкт-Петербургский государственный университ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80975" y="-191699"/>
            <a:ext cx="11496675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3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23850" y="4434314"/>
            <a:ext cx="7200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35606"/>
              </p:ext>
            </p:extLst>
          </p:nvPr>
        </p:nvGraphicFramePr>
        <p:xfrm>
          <a:off x="0" y="837488"/>
          <a:ext cx="12195244" cy="6021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88785">
                  <a:extLst>
                    <a:ext uri="{9D8B030D-6E8A-4147-A177-3AD203B41FA5}">
                      <a16:colId xmlns="" xmlns:a16="http://schemas.microsoft.com/office/drawing/2014/main" val="2024916674"/>
                    </a:ext>
                  </a:extLst>
                </a:gridCol>
                <a:gridCol w="5943899">
                  <a:extLst>
                    <a:ext uri="{9D8B030D-6E8A-4147-A177-3AD203B41FA5}">
                      <a16:colId xmlns="" xmlns:a16="http://schemas.microsoft.com/office/drawing/2014/main" val="3501608326"/>
                    </a:ext>
                  </a:extLst>
                </a:gridCol>
                <a:gridCol w="162560">
                  <a:extLst>
                    <a:ext uri="{9D8B030D-6E8A-4147-A177-3AD203B41FA5}">
                      <a16:colId xmlns="" xmlns:a16="http://schemas.microsoft.com/office/drawing/2014/main" val="1638963410"/>
                    </a:ext>
                  </a:extLst>
                </a:gridCol>
              </a:tblGrid>
              <a:tr h="279820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52088842"/>
                  </a:ext>
                </a:extLst>
              </a:tr>
              <a:tr h="72335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Наименование групп образовательных программ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Объем государственного образовательного заказа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58582446"/>
                  </a:ext>
                </a:extLst>
              </a:tr>
              <a:tr h="322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16. Аллергология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иммунология взрослая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181289771"/>
                  </a:ext>
                </a:extLst>
              </a:tr>
              <a:tr h="302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 Акушерство и гинекология взрослая,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59038694"/>
                  </a:ext>
                </a:extLst>
              </a:tr>
              <a:tr h="331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 Ангиохиругия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066330658"/>
                  </a:ext>
                </a:extLst>
              </a:tr>
              <a:tr h="302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 Гематология взрослая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90140044"/>
                  </a:ext>
                </a:extLst>
              </a:tr>
              <a:tr h="378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 Гастроэнтерология взрослая,</a:t>
                      </a: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31085320"/>
                  </a:ext>
                </a:extLst>
              </a:tr>
              <a:tr h="3146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 Радиология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404855627"/>
                  </a:ext>
                </a:extLst>
              </a:tr>
              <a:tr h="337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 Психиатрия взрослая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55692861"/>
                  </a:ext>
                </a:extLst>
              </a:tr>
              <a:tr h="340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 Семейная медицина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53463896"/>
                  </a:ext>
                </a:extLst>
              </a:tr>
              <a:tr h="331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 Травматология-ортопедия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взрослая, детская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64681345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 Физическая медицина и реабилитация</a:t>
                      </a:r>
                      <a:r>
                        <a:rPr lang="kk-KZ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взрослая, детская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5477256"/>
                  </a:ext>
                </a:extLst>
              </a:tr>
              <a:tr h="329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5350816"/>
                  </a:ext>
                </a:extLst>
              </a:tr>
              <a:tr h="337189">
                <a:tc rowSpan="4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61219882"/>
                  </a:ext>
                </a:extLst>
              </a:tr>
              <a:tr h="353382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11016559"/>
                  </a:ext>
                </a:extLst>
              </a:tr>
              <a:tr h="368483"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621412316"/>
                  </a:ext>
                </a:extLst>
              </a:tr>
              <a:tr h="353103">
                <a:tc gridSpan="2" v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29225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96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4549</TotalTime>
  <Words>228</Words>
  <Application>Microsoft Office PowerPoint</Application>
  <PresentationFormat>Широкоэкранный</PresentationFormat>
  <Paragraphs>106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Microsoft Sans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ОРГАНИЗАЦИИ ЛЕТНЕЙ ШКОЛЫ</dc:title>
  <dc:creator>Каринова Шолпан Танатовна</dc:creator>
  <cp:lastModifiedBy>Sholpan И. Dyusenbaeva</cp:lastModifiedBy>
  <cp:revision>361</cp:revision>
  <cp:lastPrinted>2023-08-28T03:28:00Z</cp:lastPrinted>
  <dcterms:created xsi:type="dcterms:W3CDTF">2021-05-03T10:34:52Z</dcterms:created>
  <dcterms:modified xsi:type="dcterms:W3CDTF">2026-08-12T11:01:38Z</dcterms:modified>
</cp:coreProperties>
</file>