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84" r:id="rId4"/>
    <p:sldId id="285" r:id="rId5"/>
    <p:sldId id="286" r:id="rId6"/>
    <p:sldId id="273" r:id="rId7"/>
    <p:sldId id="274" r:id="rId8"/>
    <p:sldId id="264" r:id="rId9"/>
    <p:sldId id="265" r:id="rId10"/>
    <p:sldId id="266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50" autoAdjust="0"/>
  </p:normalViewPr>
  <p:slideViewPr>
    <p:cSldViewPr>
      <p:cViewPr varScale="1">
        <p:scale>
          <a:sx n="86" d="100"/>
          <a:sy n="86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4"/>
  <c:chart>
    <c:title>
      <c:tx>
        <c:rich>
          <a:bodyPr/>
          <a:lstStyle/>
          <a:p>
            <a:pPr>
              <a:defRPr/>
            </a:pPr>
            <a:r>
              <a:rPr lang="kk-KZ" sz="2160" b="1" i="0" u="none" strike="noStrike" baseline="0" dirty="0" smtClean="0"/>
              <a:t>Мойылды ауылының 2026 жылға арналған бюджет түсімдері  </a:t>
            </a:r>
            <a:endParaRPr lang="ru-RU" dirty="0"/>
          </a:p>
        </c:rich>
      </c:tx>
      <c:layout/>
    </c:title>
    <c:view3D>
      <c:rotX val="3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Поступление бюджета села Мойылды на 2020 год</c:v>
                </c:pt>
              </c:strCache>
            </c:strRef>
          </c:tx>
          <c:dLbls>
            <c:dLbl>
              <c:idx val="0"/>
              <c:layout>
                <c:manualLayout>
                  <c:x val="8.5339980145575749E-3"/>
                  <c:y val="1.9816774415826525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19676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463</a:t>
                    </a:r>
                    <a:endParaRPr lang="kk-KZ" dirty="0" smtClean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k-KZ" smtClean="0"/>
                      <a:t>382910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салық түсімдері мың.теңге</c:v>
                </c:pt>
                <c:pt idx="1">
                  <c:v>салық емес түсімдер мың,теңге</c:v>
                </c:pt>
                <c:pt idx="2">
                  <c:v>Трансферттер    мың.теңге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17757</c:v>
                </c:pt>
                <c:pt idx="1">
                  <c:v>352</c:v>
                </c:pt>
                <c:pt idx="2">
                  <c:v>357226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508-4B94-AAAC-D4CDCCA665BC}"/>
            </c:ext>
          </c:extLst>
        </c:ser>
        <c:gapWidth val="100"/>
        <c:shape val="box"/>
        <c:axId val="126718336"/>
        <c:axId val="126719872"/>
        <c:axId val="0"/>
      </c:bar3DChart>
      <c:catAx>
        <c:axId val="126718336"/>
        <c:scaling>
          <c:orientation val="minMax"/>
        </c:scaling>
        <c:axPos val="b"/>
        <c:tickLblPos val="nextTo"/>
        <c:crossAx val="126719872"/>
        <c:crosses val="autoZero"/>
        <c:auto val="1"/>
        <c:lblAlgn val="ctr"/>
        <c:lblOffset val="100"/>
      </c:catAx>
      <c:valAx>
        <c:axId val="126719872"/>
        <c:scaling>
          <c:orientation val="minMax"/>
        </c:scaling>
        <c:axPos val="l"/>
        <c:majorGridlines/>
        <c:numFmt formatCode="General" sourceLinked="1"/>
        <c:tickLblPos val="nextTo"/>
        <c:crossAx val="126718336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291"/>
      <c:perspective val="30"/>
    </c:view3D>
    <c:plotArea>
      <c:layout>
        <c:manualLayout>
          <c:layoutTarget val="inner"/>
          <c:xMode val="edge"/>
          <c:yMode val="edge"/>
          <c:x val="8.7661333667105965E-3"/>
          <c:y val="2.7906918018574131E-2"/>
          <c:w val="0.62244263589577464"/>
          <c:h val="0.948837209302325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Основные направления расходования средств бюджета поселка Мойылды на 2022  год</c:v>
                </c:pt>
              </c:strCache>
            </c:strRef>
          </c:tx>
          <c:explosion val="25"/>
          <c:dLbls>
            <c:dLbl>
              <c:idx val="2"/>
              <c:layout>
                <c:manualLayout>
                  <c:x val="-9.8960557461659215E-2"/>
                  <c:y val="-0.18501537885863209"/>
                </c:manualLayout>
              </c:layout>
              <c:showVal val="1"/>
            </c:dLbl>
            <c:showVal val="1"/>
            <c:showLeaderLines val="1"/>
          </c:dLbls>
          <c:cat>
            <c:strRef>
              <c:f>Лист1!$A$2:$A$6</c:f>
              <c:strCache>
                <c:ptCount val="5"/>
                <c:pt idx="0">
                  <c:v>жергілікті деңгейде дене шынықтыру және сауықтыру іс-шараларын өткізу</c:v>
                </c:pt>
                <c:pt idx="1">
                  <c:v>Мемлекеттік басқарудың жалпы функцияларын орындайтын өкілді</c:v>
                </c:pt>
                <c:pt idx="2">
                  <c:v>Көлік жіне коммуникация</c:v>
                </c:pt>
                <c:pt idx="3">
                  <c:v>Тұрғын үй-коммуналдық шаруашылық</c:v>
                </c:pt>
                <c:pt idx="4">
                  <c:v>Культура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78514</c:v>
                </c:pt>
                <c:pt idx="1">
                  <c:v>76260</c:v>
                </c:pt>
                <c:pt idx="2">
                  <c:v>102573</c:v>
                </c:pt>
                <c:pt idx="3">
                  <c:v>51609</c:v>
                </c:pt>
                <c:pt idx="4">
                  <c:v>67142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4BC-4242-B700-4211DA3177CC}"/>
            </c:ext>
          </c:extLst>
        </c:ser>
      </c:pie3DChart>
      <c:spPr>
        <a:noFill/>
        <a:ln w="25400">
          <a:noFill/>
        </a:ln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2360455121078706"/>
          <c:y val="3.4836299998507842E-4"/>
          <c:w val="0.37639544878921538"/>
          <c:h val="0.97049703996666736"/>
        </c:manualLayout>
      </c:layout>
      <c:spPr>
        <a:ln>
          <a:solidFill>
            <a:schemeClr val="accent1"/>
          </a:solidFill>
        </a:ln>
      </c:sp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0.48937</cdr:x>
      <cdr:y>0.41168</cdr:y>
    </cdr:from>
    <cdr:to>
      <cdr:x>0.51062</cdr:x>
      <cdr:y>0.46467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253900" y="2151988"/>
          <a:ext cx="18473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endParaRPr lang="ru-RU" sz="1200" b="1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gradFill rotWithShape="1">
              <a:gsLst>
                <a:gs pos="0">
                  <a:srgbClr val="000000">
                    <a:tint val="92000"/>
                    <a:shade val="100000"/>
                    <a:satMod val="150000"/>
                  </a:srgbClr>
                </a:gs>
                <a:gs pos="49000">
                  <a:srgbClr val="000000">
                    <a:tint val="89000"/>
                    <a:shade val="90000"/>
                    <a:satMod val="150000"/>
                  </a:srgbClr>
                </a:gs>
                <a:gs pos="50000">
                  <a:srgbClr val="000000">
                    <a:tint val="100000"/>
                    <a:shade val="75000"/>
                    <a:satMod val="150000"/>
                  </a:srgbClr>
                </a:gs>
                <a:gs pos="95000">
                  <a:srgbClr val="000000">
                    <a:shade val="47000"/>
                    <a:satMod val="150000"/>
                  </a:srgbClr>
                </a:gs>
                <a:gs pos="100000">
                  <a:srgbClr val="000000">
                    <a:shade val="39000"/>
                    <a:satMod val="150000"/>
                  </a:srgbClr>
                </a:gs>
              </a:gsLst>
              <a:lin ang="5400000"/>
            </a:gradFill>
            <a:effectLst>
              <a:outerShdw blurRad="50800" algn="tl" rotWithShape="0">
                <a:srgbClr val="000000"/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0.63281</cdr:x>
      <cdr:y>0.64232</cdr:y>
    </cdr:from>
    <cdr:to>
      <cdr:x>0.99895</cdr:x>
      <cdr:y>0.78008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500726" y="3357586"/>
          <a:ext cx="3182688" cy="720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  </a:t>
          </a:r>
          <a:r>
            <a:rPr lang="ru-RU" sz="1600" b="1" dirty="0" err="1" smtClean="0"/>
            <a:t>Тұрғын үй-коммуналдық </a:t>
          </a:r>
          <a:r>
            <a:rPr lang="ru-RU" sz="1600" b="1" dirty="0" err="1"/>
            <a:t> </a:t>
          </a:r>
          <a:r>
            <a:rPr lang="ru-RU" sz="1600" b="1" dirty="0" err="1" smtClean="0"/>
            <a:t/>
          </a:r>
          <a:br>
            <a:rPr lang="ru-RU" sz="1600" b="1" dirty="0" err="1" smtClean="0"/>
          </a:br>
          <a:r>
            <a:rPr lang="ru-RU" sz="1600" b="1" dirty="0" err="1" smtClean="0"/>
            <a:t>  шаруашылық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0.63386</cdr:x>
      <cdr:y>0.53386</cdr:y>
    </cdr:from>
    <cdr:to>
      <cdr:x>0.64214</cdr:x>
      <cdr:y>0.54763</cdr:y>
    </cdr:to>
    <cdr:sp macro="" textlink="">
      <cdr:nvSpPr>
        <cdr:cNvPr id="5" name="Прямоугольник 4"/>
        <cdr:cNvSpPr/>
      </cdr:nvSpPr>
      <cdr:spPr>
        <a:xfrm xmlns:a="http://schemas.openxmlformats.org/drawingml/2006/main" flipV="1">
          <a:off x="5509846" y="2790642"/>
          <a:ext cx="72008" cy="7200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0.63281</cdr:x>
      <cdr:y>0.65598</cdr:y>
    </cdr:from>
    <cdr:to>
      <cdr:x>0.64925</cdr:x>
      <cdr:y>0.68332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500726" y="3429024"/>
          <a:ext cx="142876" cy="14287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0EFF2-7AAF-49F0-A827-64A889FCF1EE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18A4A-7087-4315-A172-F12F0E882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1975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9A84270-49B2-4A33-803B-368755B76785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2143125" y="694629"/>
            <a:ext cx="2571750" cy="342936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685801" y="4342889"/>
            <a:ext cx="5484813" cy="411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7B437D-1D17-4562-B997-D00B3713083E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2143125" y="694629"/>
            <a:ext cx="2571750" cy="342936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685801" y="4342889"/>
            <a:ext cx="5484813" cy="411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1E1253A-6458-4483-AF22-33AACF9472C1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2889"/>
            <a:ext cx="5486400" cy="41152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A9DA39E-2358-4F02-BE1C-2F1FB4B7DD32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2889"/>
            <a:ext cx="5486400" cy="41152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115565-651C-43AC-8E28-7AB822DB453A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2889"/>
            <a:ext cx="5486400" cy="41152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5500702"/>
            <a:ext cx="5637010" cy="882119"/>
          </a:xfrm>
        </p:spPr>
        <p:txBody>
          <a:bodyPr/>
          <a:lstStyle/>
          <a:p>
            <a:r>
              <a:rPr lang="ru-RU" b="1" i="1" dirty="0" smtClean="0"/>
              <a:t>  </a:t>
            </a:r>
            <a:r>
              <a:rPr lang="ru-RU" b="1" i="1" dirty="0" err="1" smtClean="0"/>
              <a:t>Мойылды</a:t>
            </a:r>
            <a:r>
              <a:rPr lang="ru-RU" b="1" i="1" dirty="0" smtClean="0"/>
              <a:t> </a:t>
            </a:r>
            <a:r>
              <a:rPr lang="ru-RU" b="1" i="1" dirty="0" err="1" smtClean="0"/>
              <a:t>ауылы</a:t>
            </a:r>
            <a:endParaRPr lang="ru-RU" b="1" i="1" dirty="0" smtClean="0"/>
          </a:p>
          <a:p>
            <a:r>
              <a:rPr lang="ru-RU" b="1" i="1" dirty="0" smtClean="0"/>
              <a:t>  2026-2028 </a:t>
            </a:r>
            <a:r>
              <a:rPr lang="ru-RU" b="1" i="1" dirty="0" err="1" smtClean="0"/>
              <a:t>жылына</a:t>
            </a:r>
            <a:endParaRPr lang="ru-RU" b="1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76672"/>
            <a:ext cx="7714859" cy="5112568"/>
          </a:xfrm>
        </p:spPr>
        <p:txBody>
          <a:bodyPr/>
          <a:lstStyle/>
          <a:p>
            <a:pPr marL="182880" indent="0" algn="ctr">
              <a:buNone/>
            </a:pPr>
            <a:r>
              <a:rPr lang="kk-KZ" dirty="0" smtClean="0"/>
              <a:t>Мойылды ауылы әкімінің 2026-2028 жылдарға арналған азаматтық бюджеті</a:t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1541541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810898"/>
          </a:xfrm>
        </p:spPr>
        <p:txBody>
          <a:bodyPr/>
          <a:lstStyle/>
          <a:p>
            <a:pPr marL="0" indent="0" algn="ctr">
              <a:buNone/>
            </a:pPr>
            <a:r>
              <a:rPr lang="kk-KZ" sz="2400" dirty="0" smtClean="0"/>
              <a:t>Құрметті оқырмандар! </a:t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1214422"/>
            <a:ext cx="792961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600" dirty="0" smtClean="0"/>
              <a:t>Сіздердің назарларыңызға Мойылды ауылының 2026-2028 жылдарға арналған азаматтық бюджетінің (бекітілген) көрсеткіштерін ұсынамыз, онда негізгі көрсеткіштер, оны қалыптастыру параметрлері және бюджет қаражатын жұмсау бағыттары туралы мәліметтер қамтылған. </a:t>
            </a:r>
          </a:p>
          <a:p>
            <a:r>
              <a:rPr lang="kk-KZ" sz="1600" dirty="0" smtClean="0"/>
              <a:t>Бұл құжат келесі бөлімдерді қамтиды: </a:t>
            </a:r>
          </a:p>
          <a:p>
            <a:pPr>
              <a:buFontTx/>
              <a:buChar char="-"/>
            </a:pPr>
            <a:r>
              <a:rPr lang="kk-KZ" sz="1600" dirty="0" smtClean="0"/>
              <a:t>бюджеттік процесс схемасы; </a:t>
            </a:r>
          </a:p>
          <a:p>
            <a:r>
              <a:rPr lang="kk-KZ" sz="1600" dirty="0" smtClean="0"/>
              <a:t>- жергілікті бюджетті әзірлеу процесі; </a:t>
            </a:r>
          </a:p>
          <a:p>
            <a:pPr>
              <a:buFontTx/>
              <a:buChar char="-"/>
            </a:pPr>
            <a:r>
              <a:rPr lang="kk-KZ" sz="1600" dirty="0" smtClean="0"/>
              <a:t>бюджетті атқарудың нормативтік құқықтық негіздері; </a:t>
            </a:r>
          </a:p>
          <a:p>
            <a:pPr>
              <a:buFontTx/>
              <a:buChar char="-"/>
            </a:pPr>
            <a:r>
              <a:rPr lang="kk-KZ" sz="1600" dirty="0" smtClean="0"/>
              <a:t>Мойылды ауылының кірістері мен шығыстары. </a:t>
            </a:r>
          </a:p>
          <a:p>
            <a:pPr algn="just"/>
            <a:r>
              <a:rPr lang="kk-KZ" sz="1600" dirty="0" smtClean="0"/>
              <a:t>Мойылды ауылының 2026-2028 жылдарға арналған бюджеті Қазақстан Республикасының Бюджет және Салық кодекстеріне, Павлодар қалалық мәслихатының  2025 жылғы 22 желтоқсандағы «2026-202</a:t>
            </a:r>
            <a:r>
              <a:rPr lang="en-US" sz="1600" dirty="0" smtClean="0"/>
              <a:t>8</a:t>
            </a:r>
            <a:r>
              <a:rPr lang="kk-KZ" sz="1600" dirty="0" smtClean="0"/>
              <a:t> жылдарға арналған Павлодар қаласы кентінің, ауылдық округінің және кейбір ауылдарының бюджеттері туралы» №293/36 шешімі</a:t>
            </a:r>
          </a:p>
          <a:p>
            <a:pPr algn="just"/>
            <a:endParaRPr lang="kk-KZ" sz="1600" dirty="0" smtClean="0"/>
          </a:p>
          <a:p>
            <a:pPr algn="just"/>
            <a:r>
              <a:rPr lang="kk-KZ" sz="1600" dirty="0" smtClean="0"/>
              <a:t>Павлодар қалалық мәслихатының  2026 жылғы </a:t>
            </a:r>
            <a:r>
              <a:rPr lang="kk-KZ" sz="1600" dirty="0" smtClean="0"/>
              <a:t>30 қыркүйектегі «</a:t>
            </a:r>
            <a:r>
              <a:rPr lang="kk-KZ" sz="1600" dirty="0" smtClean="0"/>
              <a:t>Павлодар қалалық мәслихатының  2025 жылғы 22 желтоқсандағы №293/36 «2026-2028 жылдарға арналған Павлодар қаласы кентінің, ауылдық округінің және кейбір ауылдарының бюджеттері туралы» шешіміне өзгерістер енгізу туралы» </a:t>
            </a:r>
            <a:r>
              <a:rPr lang="kk-KZ" sz="1600" dirty="0" smtClean="0"/>
              <a:t>№350/47 </a:t>
            </a:r>
            <a:r>
              <a:rPr lang="kk-KZ" sz="1600" dirty="0" smtClean="0"/>
              <a:t>шешімі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835660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0166" y="2000240"/>
            <a:ext cx="642942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Павлодар </a:t>
            </a:r>
            <a:r>
              <a:rPr lang="ru-RU" sz="2000" dirty="0" err="1" smtClean="0"/>
              <a:t>қаласының </a:t>
            </a:r>
            <a:r>
              <a:rPr lang="ru-RU" sz="2000" dirty="0" smtClean="0"/>
              <a:t>экономика </a:t>
            </a:r>
            <a:r>
              <a:rPr lang="ru-RU" sz="2000" dirty="0" err="1" smtClean="0"/>
              <a:t>және қаржы бөлімі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 flipV="1">
            <a:off x="2786050" y="785794"/>
            <a:ext cx="33872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solidFill>
                  <a:srgbClr val="1202D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1202D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67078" y="438128"/>
            <a:ext cx="2428892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1202DC"/>
                </a:solidFill>
                <a:latin typeface="Times New Roman" pitchFamily="18" charset="0"/>
                <a:cs typeface="Times New Roman" pitchFamily="18" charset="0"/>
              </a:rPr>
              <a:t>Бюджеттік жоспарлау схемасы</a:t>
            </a:r>
            <a:endParaRPr lang="ru-RU" sz="1400" b="1" dirty="0">
              <a:solidFill>
                <a:srgbClr val="1202D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85918" y="1000108"/>
            <a:ext cx="1571636" cy="3571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Жоспарлау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29322" y="1000108"/>
            <a:ext cx="2000264" cy="4286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Орындау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1428736"/>
            <a:ext cx="2714644" cy="35719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solidFill>
                  <a:schemeClr val="tx1"/>
                </a:solidFill>
              </a:rPr>
              <a:t>Уәкілетті мекеме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928662" y="2786058"/>
            <a:ext cx="3143272" cy="85725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>
                <a:solidFill>
                  <a:schemeClr val="tx1"/>
                </a:solidFill>
              </a:rPr>
              <a:t>әлеуметтік-экономикалық даму болжамын және бюджеттің параметрлерін жасау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143504" y="2857496"/>
            <a:ext cx="3071834" cy="78581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>
                <a:solidFill>
                  <a:schemeClr val="tx1"/>
                </a:solidFill>
              </a:rPr>
              <a:t>жиынтық қаржыландыру жоспарын дайындау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42910" y="3786190"/>
            <a:ext cx="3857652" cy="100013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>
                <a:solidFill>
                  <a:schemeClr val="tx1"/>
                </a:solidFill>
              </a:rPr>
              <a:t>қалалық бюджеттік комиссияның бюджеттік бағдарламалар мен бюджеттік бағдарламалар әкімшілерінің бюджеттік өтінімдерін қарау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286380" y="3857628"/>
            <a:ext cx="3000396" cy="78581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>
                <a:solidFill>
                  <a:schemeClr val="tx1"/>
                </a:solidFill>
              </a:rPr>
              <a:t>қаржыландырудың бас жоспарына өзгерістер енгізу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500034" y="4929198"/>
            <a:ext cx="2286016" cy="78581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>
                <a:solidFill>
                  <a:schemeClr val="tx1"/>
                </a:solidFill>
              </a:rPr>
              <a:t>жоспарлау кезеңіне арналған қалалық бюджет жобасын қалыптастыру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857488" y="4929198"/>
            <a:ext cx="2071702" cy="78581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>
                <a:solidFill>
                  <a:schemeClr val="tx1"/>
                </a:solidFill>
              </a:rPr>
              <a:t>қала бюджетіне өзгерістер мен толықтырулар енгізу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5500694" y="4857760"/>
            <a:ext cx="2500330" cy="78581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>
                <a:solidFill>
                  <a:schemeClr val="tx1"/>
                </a:solidFill>
              </a:rPr>
              <a:t>қалалық бюджеттің атқарылуы туралы жыл сайынғы есеп құру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14414" y="6000768"/>
            <a:ext cx="3000396" cy="42862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>
                <a:solidFill>
                  <a:schemeClr val="tx1"/>
                </a:solidFill>
              </a:rPr>
              <a:t>қалалық мәслихаттың шешімімен қалалық бюджетті бекіту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429256" y="6000768"/>
            <a:ext cx="3000396" cy="50006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>
                <a:solidFill>
                  <a:schemeClr val="tx1"/>
                </a:solidFill>
              </a:rPr>
              <a:t>қалалық мәслихаттың шешімімен қалалық бюджеттің атқарылуы туралы жылдық есепті бекіту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21" name="Прямая со стрелкой 20"/>
          <p:cNvCxnSpPr>
            <a:endCxn id="4" idx="3"/>
          </p:cNvCxnSpPr>
          <p:nvPr/>
        </p:nvCxnSpPr>
        <p:spPr>
          <a:xfrm>
            <a:off x="5765571" y="702214"/>
            <a:ext cx="407753" cy="268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7" idx="1"/>
          </p:cNvCxnSpPr>
          <p:nvPr/>
        </p:nvCxnSpPr>
        <p:spPr>
          <a:xfrm rot="10800000" flipV="1">
            <a:off x="2714612" y="652442"/>
            <a:ext cx="652466" cy="2762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0" idx="1"/>
          </p:cNvCxnSpPr>
          <p:nvPr/>
        </p:nvCxnSpPr>
        <p:spPr>
          <a:xfrm>
            <a:off x="2428860" y="1357298"/>
            <a:ext cx="785818" cy="250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9" idx="2"/>
            <a:endCxn id="10" idx="3"/>
          </p:cNvCxnSpPr>
          <p:nvPr/>
        </p:nvCxnSpPr>
        <p:spPr>
          <a:xfrm rot="5400000">
            <a:off x="6340091" y="1017967"/>
            <a:ext cx="178595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0" idx="2"/>
          </p:cNvCxnSpPr>
          <p:nvPr/>
        </p:nvCxnSpPr>
        <p:spPr>
          <a:xfrm rot="5400000">
            <a:off x="4429124" y="192880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5400000">
            <a:off x="2786050" y="2500306"/>
            <a:ext cx="214314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5143504" y="2428868"/>
            <a:ext cx="64294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rot="10800000" flipV="1">
            <a:off x="2786050" y="3643314"/>
            <a:ext cx="35719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rot="10800000" flipV="1">
            <a:off x="7572396" y="3357562"/>
            <a:ext cx="500860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endCxn id="16" idx="0"/>
          </p:cNvCxnSpPr>
          <p:nvPr/>
        </p:nvCxnSpPr>
        <p:spPr>
          <a:xfrm>
            <a:off x="3571868" y="4714884"/>
            <a:ext cx="321471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rot="10800000" flipV="1">
            <a:off x="1500166" y="4714884"/>
            <a:ext cx="500066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endCxn id="19" idx="0"/>
          </p:cNvCxnSpPr>
          <p:nvPr/>
        </p:nvCxnSpPr>
        <p:spPr>
          <a:xfrm rot="16200000" flipH="1">
            <a:off x="6715140" y="5786454"/>
            <a:ext cx="35719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 rot="5400000">
            <a:off x="7322363" y="4607727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>
            <a:off x="2000232" y="5715016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rot="10800000" flipV="1">
            <a:off x="3571868" y="5715016"/>
            <a:ext cx="50006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55086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444500" y="74613"/>
            <a:ext cx="8375650" cy="637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28600" indent="-182563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800"/>
              </a:spcBef>
              <a:buSzPct val="130000"/>
              <a:buFont typeface="Wingdings 2" pitchFamily="16" charset="2"/>
              <a:buNone/>
            </a:pPr>
            <a:endParaRPr lang="ru-RU" altLang="ru-RU" sz="2200" b="1" dirty="0">
              <a:solidFill>
                <a:srgbClr val="404040"/>
              </a:solidFill>
              <a:latin typeface="Trebuchet MS" pitchFamily="32" charset="0"/>
              <a:ea typeface="Microsoft YaHei" charset="-122"/>
            </a:endParaRPr>
          </a:p>
          <a:p>
            <a:pPr indent="-180975" algn="ctr">
              <a:spcBef>
                <a:spcPts val="800"/>
              </a:spcBef>
              <a:buClrTx/>
              <a:buSzPct val="130000"/>
              <a:buFontTx/>
              <a:buNone/>
            </a:pPr>
            <a:r>
              <a:rPr lang="ru-RU" altLang="ru-RU" sz="2000" b="1" dirty="0" err="1" smtClean="0">
                <a:solidFill>
                  <a:srgbClr val="0000FF"/>
                </a:solidFill>
              </a:rPr>
              <a:t>Жергілікті</a:t>
            </a:r>
            <a:r>
              <a:rPr lang="ru-RU" altLang="ru-RU" sz="2000" b="1" dirty="0" smtClean="0">
                <a:solidFill>
                  <a:srgbClr val="0000FF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00FF"/>
                </a:solidFill>
              </a:rPr>
              <a:t>бюджетті</a:t>
            </a:r>
            <a:r>
              <a:rPr lang="ru-RU" altLang="ru-RU" sz="2000" b="1" dirty="0" smtClean="0">
                <a:solidFill>
                  <a:srgbClr val="0000FF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00FF"/>
                </a:solidFill>
              </a:rPr>
              <a:t>әзірлеу процесі</a:t>
            </a:r>
            <a:endParaRPr lang="ru-RU" altLang="ru-RU" sz="2000" b="1" dirty="0">
              <a:solidFill>
                <a:srgbClr val="0000FF"/>
              </a:solidFill>
            </a:endParaRPr>
          </a:p>
        </p:txBody>
      </p:sp>
      <p:cxnSp>
        <p:nvCxnSpPr>
          <p:cNvPr id="14338" name="AutoShape 2"/>
          <p:cNvCxnSpPr>
            <a:cxnSpLocks noChangeShapeType="1"/>
            <a:stCxn id="14337" idx="2"/>
            <a:endCxn id="14337" idx="2"/>
          </p:cNvCxnSpPr>
          <p:nvPr/>
        </p:nvCxnSpPr>
        <p:spPr bwMode="auto">
          <a:xfrm>
            <a:off x="4632325" y="6453188"/>
            <a:ext cx="1588" cy="1587"/>
          </a:xfrm>
          <a:prstGeom prst="straightConnector1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5329238" y="4308475"/>
            <a:ext cx="946150" cy="144463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rgbClr val="B4DCFA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928662" y="1142984"/>
            <a:ext cx="4359275" cy="695325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endParaRPr lang="ru-RU" altLang="ru-RU"/>
          </a:p>
          <a:p>
            <a:pPr algn="ctr">
              <a:buClrTx/>
              <a:buSzPct val="130000"/>
              <a:buFontTx/>
              <a:buNone/>
            </a:pPr>
            <a:endParaRPr lang="ru-RU" altLang="ru-RU"/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900113" y="2055813"/>
            <a:ext cx="4381500" cy="652462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900113" y="2820988"/>
            <a:ext cx="4381500" cy="520700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endParaRPr lang="ru-RU" altLang="ru-RU"/>
          </a:p>
          <a:p>
            <a:pPr algn="ctr">
              <a:buClrTx/>
              <a:buSzPct val="130000"/>
              <a:buFontTx/>
              <a:buNone/>
            </a:pPr>
            <a:endParaRPr lang="ru-RU" altLang="ru-RU"/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900113" y="3425825"/>
            <a:ext cx="4381500" cy="490538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endParaRPr lang="ru-RU" altLang="ru-RU"/>
          </a:p>
          <a:p>
            <a:pPr algn="ctr">
              <a:buClrTx/>
              <a:buSzPct val="130000"/>
              <a:buFontTx/>
              <a:buNone/>
            </a:pPr>
            <a:endParaRPr lang="ru-RU" altLang="ru-RU"/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auto">
          <a:xfrm>
            <a:off x="900113" y="4062413"/>
            <a:ext cx="4381500" cy="581025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900113" y="4822825"/>
            <a:ext cx="4419600" cy="581025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endParaRPr lang="ru-RU" altLang="ru-RU"/>
          </a:p>
          <a:p>
            <a:pPr algn="ctr">
              <a:buClrTx/>
              <a:buSzPct val="130000"/>
              <a:buFontTx/>
              <a:buNone/>
            </a:pPr>
            <a:endParaRPr lang="ru-RU" altLang="ru-RU"/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900113" y="5591175"/>
            <a:ext cx="4381500" cy="631825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5335588" y="5038725"/>
            <a:ext cx="946150" cy="144463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rgbClr val="B4DCFA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5314950" y="5810250"/>
            <a:ext cx="946150" cy="146050"/>
          </a:xfrm>
          <a:prstGeom prst="leftRightArrow">
            <a:avLst>
              <a:gd name="adj1" fmla="val 50000"/>
              <a:gd name="adj2" fmla="val 245604"/>
            </a:avLst>
          </a:prstGeom>
          <a:solidFill>
            <a:srgbClr val="B4DCFA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5330825" y="3581400"/>
            <a:ext cx="946150" cy="144463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rgbClr val="B4DCFA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5324475" y="2309813"/>
            <a:ext cx="946150" cy="144462"/>
          </a:xfrm>
          <a:prstGeom prst="leftRightArrow">
            <a:avLst>
              <a:gd name="adj1" fmla="val 50000"/>
              <a:gd name="adj2" fmla="val 248304"/>
            </a:avLst>
          </a:prstGeom>
          <a:solidFill>
            <a:srgbClr val="B4DCFA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51" name="AutoShape 15"/>
          <p:cNvSpPr>
            <a:spLocks noChangeArrowheads="1"/>
          </p:cNvSpPr>
          <p:nvPr/>
        </p:nvSpPr>
        <p:spPr bwMode="auto">
          <a:xfrm>
            <a:off x="5287963" y="1481138"/>
            <a:ext cx="946150" cy="146050"/>
          </a:xfrm>
          <a:prstGeom prst="leftRightArrow">
            <a:avLst>
              <a:gd name="adj1" fmla="val 50000"/>
              <a:gd name="adj2" fmla="val 245604"/>
            </a:avLst>
          </a:prstGeom>
          <a:solidFill>
            <a:srgbClr val="B4DCFA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52" name="AutoShape 16"/>
          <p:cNvSpPr>
            <a:spLocks noChangeArrowheads="1"/>
          </p:cNvSpPr>
          <p:nvPr/>
        </p:nvSpPr>
        <p:spPr bwMode="auto">
          <a:xfrm>
            <a:off x="5294313" y="3008313"/>
            <a:ext cx="946150" cy="142875"/>
          </a:xfrm>
          <a:prstGeom prst="leftRightArrow">
            <a:avLst>
              <a:gd name="adj1" fmla="val 50000"/>
              <a:gd name="adj2" fmla="val 251062"/>
            </a:avLst>
          </a:prstGeom>
          <a:solidFill>
            <a:srgbClr val="B4DCFA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900113" y="5549900"/>
            <a:ext cx="44196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400" dirty="0" err="1" smtClean="0">
                <a:cs typeface="Arial Unicode MS" pitchFamily="32" charset="0"/>
              </a:rPr>
              <a:t>Бюджеттік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бағдарламаларды бекітумемлекеттік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органдардың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1000100" y="1214422"/>
            <a:ext cx="426402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400" dirty="0" err="1" smtClean="0">
                <a:cs typeface="Arial Unicode MS" pitchFamily="32" charset="0"/>
              </a:rPr>
              <a:t>Бюджеттік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параметрлер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болжамының жобасы</a:t>
            </a:r>
            <a:r>
              <a:rPr lang="ru-RU" altLang="ru-RU" sz="1400" dirty="0" smtClean="0">
                <a:cs typeface="Arial Unicode MS" pitchFamily="32" charset="0"/>
              </a:rPr>
              <a:t> (3 </a:t>
            </a:r>
            <a:r>
              <a:rPr lang="ru-RU" altLang="ru-RU" sz="1400" dirty="0" err="1" smtClean="0">
                <a:cs typeface="Arial Unicode MS" pitchFamily="32" charset="0"/>
              </a:rPr>
              <a:t>жылдық кезеңге</a:t>
            </a:r>
            <a:r>
              <a:rPr lang="ru-RU" altLang="ru-RU" sz="1400" dirty="0" smtClean="0">
                <a:cs typeface="Arial Unicode MS" pitchFamily="32" charset="0"/>
              </a:rPr>
              <a:t>)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1116013" y="4848225"/>
            <a:ext cx="41656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sz="1400" dirty="0" err="1" smtClean="0">
                <a:cs typeface="Arial Unicode MS" pitchFamily="32" charset="0"/>
              </a:rPr>
              <a:t>Мәслихаттың қала бюджеті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туралы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шешімін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іске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асыру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туралы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қаулы қабылдау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900113" y="2801938"/>
            <a:ext cx="426402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sz="1400" dirty="0" err="1" smtClean="0">
                <a:cs typeface="Arial Unicode MS" pitchFamily="32" charset="0"/>
              </a:rPr>
              <a:t>Жоспарлы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кезеңге арналған қала бюджетінің жобасын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қарау және айқындау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857224" y="3357562"/>
            <a:ext cx="4621213" cy="666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sz="1400" dirty="0" err="1" smtClean="0">
                <a:cs typeface="Arial Unicode MS" pitchFamily="32" charset="0"/>
              </a:rPr>
              <a:t>Қала бюджетінің жобасын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әкімдіктің қарауына</a:t>
            </a:r>
            <a:endParaRPr lang="ru-RU" altLang="ru-RU" sz="1400" dirty="0" smtClean="0">
              <a:cs typeface="Arial Unicode MS" pitchFamily="32" charset="0"/>
            </a:endParaRPr>
          </a:p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ұсыну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854075" y="4117975"/>
            <a:ext cx="43545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sz="1400" dirty="0" err="1" smtClean="0">
                <a:cs typeface="Arial Unicode MS" pitchFamily="32" charset="0"/>
              </a:rPr>
              <a:t>Алдағы кезеңге арналған жергілікті</a:t>
            </a:r>
            <a:r>
              <a:rPr lang="ru-RU" altLang="ru-RU" sz="1400" dirty="0" smtClean="0">
                <a:cs typeface="Arial Unicode MS" pitchFamily="32" charset="0"/>
              </a:rPr>
              <a:t> бюджет </a:t>
            </a:r>
            <a:r>
              <a:rPr lang="ru-RU" altLang="ru-RU" sz="1400" dirty="0" err="1" smtClean="0">
                <a:cs typeface="Arial Unicode MS" pitchFamily="32" charset="0"/>
              </a:rPr>
              <a:t>туралы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мәслихат шешімінің жобасын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ұсыну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882650" y="2030413"/>
            <a:ext cx="4452938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sz="1400" dirty="0" err="1" smtClean="0">
                <a:cs typeface="Arial Unicode MS" pitchFamily="32" charset="0"/>
              </a:rPr>
              <a:t>Жергілікті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бюджеттік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бағдарламалар әкімшілерінің бюджеттік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өтінімдерін және бюджеттік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бағдарламаларының жобаларын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жасау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және қарау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60" name="AutoShape 24"/>
          <p:cNvSpPr>
            <a:spLocks noChangeArrowheads="1"/>
          </p:cNvSpPr>
          <p:nvPr/>
        </p:nvSpPr>
        <p:spPr bwMode="auto">
          <a:xfrm>
            <a:off x="6265863" y="1857364"/>
            <a:ext cx="2393950" cy="850911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61" name="AutoShape 25"/>
          <p:cNvSpPr>
            <a:spLocks noChangeArrowheads="1"/>
          </p:cNvSpPr>
          <p:nvPr/>
        </p:nvSpPr>
        <p:spPr bwMode="auto">
          <a:xfrm>
            <a:off x="6288088" y="1230313"/>
            <a:ext cx="2387600" cy="649287"/>
          </a:xfrm>
          <a:prstGeom prst="roundRect">
            <a:avLst>
              <a:gd name="adj" fmla="val 6278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62" name="AutoShape 26"/>
          <p:cNvSpPr>
            <a:spLocks noChangeArrowheads="1"/>
          </p:cNvSpPr>
          <p:nvPr/>
        </p:nvSpPr>
        <p:spPr bwMode="auto">
          <a:xfrm>
            <a:off x="6291263" y="4792663"/>
            <a:ext cx="2395537" cy="850915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63" name="AutoShape 27"/>
          <p:cNvSpPr>
            <a:spLocks noChangeArrowheads="1"/>
          </p:cNvSpPr>
          <p:nvPr/>
        </p:nvSpPr>
        <p:spPr bwMode="auto">
          <a:xfrm>
            <a:off x="6303963" y="4117975"/>
            <a:ext cx="2382837" cy="739785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64" name="AutoShape 28"/>
          <p:cNvSpPr>
            <a:spLocks noChangeArrowheads="1"/>
          </p:cNvSpPr>
          <p:nvPr/>
        </p:nvSpPr>
        <p:spPr bwMode="auto">
          <a:xfrm>
            <a:off x="6303963" y="3425824"/>
            <a:ext cx="2371725" cy="717556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65" name="AutoShape 29"/>
          <p:cNvSpPr>
            <a:spLocks noChangeArrowheads="1"/>
          </p:cNvSpPr>
          <p:nvPr/>
        </p:nvSpPr>
        <p:spPr bwMode="auto">
          <a:xfrm>
            <a:off x="6291263" y="2714620"/>
            <a:ext cx="2382837" cy="785818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66" name="AutoShape 30"/>
          <p:cNvSpPr>
            <a:spLocks noChangeArrowheads="1"/>
          </p:cNvSpPr>
          <p:nvPr/>
        </p:nvSpPr>
        <p:spPr bwMode="auto">
          <a:xfrm>
            <a:off x="6283325" y="5591175"/>
            <a:ext cx="2403475" cy="625475"/>
          </a:xfrm>
          <a:prstGeom prst="roundRect">
            <a:avLst>
              <a:gd name="adj" fmla="val 16667"/>
            </a:avLst>
          </a:prstGeom>
          <a:solidFill>
            <a:srgbClr val="B4DCFA">
              <a:alpha val="89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67" name="Text Box 31"/>
          <p:cNvSpPr txBox="1">
            <a:spLocks noChangeArrowheads="1"/>
          </p:cNvSpPr>
          <p:nvPr/>
        </p:nvSpPr>
        <p:spPr bwMode="auto">
          <a:xfrm>
            <a:off x="6291263" y="1190625"/>
            <a:ext cx="2355850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sz="1400" dirty="0" err="1" smtClean="0">
                <a:cs typeface="Arial Unicode MS" pitchFamily="32" charset="0"/>
              </a:rPr>
              <a:t>Ағымдағы қаржы жылының </a:t>
            </a:r>
            <a:r>
              <a:rPr lang="ru-RU" altLang="ru-RU" sz="1400" dirty="0" smtClean="0">
                <a:cs typeface="Arial Unicode MS" pitchFamily="32" charset="0"/>
              </a:rPr>
              <a:t>20 </a:t>
            </a:r>
            <a:r>
              <a:rPr lang="ru-RU" altLang="ru-RU" sz="1400" dirty="0" err="1" smtClean="0">
                <a:cs typeface="Arial Unicode MS" pitchFamily="32" charset="0"/>
              </a:rPr>
              <a:t>сәуірінен кешіктірмей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68" name="Text Box 32"/>
          <p:cNvSpPr txBox="1">
            <a:spLocks noChangeArrowheads="1"/>
          </p:cNvSpPr>
          <p:nvPr/>
        </p:nvSpPr>
        <p:spPr bwMode="auto">
          <a:xfrm>
            <a:off x="6286512" y="2000240"/>
            <a:ext cx="2355850" cy="740845"/>
          </a:xfrm>
          <a:prstGeom prst="rect">
            <a:avLst/>
          </a:prstGeom>
          <a:solidFill>
            <a:srgbClr val="B4DCFA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sz="1400" dirty="0" err="1" smtClean="0">
                <a:cs typeface="Arial Unicode MS" pitchFamily="32" charset="0"/>
              </a:rPr>
              <a:t>Ағымдағы қаржы жылының </a:t>
            </a:r>
            <a:r>
              <a:rPr lang="ru-RU" altLang="ru-RU" sz="1400" dirty="0" smtClean="0">
                <a:cs typeface="Arial Unicode MS" pitchFamily="32" charset="0"/>
              </a:rPr>
              <a:t>30 </a:t>
            </a:r>
            <a:r>
              <a:rPr lang="ru-RU" altLang="ru-RU" sz="1400" dirty="0" err="1" smtClean="0">
                <a:cs typeface="Arial Unicode MS" pitchFamily="32" charset="0"/>
              </a:rPr>
              <a:t>мамырына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дейін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69" name="Text Box 33"/>
          <p:cNvSpPr txBox="1">
            <a:spLocks noChangeArrowheads="1"/>
          </p:cNvSpPr>
          <p:nvPr/>
        </p:nvSpPr>
        <p:spPr bwMode="auto">
          <a:xfrm>
            <a:off x="6378575" y="2787650"/>
            <a:ext cx="2281238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kk-KZ" altLang="ru-RU" sz="1400" dirty="0" smtClean="0">
                <a:cs typeface="Arial Unicode MS" pitchFamily="32" charset="0"/>
              </a:rPr>
              <a:t>Ағымдағы қ</a:t>
            </a:r>
            <a:r>
              <a:rPr lang="ru-RU" altLang="ru-RU" sz="1400" dirty="0" err="1" smtClean="0">
                <a:cs typeface="Arial Unicode MS" pitchFamily="32" charset="0"/>
              </a:rPr>
              <a:t>аржы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жылының </a:t>
            </a:r>
            <a:r>
              <a:rPr lang="ru-RU" altLang="ru-RU" sz="1400" dirty="0" smtClean="0">
                <a:cs typeface="Arial Unicode MS" pitchFamily="32" charset="0"/>
              </a:rPr>
              <a:t>1 </a:t>
            </a:r>
            <a:r>
              <a:rPr lang="ru-RU" altLang="ru-RU" sz="1400" dirty="0" err="1" smtClean="0">
                <a:cs typeface="Arial Unicode MS" pitchFamily="32" charset="0"/>
              </a:rPr>
              <a:t>қазаннан кешіктірмей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70" name="Text Box 34"/>
          <p:cNvSpPr txBox="1">
            <a:spLocks noChangeArrowheads="1"/>
          </p:cNvSpPr>
          <p:nvPr/>
        </p:nvSpPr>
        <p:spPr bwMode="auto">
          <a:xfrm>
            <a:off x="6330950" y="3500438"/>
            <a:ext cx="2312988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sz="1400" dirty="0" err="1" smtClean="0">
                <a:cs typeface="Arial Unicode MS" pitchFamily="32" charset="0"/>
              </a:rPr>
              <a:t>Ағымдағы қаржы жылының </a:t>
            </a:r>
            <a:r>
              <a:rPr lang="ru-RU" altLang="ru-RU" sz="1400" dirty="0" smtClean="0">
                <a:cs typeface="Arial Unicode MS" pitchFamily="32" charset="0"/>
              </a:rPr>
              <a:t>15 </a:t>
            </a:r>
            <a:r>
              <a:rPr lang="ru-RU" altLang="ru-RU" sz="1400" dirty="0" err="1" smtClean="0">
                <a:cs typeface="Arial Unicode MS" pitchFamily="32" charset="0"/>
              </a:rPr>
              <a:t>қазаннан кешіктірмей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71" name="Text Box 35"/>
          <p:cNvSpPr txBox="1">
            <a:spLocks noChangeArrowheads="1"/>
          </p:cNvSpPr>
          <p:nvPr/>
        </p:nvSpPr>
        <p:spPr bwMode="auto">
          <a:xfrm>
            <a:off x="6357950" y="4143380"/>
            <a:ext cx="2265363" cy="74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kk-KZ" altLang="ru-RU" sz="1400" dirty="0" smtClean="0">
                <a:cs typeface="Arial Unicode MS" pitchFamily="32" charset="0"/>
              </a:rPr>
              <a:t>Ағымдағы қаржы жылының 1 қарашадан кешіктірмей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72" name="Text Box 36"/>
          <p:cNvSpPr txBox="1">
            <a:spLocks noChangeArrowheads="1"/>
          </p:cNvSpPr>
          <p:nvPr/>
        </p:nvSpPr>
        <p:spPr bwMode="auto">
          <a:xfrm>
            <a:off x="6215074" y="5000636"/>
            <a:ext cx="2525712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sz="1400" dirty="0" smtClean="0">
                <a:cs typeface="Arial Unicode MS" pitchFamily="32" charset="0"/>
              </a:rPr>
              <a:t>Бюджет </a:t>
            </a:r>
            <a:r>
              <a:rPr lang="ru-RU" altLang="ru-RU" sz="1400" dirty="0" err="1" smtClean="0">
                <a:cs typeface="Arial Unicode MS" pitchFamily="32" charset="0"/>
              </a:rPr>
              <a:t>бекітілгеннен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кейін</a:t>
            </a:r>
            <a:r>
              <a:rPr lang="ru-RU" altLang="ru-RU" sz="1400" dirty="0" smtClean="0">
                <a:cs typeface="Arial Unicode MS" pitchFamily="32" charset="0"/>
              </a:rPr>
              <a:t> 2 </a:t>
            </a:r>
            <a:r>
              <a:rPr lang="ru-RU" altLang="ru-RU" sz="1400" dirty="0" err="1" smtClean="0">
                <a:cs typeface="Arial Unicode MS" pitchFamily="32" charset="0"/>
              </a:rPr>
              <a:t>апта</a:t>
            </a:r>
            <a:r>
              <a:rPr lang="ru-RU" altLang="ru-RU" sz="1400" dirty="0" smtClean="0">
                <a:cs typeface="Arial Unicode MS" pitchFamily="32" charset="0"/>
              </a:rPr>
              <a:t> </a:t>
            </a:r>
            <a:r>
              <a:rPr lang="ru-RU" altLang="ru-RU" sz="1400" dirty="0" err="1" smtClean="0">
                <a:cs typeface="Arial Unicode MS" pitchFamily="32" charset="0"/>
              </a:rPr>
              <a:t>мерзімде</a:t>
            </a:r>
            <a:endParaRPr lang="ru-RU" altLang="ru-RU" sz="1400" dirty="0">
              <a:cs typeface="Arial Unicode MS" pitchFamily="32" charset="0"/>
            </a:endParaRPr>
          </a:p>
        </p:txBody>
      </p:sp>
      <p:sp>
        <p:nvSpPr>
          <p:cNvPr id="14373" name="Text Box 37"/>
          <p:cNvSpPr txBox="1">
            <a:spLocks noChangeArrowheads="1"/>
          </p:cNvSpPr>
          <p:nvPr/>
        </p:nvSpPr>
        <p:spPr bwMode="auto">
          <a:xfrm>
            <a:off x="6316663" y="5549900"/>
            <a:ext cx="2071687" cy="66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sz="1400" dirty="0" smtClean="0">
                <a:cs typeface="Arial Unicode MS" pitchFamily="32" charset="0"/>
              </a:rPr>
              <a:t>30 </a:t>
            </a:r>
            <a:r>
              <a:rPr lang="ru-RU" altLang="ru-RU" sz="1400" dirty="0" err="1" smtClean="0">
                <a:cs typeface="Arial Unicode MS" pitchFamily="32" charset="0"/>
              </a:rPr>
              <a:t>желтоқсанға дейін</a:t>
            </a:r>
            <a:endParaRPr lang="ru-RU" altLang="ru-RU" sz="1400" dirty="0">
              <a:cs typeface="Arial Unicode MS" pitchFamily="32" charset="0"/>
            </a:endParaRPr>
          </a:p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endParaRPr lang="ru-RU" altLang="ru-RU" sz="1400" dirty="0">
              <a:cs typeface="Arial Unicode MS" pitchFamily="3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22043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8000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kk-KZ" sz="1000" dirty="0" smtClean="0"/>
              <a:t>31 желтоқсанда аяқталады</a:t>
            </a:r>
            <a:endParaRPr lang="ru-RU" altLang="ru-RU" sz="1000" b="1" dirty="0"/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868680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dirty="0" smtClean="0"/>
              <a:t> </a:t>
            </a:r>
            <a:endParaRPr lang="ru-RU" altLang="ru-RU" sz="2000" b="1" dirty="0">
              <a:solidFill>
                <a:srgbClr val="0000FF"/>
              </a:solidFill>
            </a:endParaRPr>
          </a:p>
        </p:txBody>
      </p:sp>
      <p:sp>
        <p:nvSpPr>
          <p:cNvPr id="15363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1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kk-KZ" sz="1000" dirty="0" smtClean="0"/>
              <a:t>1 қаңтардан басталады</a:t>
            </a:r>
            <a:endParaRPr lang="ru-RU" altLang="ru-RU" sz="1000" b="1" dirty="0"/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rgbClr val="0070C0">
              <a:alpha val="71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kk-KZ" sz="1000" dirty="0" smtClean="0"/>
              <a:t>БЮДЖЕТТІҢ ОРЫНДАЛУЫ</a:t>
            </a:r>
            <a:endParaRPr lang="ru-RU" altLang="ru-RU" sz="1000" b="1" dirty="0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kk-KZ" sz="1100" dirty="0" smtClean="0"/>
              <a:t>Бюджет кодексі</a:t>
            </a:r>
            <a:endParaRPr lang="ru-RU" altLang="ru-RU" sz="1200" dirty="0"/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kk-KZ" sz="1100" dirty="0" smtClean="0"/>
              <a:t>Республикалық бюджет туралы заң және жергілікті бюджет туралы мәслихаттың шешімі</a:t>
            </a:r>
            <a:endParaRPr lang="ru-RU" altLang="ru-RU" sz="1100" dirty="0"/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kk-KZ" sz="1100" dirty="0" smtClean="0"/>
              <a:t>Қазақстан Республикасы Үкіметінің немесе әкімдіктің республикалық бюджет туралы заңның орындалуы туралы шешімдері немесе мәслихаттың жергілікті бюджет туралы шешімі</a:t>
            </a:r>
            <a:endParaRPr lang="ru-RU" altLang="ru-RU" sz="1100" dirty="0"/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1050925" y="3641725"/>
            <a:ext cx="6934200" cy="38100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25560" cap="sq">
            <a:solidFill>
              <a:srgbClr val="FFFFFF"/>
            </a:solidFill>
            <a:miter lim="800000"/>
            <a:headEnd/>
            <a:tailEnd/>
          </a:ln>
          <a:effectLst>
            <a:outerShdw dist="50760" dir="5400000" algn="ctr" rotWithShape="0">
              <a:srgbClr val="000000">
                <a:alpha val="20044"/>
              </a:srgbClr>
            </a:outerShdw>
          </a:effec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kk-KZ" sz="1100" dirty="0" smtClean="0"/>
              <a:t>Мақсатты трансферттің нәтижелері туралы келісімдер</a:t>
            </a:r>
            <a:endParaRPr lang="ru-RU" altLang="ru-RU" sz="1100" dirty="0"/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kk-KZ" sz="1100" dirty="0" smtClean="0"/>
              <a:t>Қаржыландыру бойынша міндеттемелердің жиынтық жоспары, кірістер мен қаржыландыру төлемдерінің жиынтық жоспары</a:t>
            </a:r>
            <a:endParaRPr lang="ru-RU" altLang="ru-RU" sz="1100" dirty="0"/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1100" dirty="0" err="1" smtClean="0"/>
              <a:t>Бюджеттік</a:t>
            </a:r>
            <a:r>
              <a:rPr lang="ru-RU" sz="1100" dirty="0" smtClean="0"/>
              <a:t> </a:t>
            </a:r>
            <a:r>
              <a:rPr lang="ru-RU" sz="1100" dirty="0" err="1" smtClean="0"/>
              <a:t>бағдарлама әкімшілерінің міндеттері</a:t>
            </a:r>
            <a:r>
              <a:rPr lang="ru-RU" sz="1100" dirty="0" smtClean="0"/>
              <a:t> мен </a:t>
            </a:r>
            <a:r>
              <a:rPr lang="ru-RU" sz="1100" dirty="0" err="1" smtClean="0"/>
              <a:t>төлемдерін қаржыландыру жоспарлары</a:t>
            </a:r>
            <a:endParaRPr lang="ru-RU" sz="1100" dirty="0"/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25560" cap="sq">
            <a:solidFill>
              <a:srgbClr val="FFFFFF"/>
            </a:solidFill>
            <a:miter lim="800000"/>
            <a:headEnd/>
            <a:tailEnd/>
          </a:ln>
          <a:effectLst>
            <a:outerShdw dist="50760" dir="5400000" algn="ctr" rotWithShape="0">
              <a:srgbClr val="000000">
                <a:alpha val="20044"/>
              </a:srgbClr>
            </a:outerShdw>
          </a:effec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kk-KZ" sz="1100" dirty="0" smtClean="0"/>
              <a:t>Мемлекеттік мекемелердің міндеттемелері мен төлемдерін қаржыландырудың жеке жоспарлары</a:t>
            </a:r>
            <a:endParaRPr lang="kk-KZ" sz="1100" dirty="0"/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1100" dirty="0" smtClean="0"/>
              <a:t>Бюджет </a:t>
            </a:r>
            <a:r>
              <a:rPr lang="ru-RU" sz="1100" dirty="0" err="1" smtClean="0"/>
              <a:t>кодексіне</a:t>
            </a:r>
            <a:r>
              <a:rPr lang="ru-RU" sz="1100" dirty="0" smtClean="0"/>
              <a:t> </a:t>
            </a:r>
            <a:r>
              <a:rPr lang="ru-RU" sz="1100" dirty="0" err="1" smtClean="0"/>
              <a:t>сәйкес бюджеттің атқарылу тәртібін анықтайтын нормативтік</a:t>
            </a:r>
            <a:r>
              <a:rPr lang="ru-RU" sz="1100" dirty="0" smtClean="0"/>
              <a:t> </a:t>
            </a:r>
            <a:r>
              <a:rPr lang="ru-RU" sz="1100" dirty="0" err="1" smtClean="0"/>
              <a:t>құқықтық актілер</a:t>
            </a:r>
            <a:endParaRPr lang="ru-RU" sz="1100" dirty="0"/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85720" y="1000108"/>
            <a:ext cx="868680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</a:rPr>
              <a:t>Келесі құжаттар бюджетті атқаруға негіз болып табылады</a:t>
            </a:r>
            <a:endParaRPr lang="ru-RU" alt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3918893" flipH="1" flipV="1">
            <a:off x="5712899" y="4135220"/>
            <a:ext cx="13194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SzPct val="130000"/>
              <a:buFontTx/>
              <a:buNone/>
            </a:pPr>
            <a:r>
              <a:rPr lang="kk-KZ" dirty="0" smtClean="0"/>
              <a:t> </a:t>
            </a:r>
            <a:endParaRPr lang="ru-RU" alt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194725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/>
          <a:lstStyle/>
          <a:p>
            <a:pPr algn="ctr"/>
            <a:r>
              <a:rPr lang="kk-KZ" sz="4000" i="1" dirty="0" smtClean="0"/>
              <a:t>Мойылды ауылының бюджеті</a:t>
            </a:r>
            <a:br>
              <a:rPr lang="kk-KZ" sz="4000" i="1" dirty="0" smtClean="0"/>
            </a:br>
            <a:r>
              <a:rPr lang="kk-KZ" sz="4000" i="1" dirty="0" smtClean="0"/>
              <a:t>кірістері</a:t>
            </a:r>
            <a:endParaRPr lang="ru-RU" sz="4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1700808"/>
            <a:ext cx="7959828" cy="2228258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	</a:t>
            </a:r>
            <a:endParaRPr lang="ru-RU" dirty="0" smtClean="0">
              <a:solidFill>
                <a:srgbClr val="FF0000"/>
              </a:solidFill>
            </a:endParaRP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	</a:t>
            </a:r>
            <a:r>
              <a:rPr lang="kk-KZ" dirty="0" smtClean="0"/>
              <a:t>2026-2028 жылдарға арналған ауыл бюджетіне түсетін түсімдердің жылдық көлеміның </a:t>
            </a:r>
            <a:r>
              <a:rPr lang="kk-KZ" dirty="0" smtClean="0"/>
              <a:t>403 049,0 мың </a:t>
            </a:r>
            <a:r>
              <a:rPr lang="kk-KZ" dirty="0" smtClean="0"/>
              <a:t>теңгені құрады, оның ішінде салық түсімдері – </a:t>
            </a:r>
            <a:r>
              <a:rPr lang="kk-KZ" dirty="0" smtClean="0"/>
              <a:t>19676,0 </a:t>
            </a:r>
            <a:r>
              <a:rPr lang="kk-KZ" dirty="0" smtClean="0"/>
              <a:t>мың теңге, салықтық емес түсімдер </a:t>
            </a:r>
            <a:r>
              <a:rPr lang="kk-KZ" dirty="0" smtClean="0"/>
              <a:t>463,0 </a:t>
            </a:r>
            <a:r>
              <a:rPr lang="kk-KZ" dirty="0" smtClean="0"/>
              <a:t>мың теңге, сонымен қатар қалалық бюджеттен субвенциялар мен трансферттер </a:t>
            </a:r>
            <a:r>
              <a:rPr lang="kk-KZ" dirty="0" smtClean="0"/>
              <a:t>382910,0 мың </a:t>
            </a:r>
            <a:r>
              <a:rPr lang="kk-KZ" dirty="0" smtClean="0"/>
              <a:t>теңге сомасында.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142852"/>
            <a:ext cx="5966666" cy="928694"/>
          </a:xfrm>
        </p:spPr>
        <p:txBody>
          <a:bodyPr/>
          <a:lstStyle/>
          <a:p>
            <a:pPr algn="ctr"/>
            <a:r>
              <a:rPr lang="ru-RU" dirty="0" err="1" smtClean="0"/>
              <a:t>Шығыстары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052736"/>
            <a:ext cx="9001156" cy="5662412"/>
          </a:xfrm>
        </p:spPr>
        <p:txBody>
          <a:bodyPr>
            <a:normAutofit fontScale="47500" lnSpcReduction="20000"/>
          </a:bodyPr>
          <a:lstStyle/>
          <a:p>
            <a:pPr algn="l"/>
            <a:endParaRPr lang="ru-RU" sz="26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kk-KZ" sz="2900" b="1" dirty="0" smtClean="0">
                <a:latin typeface="Times New Roman" pitchFamily="18" charset="0"/>
                <a:cs typeface="Times New Roman" pitchFamily="18" charset="0"/>
              </a:rPr>
              <a:t>2026 жылға арналған бюджеттік бағдарламалар аясында </a:t>
            </a:r>
            <a:r>
              <a:rPr lang="kk-KZ" sz="2900" b="1" dirty="0" smtClean="0">
                <a:latin typeface="Times New Roman" pitchFamily="18" charset="0"/>
                <a:cs typeface="Times New Roman" pitchFamily="18" charset="0"/>
              </a:rPr>
              <a:t>403812,0 мың </a:t>
            </a:r>
            <a:r>
              <a:rPr lang="kk-KZ" sz="2900" b="1" dirty="0" smtClean="0">
                <a:latin typeface="Times New Roman" pitchFamily="18" charset="0"/>
                <a:cs typeface="Times New Roman" pitchFamily="18" charset="0"/>
              </a:rPr>
              <a:t>теңге сомасында бюджет қаражатының жобасы, оның ішінде: </a:t>
            </a:r>
          </a:p>
          <a:p>
            <a:pPr algn="just"/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124 001 000 «Аудандық маңызы бар қала, кент, ауылдық округ әкімінің қызметін қамтамасыз ету жөніндегі қызметтер» бағдарламасы бойынша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93 141,0 мың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теңге сомасында шығыстар</a:t>
            </a:r>
          </a:p>
          <a:p>
            <a:pPr algn="just"/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124 022 000 “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органның күрделі шығыстары»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бағдарламасы бойынша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4764 т.т.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соммасында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шығыстар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контейнер 1400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.т.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және  ұлттық кигіз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үй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3364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.т.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алуға</a:t>
            </a:r>
            <a:endParaRPr lang="kk-KZ" sz="25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бағдарламасы бойынша 124 006 000 «Жергілікті деңгейде мәдени-демалыс жұмыстарын қолдау» - шығыстар қарастырылған 2025 жылға арналған Мойылды ауылы К.Кенжетаев атындаңы  Мәдениет үйінің шығындары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73348,0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мың теңге.</a:t>
            </a:r>
          </a:p>
          <a:p>
            <a:pPr algn="just"/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124 008 000 «Елді мекендердің көшелерін жарықтандыру» бағдарламасы бойынша 25992,0 теңге, көше жарығын ұстауға және ағымдағы жөндеуге, электр жабдықтарын ағымдағы жөндеуге шығыстар қарастырылған. </a:t>
            </a:r>
          </a:p>
          <a:p>
            <a:pPr algn="just"/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124 009 000 «Елді мекендердің санитарлық тазалығын қамтамасыз ету» бағдарламасы бойынша ауылды санитарлық тазалауға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23803,0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мың теңге сомасында.</a:t>
            </a:r>
          </a:p>
          <a:p>
            <a:pPr algn="just"/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124 011 000 «Елді мекендерді абаттандыру және көгалдандыру» бағдарламасы бойынша гүл отырғызуға, қолданыстағы аялдамаларды күтіп ұстауға, балалар алаңын жөндеуге 8466,0 мың теңге сомасында. </a:t>
            </a:r>
          </a:p>
          <a:p>
            <a:pPr algn="just"/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124 013 000 «Аудандық маңызы бар қалалардың, ауылдардың, кенттердің, ауылдық округтердің автомобиль жолдарының жұмыс істеуін қамтамасыз ету» бағдарламасы бойынша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21756,0 мың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теңге сомасына ағымдағы жол жөндеу жұмыстарына, автомобиль жолдарын, Мойылды ауылының елді мекенішілік жолдарын қыс мезгілінде ұстауға.</a:t>
            </a:r>
          </a:p>
          <a:p>
            <a:pPr algn="just"/>
            <a:r>
              <a:rPr lang="kk-KZ" sz="2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124 045 000 “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маңызы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қалаларда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ауылдарда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кенттерде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округтерде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автомобиль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жолдарын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жөндеу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82099,0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мың.тенге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соммасында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Алаш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Орда мен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көшелерінің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ортажа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жөндеу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жұмыстарына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9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Бағдарлама бойынша 124028000 «Жергілікті деңгейде дене шынықтыру-сауықтыру және спорттық іс-шараларды өткізу»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70438,0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мың теңге. </a:t>
            </a:r>
          </a:p>
          <a:p>
            <a:pPr algn="just"/>
            <a:r>
              <a:rPr lang="kk-KZ" sz="29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124 048 000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Пайдаланылмаған (толық пайдаланылмаған) нысагалы трансферттерді қайтару бағдарлама бойынша 5,0 мың теңге</a:t>
            </a:r>
            <a:endParaRPr lang="kk-KZ" sz="290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algn="just"/>
            <a:endParaRPr lang="kk-KZ" sz="29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03122247"/>
              </p:ext>
            </p:extLst>
          </p:nvPr>
        </p:nvGraphicFramePr>
        <p:xfrm>
          <a:off x="468313" y="57759"/>
          <a:ext cx="8136135" cy="6319560"/>
        </p:xfrm>
        <a:graphic>
          <a:graphicData uri="http://schemas.openxmlformats.org/drawingml/2006/table">
            <a:tbl>
              <a:tblPr/>
              <a:tblGrid>
                <a:gridCol w="18060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028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736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36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88032"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п/п</a:t>
                      </a:r>
                    </a:p>
                  </a:txBody>
                  <a:tcPr marT="59944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61024" marB="468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61024" marB="468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61024" marB="468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34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Кірістер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403 049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273604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280054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61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19676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14641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15229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Табыс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салығы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9942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9416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9887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Жеке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табыс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салығы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9942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9416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9887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1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Меншікке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салынатын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салықтар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                       </a:t>
                      </a:r>
                      <a:r>
                        <a:rPr lang="ru-RU" sz="14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7476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3345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3368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79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Мүлікке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салынатын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салықтар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Жер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салығы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11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Көлік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құралдарына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салынатын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салық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6867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2596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2490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692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Табиғи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және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басқа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ресурстарды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пайдаланғаны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үшін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төлем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2258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1880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1974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</a:tr>
              <a:tr h="2833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емес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370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Трансферттердің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түсімдері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382 910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258593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264437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7834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Мемлекеттік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басқарудың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жоғары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тұрған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органдарынан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түсетін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трансферттер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382</a:t>
                      </a:r>
                      <a:r>
                        <a:rPr lang="kk-KZ" sz="14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910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258593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264437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Аудандық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облыстық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маңызы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бар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қала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бюджеттен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түсетін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трансферттер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382 910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258593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264437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627791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2064857520"/>
              </p:ext>
            </p:extLst>
          </p:nvPr>
        </p:nvGraphicFramePr>
        <p:xfrm>
          <a:off x="107504" y="260648"/>
          <a:ext cx="8928992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3820117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6735156"/>
              </p:ext>
            </p:extLst>
          </p:nvPr>
        </p:nvGraphicFramePr>
        <p:xfrm>
          <a:off x="395537" y="714357"/>
          <a:ext cx="8496943" cy="5929354"/>
        </p:xfrm>
        <a:graphic>
          <a:graphicData uri="http://schemas.openxmlformats.org/drawingml/2006/table">
            <a:tbl>
              <a:tblPr/>
              <a:tblGrid>
                <a:gridCol w="49622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44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772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92673"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1024" marB="4680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alt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1024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kumimoji="0" lang="ru-RU" alt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1024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kumimoji="0" lang="ru-RU" alt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1024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8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</a:t>
                      </a:r>
                      <a:r>
                        <a:rPr lang="ru-RU" sz="1000" b="1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Шығындар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403812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273604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280054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1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«Аудандық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маңызы 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кент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ауылдық 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округ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әкімінің қызметін қамтамасыз ету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жөніндегі қызметтер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93141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70447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71665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3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органның күрделі шығыстары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4764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kk-KZ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kk-K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6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деңгейде мәдени-демалыс жұмысын қолдау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73348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67831</a:t>
                      </a: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68555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5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мекендердегі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көшелерді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жарықтандыру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25992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26496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27820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5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мекендердің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санитариясын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қамтамасыз ету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23803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9034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9486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61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мекендерді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көгалдандыру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12745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8466</a:t>
                      </a:r>
                      <a:endParaRPr lang="ru-RU" sz="1100" b="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60135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12745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6244</a:t>
                      </a:r>
                      <a:endParaRPr lang="ru-RU" sz="1100" b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12745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6556</a:t>
                      </a:r>
                      <a:endParaRPr lang="ru-RU" sz="1100" b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752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«Ауылдық маңызы 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 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қалаларда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ауылдарды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кенттерде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ауылдық округтерде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жолдарының жұмыс істеуін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қамтамасыз ету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21756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135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13369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14037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95752">
                <a:tc>
                  <a:txBody>
                    <a:bodyPr/>
                    <a:lstStyle/>
                    <a:p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 маңызы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қалаларда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ауылдарда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кенттерде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ауылдық округтерде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күрделі және орташа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жөндеу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82099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135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k-KZ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k-KZ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21">
                <a:tc>
                  <a:txBody>
                    <a:bodyPr/>
                    <a:lstStyle/>
                    <a:p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дене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шынықтыру-сауықтыру және спорттық іс-шараларды</a:t>
                      </a:r>
                      <a:r>
                        <a:rPr lang="ru-RU" sz="1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өткізу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70438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135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80183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81935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dirty="0" smtClean="0"/>
                        <a:t>Пайдаланылмаған (толық пайдаланылмаған) нысагалы трансферттерді қайтару</a:t>
                      </a:r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60135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k-KZ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k-KZ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11560" y="26064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2026 -2028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жылдарға арналған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шығындары</a:t>
            </a:r>
            <a:endParaRPr lang="ru-RU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29132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xmlns="" val="1160892844"/>
              </p:ext>
            </p:extLst>
          </p:nvPr>
        </p:nvGraphicFramePr>
        <p:xfrm>
          <a:off x="214282" y="1214422"/>
          <a:ext cx="8692544" cy="5227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87624" y="0"/>
            <a:ext cx="625628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kk-KZ" sz="2160" b="1" dirty="0" smtClean="0"/>
              <a:t>2026-2028 жылдарға арналған Мойылды ауылы бюджетінен қаражатты жұмсаудың негізгі бағыттарының  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04449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1492</TotalTime>
  <Words>1014</Words>
  <Application>Microsoft Office PowerPoint</Application>
  <PresentationFormat>Экран (4:3)</PresentationFormat>
  <Paragraphs>204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Мойылды ауылы әкімінің 2026-2028 жылдарға арналған азаматтық бюджеті  </vt:lpstr>
      <vt:lpstr>Құрметті оқырмандар!     </vt:lpstr>
      <vt:lpstr>Слайд 3</vt:lpstr>
      <vt:lpstr>Слайд 4</vt:lpstr>
      <vt:lpstr>Слайд 5</vt:lpstr>
      <vt:lpstr>Мойылды ауылының бюджеті кірістері</vt:lpstr>
      <vt:lpstr>Шығыстары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User</dc:creator>
  <cp:lastModifiedBy>пк</cp:lastModifiedBy>
  <cp:revision>191</cp:revision>
  <dcterms:created xsi:type="dcterms:W3CDTF">2018-01-22T06:49:01Z</dcterms:created>
  <dcterms:modified xsi:type="dcterms:W3CDTF">2026-10-19T10:53:27Z</dcterms:modified>
</cp:coreProperties>
</file>