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73" r:id="rId2"/>
    <p:sldId id="274" r:id="rId3"/>
    <p:sldId id="275" r:id="rId4"/>
    <p:sldId id="288" r:id="rId5"/>
    <p:sldId id="278" r:id="rId6"/>
    <p:sldId id="279" r:id="rId7"/>
    <p:sldId id="281" r:id="rId8"/>
    <p:sldId id="289" r:id="rId9"/>
    <p:sldId id="272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1" autoAdjust="0"/>
    <p:restoredTop sz="94660"/>
  </p:normalViewPr>
  <p:slideViewPr>
    <p:cSldViewPr>
      <p:cViewPr varScale="1">
        <p:scale>
          <a:sx n="82" d="100"/>
          <a:sy n="82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211808593370288"/>
          <c:y val="4.3022829579283176E-2"/>
          <c:w val="0.71238808690580369"/>
          <c:h val="0.69562181284375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табыс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41543</c:v>
                </c:pt>
                <c:pt idx="1">
                  <c:v>42361</c:v>
                </c:pt>
                <c:pt idx="2">
                  <c:v>45637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E-467A-8801-99AE19A28C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Трансферттер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256449</c:v>
                </c:pt>
                <c:pt idx="1">
                  <c:v>94772</c:v>
                </c:pt>
                <c:pt idx="2">
                  <c:v>95616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CE-467A-8801-99AE19A28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0800256"/>
        <c:axId val="150801792"/>
        <c:axId val="0"/>
      </c:bar3DChart>
      <c:catAx>
        <c:axId val="15080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0801792"/>
        <c:crosses val="autoZero"/>
        <c:auto val="1"/>
        <c:lblAlgn val="ctr"/>
        <c:lblOffset val="100"/>
        <c:noMultiLvlLbl val="0"/>
      </c:catAx>
      <c:valAx>
        <c:axId val="15080179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1508002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aseline="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406F-44BF-954A-8A807E921C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6F-44BF-954A-8A807E921C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06F-44BF-954A-8A807E921C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6F-44BF-954A-8A807E921C3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06F-44BF-954A-8A807E921C3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34,9%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06F-44BF-954A-8A807E921C3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14,8%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6F-44BF-954A-8A807E921C3B}"/>
                </c:ext>
              </c:extLst>
            </c:dLbl>
            <c:dLbl>
              <c:idx val="2"/>
              <c:layout>
                <c:manualLayout>
                  <c:x val="6.6537729658792691E-2"/>
                  <c:y val="-0.1520411358462105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46,5%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06F-44BF-954A-8A807E921C3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3,8%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06F-44BF-954A-8A807E921C3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18,4%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06F-44BF-954A-8A807E921C3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18,1%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06F-44BF-954A-8A807E921C3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Мемлекеттік қызметтер</c:v>
                </c:pt>
                <c:pt idx="1">
                  <c:v>Мәдениет спорт</c:v>
                </c:pt>
                <c:pt idx="2">
                  <c:v>Тұрғын үй-коммуналдық шаруашылық</c:v>
                </c:pt>
                <c:pt idx="3">
                  <c:v>Көлiк және коммуникация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34.9</c:v>
                </c:pt>
                <c:pt idx="1">
                  <c:v>14.8</c:v>
                </c:pt>
                <c:pt idx="2">
                  <c:v>46.5</c:v>
                </c:pt>
                <c:pt idx="3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6F-44BF-954A-8A807E921C3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АУДАНДЫҚ БЮДЖЕТ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Мақсатты трансферттер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бюджеттің субвенциясы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 түсімдер 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24D3127A-3450-4153-8E4C-F4269007311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dirty="0" err="1"/>
            <a:t>Салықтық</a:t>
          </a:r>
          <a:r>
            <a:rPr lang="ru-RU" sz="1400" b="1" dirty="0"/>
            <a:t> </a:t>
          </a:r>
          <a:r>
            <a:rPr lang="ru-RU" sz="1400" b="1" dirty="0" err="1"/>
            <a:t>емес</a:t>
          </a:r>
          <a:r>
            <a:rPr lang="ru-RU" sz="1400" b="1" dirty="0"/>
            <a:t> </a:t>
          </a:r>
          <a:r>
            <a:rPr lang="ru-RU" sz="1400" b="1" dirty="0" err="1"/>
            <a:t>түсiмдер</a:t>
          </a:r>
          <a:endParaRPr lang="ru-RU" sz="1400" b="1" i="0" u="none" strike="noStrike" baseline="0" dirty="0">
            <a:latin typeface="Calibri"/>
          </a:endParaRPr>
        </a:p>
      </dgm:t>
    </dgm:pt>
    <dgm:pt modelId="{53072DE2-2802-41B1-8FA5-9D7191B5CDF6}" type="parTrans" cxnId="{CC6F20F5-C34E-4E25-93DF-306986117A2F}">
      <dgm:prSet/>
      <dgm:spPr>
        <a:solidFill>
          <a:schemeClr val="tx1"/>
        </a:solidFill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D7C61CE-C07C-4C7D-B89E-BCD8E42C276B}" type="sibTrans" cxnId="{CC6F20F5-C34E-4E25-93DF-306986117A2F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84507" custScaleY="79726" custLinFactNeighborX="2186" custLinFactNeighborY="-22073"/>
      <dgm:spPr/>
    </dgm:pt>
    <dgm:pt modelId="{AFDE36B4-3270-49E7-A0B8-D0819E092F8E}" type="pres">
      <dgm:prSet presAssocID="{1853D1E6-F97C-4404-BB97-D6AC29573B85}" presName="parTrans" presStyleLbl="bgSibTrans2D1" presStyleIdx="0" presStyleCnt="4" custScaleX="107014" custLinFactNeighborX="4702" custLinFactNeighborY="-2070"/>
      <dgm:spPr/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82321" custRadScaleInc="-72584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4" custScaleX="103745" custLinFactNeighborX="2758" custLinFactNeighborY="9180"/>
      <dgm:spPr/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2666" custRadScaleInc="-61458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-8878" custLinFactNeighborY="39632"/>
      <dgm:spPr/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23143" custRadScaleInc="-16899">
        <dgm:presLayoutVars>
          <dgm:bulletEnabled val="1"/>
        </dgm:presLayoutVars>
      </dgm:prSet>
      <dgm:spPr/>
    </dgm:pt>
    <dgm:pt modelId="{48F27339-2B92-42A1-99BF-823C47465689}" type="pres">
      <dgm:prSet presAssocID="{53072DE2-2802-41B1-8FA5-9D7191B5CDF6}" presName="parTrans" presStyleLbl="bgSibTrans2D1" presStyleIdx="3" presStyleCnt="4"/>
      <dgm:spPr/>
    </dgm:pt>
    <dgm:pt modelId="{9E63D718-C543-497D-8E73-5DFE4B68B977}" type="pres">
      <dgm:prSet presAssocID="{24D3127A-3450-4153-8E4C-F42690073118}" presName="node" presStyleLbl="node1" presStyleIdx="3" presStyleCnt="4">
        <dgm:presLayoutVars>
          <dgm:bulletEnabled val="1"/>
        </dgm:presLayoutVars>
      </dgm:prSet>
      <dgm:spPr/>
    </dgm:pt>
  </dgm:ptLst>
  <dgm:cxnLst>
    <dgm:cxn modelId="{28B43829-D397-44C1-8FCA-9EF56AD9B183}" type="presOf" srcId="{24D3127A-3450-4153-8E4C-F42690073118}" destId="{9E63D718-C543-497D-8E73-5DFE4B68B977}" srcOrd="0" destOrd="0" presId="urn:microsoft.com/office/officeart/2005/8/layout/radial4"/>
    <dgm:cxn modelId="{F38F9938-B091-4F83-813F-18C5C1317312}" type="presOf" srcId="{B56DEE8D-BBDE-4642-BF97-C67F5325C3A8}" destId="{68E6F60D-9112-4BBA-86A1-71CB03F28DF2}" srcOrd="0" destOrd="0" presId="urn:microsoft.com/office/officeart/2005/8/layout/radial4"/>
    <dgm:cxn modelId="{4AF0F847-CCCE-4565-A0FF-5F50D67D5913}" type="presOf" srcId="{B200E43D-11B5-4798-9279-E67BC911A06C}" destId="{94189B87-4C16-4ADF-AF94-BFA6C131C96A}" srcOrd="0" destOrd="0" presId="urn:microsoft.com/office/officeart/2005/8/layout/radial4"/>
    <dgm:cxn modelId="{9444554B-70E4-47A5-B810-E3471F220EF6}" type="presOf" srcId="{1F928AB8-C601-486F-AA00-82CFB59C823E}" destId="{43AD318E-4792-4A1E-B6CE-E5BE6435070B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6A807EC8-51BF-4DE8-A56C-759B2F5E4482}" type="presOf" srcId="{F1BAA626-DFB3-414B-B998-06AF8C46FE4C}" destId="{8CB0A9C5-4771-43F0-B33A-60EE98EAD358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3AD1BACF-D640-446B-B23C-DD961F31E5E7}" type="presOf" srcId="{53072DE2-2802-41B1-8FA5-9D7191B5CDF6}" destId="{48F27339-2B92-42A1-99BF-823C47465689}" srcOrd="0" destOrd="0" presId="urn:microsoft.com/office/officeart/2005/8/layout/radial4"/>
    <dgm:cxn modelId="{1261DAE5-1572-4D06-8D3F-0CBE3F9B91F1}" type="presOf" srcId="{1F27929C-C2D4-4F28-A457-7BE2F1F817CE}" destId="{5EE0A968-0E33-4151-9FDB-1A87AF47507C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A10D16F0-C8F4-40D8-B16A-1BC94B8A2545}" type="presOf" srcId="{1853D1E6-F97C-4404-BB97-D6AC29573B85}" destId="{AFDE36B4-3270-49E7-A0B8-D0819E092F8E}" srcOrd="0" destOrd="0" presId="urn:microsoft.com/office/officeart/2005/8/layout/radial4"/>
    <dgm:cxn modelId="{CC6F20F5-C34E-4E25-93DF-306986117A2F}" srcId="{B56DEE8D-BBDE-4642-BF97-C67F5325C3A8}" destId="{24D3127A-3450-4153-8E4C-F42690073118}" srcOrd="3" destOrd="0" parTransId="{53072DE2-2802-41B1-8FA5-9D7191B5CDF6}" sibTransId="{BD7C61CE-C07C-4C7D-B89E-BCD8E42C276B}"/>
    <dgm:cxn modelId="{FA67DFFC-D8AC-4CA4-8E10-4F40A1C120B1}" type="presOf" srcId="{67FA2A8F-0B87-492A-A06D-7AB62D0D2548}" destId="{2D1DBC6B-037B-4677-B6A9-5B1191FC1579}" srcOrd="0" destOrd="0" presId="urn:microsoft.com/office/officeart/2005/8/layout/radial4"/>
    <dgm:cxn modelId="{D5F51CFF-D418-4657-BADA-365529985E64}" type="presOf" srcId="{8451272F-FEF9-406A-9AB3-097B51EA60FC}" destId="{F6940661-1F22-492D-83CB-367912127D68}" srcOrd="0" destOrd="0" presId="urn:microsoft.com/office/officeart/2005/8/layout/radial4"/>
    <dgm:cxn modelId="{B4BA5DE4-EDB6-4954-BA46-229F3239E2CD}" type="presParOf" srcId="{F6940661-1F22-492D-83CB-367912127D68}" destId="{68E6F60D-9112-4BBA-86A1-71CB03F28DF2}" srcOrd="0" destOrd="0" presId="urn:microsoft.com/office/officeart/2005/8/layout/radial4"/>
    <dgm:cxn modelId="{5E92B3C8-DFB6-492E-84B7-E1C96E73B15C}" type="presParOf" srcId="{F6940661-1F22-492D-83CB-367912127D68}" destId="{AFDE36B4-3270-49E7-A0B8-D0819E092F8E}" srcOrd="1" destOrd="0" presId="urn:microsoft.com/office/officeart/2005/8/layout/radial4"/>
    <dgm:cxn modelId="{B41730E1-7B54-4652-A3C8-C2B19A867266}" type="presParOf" srcId="{F6940661-1F22-492D-83CB-367912127D68}" destId="{43AD318E-4792-4A1E-B6CE-E5BE6435070B}" srcOrd="2" destOrd="0" presId="urn:microsoft.com/office/officeart/2005/8/layout/radial4"/>
    <dgm:cxn modelId="{B52F09D8-6F20-43C8-8203-2EADFD243B1F}" type="presParOf" srcId="{F6940661-1F22-492D-83CB-367912127D68}" destId="{2D1DBC6B-037B-4677-B6A9-5B1191FC1579}" srcOrd="3" destOrd="0" presId="urn:microsoft.com/office/officeart/2005/8/layout/radial4"/>
    <dgm:cxn modelId="{8946A737-871E-4DCC-AC39-A9BD09EEEE9C}" type="presParOf" srcId="{F6940661-1F22-492D-83CB-367912127D68}" destId="{5EE0A968-0E33-4151-9FDB-1A87AF47507C}" srcOrd="4" destOrd="0" presId="urn:microsoft.com/office/officeart/2005/8/layout/radial4"/>
    <dgm:cxn modelId="{5F56FB3F-C0BF-41BD-ABCD-D3F9883B76F8}" type="presParOf" srcId="{F6940661-1F22-492D-83CB-367912127D68}" destId="{8CB0A9C5-4771-43F0-B33A-60EE98EAD358}" srcOrd="5" destOrd="0" presId="urn:microsoft.com/office/officeart/2005/8/layout/radial4"/>
    <dgm:cxn modelId="{A7B2EE4A-8359-4383-9710-BEABD81D6B50}" type="presParOf" srcId="{F6940661-1F22-492D-83CB-367912127D68}" destId="{94189B87-4C16-4ADF-AF94-BFA6C131C96A}" srcOrd="6" destOrd="0" presId="urn:microsoft.com/office/officeart/2005/8/layout/radial4"/>
    <dgm:cxn modelId="{8ECCAE2B-D402-4E81-BA74-782566C529DF}" type="presParOf" srcId="{F6940661-1F22-492D-83CB-367912127D68}" destId="{48F27339-2B92-42A1-99BF-823C47465689}" srcOrd="7" destOrd="0" presId="urn:microsoft.com/office/officeart/2005/8/layout/radial4"/>
    <dgm:cxn modelId="{2FECA64D-5DFC-496E-99E4-942A4EE7B7E5}" type="presParOf" srcId="{F6940661-1F22-492D-83CB-367912127D68}" destId="{9E63D718-C543-497D-8E73-5DFE4B68B97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2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1D26917-72E1-43C9-BB48-F40604320D0B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3</a:t>
          </a:r>
        </a:p>
      </dgm:t>
    </dgm:pt>
    <dgm:pt modelId="{8ADC5412-B814-4EAC-B3D2-E12935F2B6DE}" type="parTrans" cxnId="{A6E8308E-4417-44D4-AB6E-360C1AEDAD8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34D52CF-374E-4EC0-B37B-D4127A4EFF82}" type="sibTrans" cxnId="{A6E8308E-4417-44D4-AB6E-360C1AEDAD8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2AE4ABA-A245-4052-B3A4-07D84125B1E9}">
      <dgm:prSet custT="1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5C9D446-99CD-497E-8564-F61ECAE1B1CB}" type="par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8FD1DCA-3135-49A7-894D-31CB2055DA88}" type="sib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196A2-4F58-4797-8EE2-59EC5B27BE6C}">
      <dgm:prSet custT="1"/>
      <dgm:spPr/>
      <dgm:t>
        <a:bodyPr/>
        <a:lstStyle/>
        <a:p>
          <a:pPr algn="l"/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Әкім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аппаратының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қызметін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144 709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3C5301D7-7AD1-42D8-8643-6D287D74209F}" type="par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0908E-2224-42E4-A7E0-31A7BB8EA55D}" type="sib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037E8DF-3964-4682-9966-FB647205275E}">
      <dgm:prSet/>
      <dgm:spPr/>
      <dgm:t>
        <a:bodyPr/>
        <a:lstStyle/>
        <a:p>
          <a:r>
            <a:rPr lang="ru-RU" dirty="0"/>
            <a:t>4</a:t>
          </a:r>
        </a:p>
      </dgm:t>
    </dgm:pt>
    <dgm:pt modelId="{988C40B0-8F38-4A08-B730-02E151743422}" type="parTrans" cxnId="{71D0E0FD-E764-499D-AE87-2EC6DDE4158A}">
      <dgm:prSet/>
      <dgm:spPr/>
      <dgm:t>
        <a:bodyPr/>
        <a:lstStyle/>
        <a:p>
          <a:endParaRPr lang="ru-RU"/>
        </a:p>
      </dgm:t>
    </dgm:pt>
    <dgm:pt modelId="{CB51B07D-5F61-4371-AC6C-04236AB57CD2}" type="sibTrans" cxnId="{71D0E0FD-E764-499D-AE87-2EC6DDE4158A}">
      <dgm:prSet/>
      <dgm:spPr/>
      <dgm:t>
        <a:bodyPr/>
        <a:lstStyle/>
        <a:p>
          <a:endParaRPr lang="ru-RU"/>
        </a:p>
      </dgm:t>
    </dgm:pt>
    <dgm:pt modelId="{84537455-113D-4D85-B730-6853724EDB6C}">
      <dgm:prSet/>
      <dgm:spPr/>
      <dgm:t>
        <a:bodyPr/>
        <a:lstStyle/>
        <a:p>
          <a:endParaRPr lang="ru-RU" sz="900" dirty="0"/>
        </a:p>
      </dgm:t>
    </dgm:pt>
    <dgm:pt modelId="{56833003-5F4C-4AC3-9FB7-A1CAD857D688}" type="parTrans" cxnId="{70C91D48-197B-4290-971B-2F4D19C507ED}">
      <dgm:prSet/>
      <dgm:spPr/>
      <dgm:t>
        <a:bodyPr/>
        <a:lstStyle/>
        <a:p>
          <a:endParaRPr lang="ru-RU"/>
        </a:p>
      </dgm:t>
    </dgm:pt>
    <dgm:pt modelId="{79B898C8-1A71-4337-B343-9F1088DC44F9}" type="sibTrans" cxnId="{70C91D48-197B-4290-971B-2F4D19C507ED}">
      <dgm:prSet/>
      <dgm:spPr/>
      <dgm:t>
        <a:bodyPr/>
        <a:lstStyle/>
        <a:p>
          <a:endParaRPr lang="ru-RU"/>
        </a:p>
      </dgm:t>
    </dgm:pt>
    <dgm:pt modelId="{DF76BCE1-11FC-4CCA-8CA5-010E2869A2F1}">
      <dgm:prSet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Мәдениет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спорт, туризм,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ақпараттық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кеңістік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61 191мың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541AFE5-89BE-41AF-91BB-005BEE005716}" type="parTrans" cxnId="{21C261C7-BBB6-42E6-95B2-C15E47048B92}">
      <dgm:prSet/>
      <dgm:spPr/>
      <dgm:t>
        <a:bodyPr/>
        <a:lstStyle/>
        <a:p>
          <a:endParaRPr lang="ru-RU"/>
        </a:p>
      </dgm:t>
    </dgm:pt>
    <dgm:pt modelId="{9ADA9D22-83A8-4968-B031-08D2E5AF9154}" type="sibTrans" cxnId="{21C261C7-BBB6-42E6-95B2-C15E47048B92}">
      <dgm:prSet/>
      <dgm:spPr/>
      <dgm:t>
        <a:bodyPr/>
        <a:lstStyle/>
        <a:p>
          <a:endParaRPr lang="ru-RU"/>
        </a:p>
      </dgm:t>
    </dgm:pt>
    <dgm:pt modelId="{F7FC12F8-755A-479E-B75A-450B4BAA0EC6}">
      <dgm:prSet/>
      <dgm:spPr/>
      <dgm:t>
        <a:bodyPr/>
        <a:lstStyle/>
        <a:p>
          <a:endParaRPr lang="ru-RU" sz="500" dirty="0"/>
        </a:p>
      </dgm:t>
    </dgm:pt>
    <dgm:pt modelId="{27662200-99D8-4461-B66E-01AA8038EA61}" type="parTrans" cxnId="{51733FBD-8169-4354-88DD-4DD7A7A4C804}">
      <dgm:prSet/>
      <dgm:spPr/>
      <dgm:t>
        <a:bodyPr/>
        <a:lstStyle/>
        <a:p>
          <a:endParaRPr lang="ru-RU"/>
        </a:p>
      </dgm:t>
    </dgm:pt>
    <dgm:pt modelId="{D69D66C1-7F2B-4882-A54E-AB34E8D70EE3}" type="sibTrans" cxnId="{51733FBD-8169-4354-88DD-4DD7A7A4C804}">
      <dgm:prSet/>
      <dgm:spPr/>
      <dgm:t>
        <a:bodyPr/>
        <a:lstStyle/>
        <a:p>
          <a:endParaRPr lang="ru-RU"/>
        </a:p>
      </dgm:t>
    </dgm:pt>
    <dgm:pt modelId="{036E6634-3235-401D-8787-6C1249EB2758}">
      <dgm:prSet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Елді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мекендердің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көшелерін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жарықтандыру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17 664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669CAAA-6349-4F62-8AC7-A18D3DF3CA2D}" type="parTrans" cxnId="{100E774C-F74D-4C7B-A77A-6C8BC8A37C33}">
      <dgm:prSet/>
      <dgm:spPr/>
      <dgm:t>
        <a:bodyPr/>
        <a:lstStyle/>
        <a:p>
          <a:endParaRPr lang="ru-RU"/>
        </a:p>
      </dgm:t>
    </dgm:pt>
    <dgm:pt modelId="{AEB5EF12-3A0E-494F-A078-601FE1034F4E}" type="sibTrans" cxnId="{100E774C-F74D-4C7B-A77A-6C8BC8A37C33}">
      <dgm:prSet/>
      <dgm:spPr/>
      <dgm:t>
        <a:bodyPr/>
        <a:lstStyle/>
        <a:p>
          <a:endParaRPr lang="ru-RU"/>
        </a:p>
      </dgm:t>
    </dgm:pt>
    <dgm:pt modelId="{E0DD799D-3AA0-4F69-8F65-659A96FB8EB5}">
      <dgm:prSet custT="1"/>
      <dgm:spPr/>
      <dgm:t>
        <a:bodyPr/>
        <a:lstStyle/>
        <a:p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Елді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мекендерді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абаттандыру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125 575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теңге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EF2894C-20CB-4317-A109-741FE47AB000}" type="parTrans" cxnId="{CA58C899-9EBE-498C-B846-CCCCF809E28C}">
      <dgm:prSet/>
      <dgm:spPr/>
      <dgm:t>
        <a:bodyPr/>
        <a:lstStyle/>
        <a:p>
          <a:endParaRPr lang="ru-RU"/>
        </a:p>
      </dgm:t>
    </dgm:pt>
    <dgm:pt modelId="{46236696-36D5-4825-88C9-8BAE5B711EB3}" type="sibTrans" cxnId="{CA58C899-9EBE-498C-B846-CCCCF809E28C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4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310E2B58-E765-4E23-AD6A-EB5002B4E674}" type="pres">
      <dgm:prSet presAssocID="{B9DB9B55-B485-40D2-9CFD-BF34C8AD104F}" presName="descendantText" presStyleLbl="alignAcc1" presStyleIdx="1" presStyleCnt="4" custLinFactNeighborX="-244" custLinFactNeighborY="2278">
        <dgm:presLayoutVars>
          <dgm:bulletEnabled val="1"/>
        </dgm:presLayoutVars>
      </dgm:prSet>
      <dgm:spPr/>
    </dgm:pt>
    <dgm:pt modelId="{CF0D6676-1C30-4FD6-A89D-C3E8E8036DFE}" type="pres">
      <dgm:prSet presAssocID="{D878DF9B-F854-4586-97B0-378652C5B075}" presName="sp" presStyleCnt="0"/>
      <dgm:spPr/>
    </dgm:pt>
    <dgm:pt modelId="{D3117AE8-A15E-4584-AA17-4F6823BABECE}" type="pres">
      <dgm:prSet presAssocID="{61D26917-72E1-43C9-BB48-F40604320D0B}" presName="composite" presStyleCnt="0"/>
      <dgm:spPr/>
    </dgm:pt>
    <dgm:pt modelId="{61EECD61-FC5F-4D6E-9EFD-F3676178E008}" type="pres">
      <dgm:prSet presAssocID="{61D26917-72E1-43C9-BB48-F40604320D0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64DAF32-746B-4870-8D95-F2252716C18E}" type="pres">
      <dgm:prSet presAssocID="{61D26917-72E1-43C9-BB48-F40604320D0B}" presName="descendantText" presStyleLbl="alignAcc1" presStyleIdx="2" presStyleCnt="4" custLinFactNeighborX="8513" custLinFactNeighborY="11850">
        <dgm:presLayoutVars>
          <dgm:bulletEnabled val="1"/>
        </dgm:presLayoutVars>
      </dgm:prSet>
      <dgm:spPr/>
    </dgm:pt>
    <dgm:pt modelId="{254F95F2-3E2C-4014-8DD6-13FCF7EFD564}" type="pres">
      <dgm:prSet presAssocID="{934D52CF-374E-4EC0-B37B-D4127A4EFF82}" presName="sp" presStyleCnt="0"/>
      <dgm:spPr/>
    </dgm:pt>
    <dgm:pt modelId="{2158E60E-71F9-4ED6-AA24-887315FD5CC7}" type="pres">
      <dgm:prSet presAssocID="{D037E8DF-3964-4682-9966-FB647205275E}" presName="composite" presStyleCnt="0"/>
      <dgm:spPr/>
    </dgm:pt>
    <dgm:pt modelId="{DE285858-157B-44C9-8143-AB2B5DFF9597}" type="pres">
      <dgm:prSet presAssocID="{D037E8DF-3964-4682-9966-FB647205275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E97C411-4D28-4AB5-84D7-532C56050E21}" type="pres">
      <dgm:prSet presAssocID="{D037E8DF-3964-4682-9966-FB647205275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5AF38E36-B133-46CB-B57E-F7D66F1D8848}" type="presOf" srcId="{84537455-113D-4D85-B730-6853724EDB6C}" destId="{CE97C411-4D28-4AB5-84D7-532C56050E21}" srcOrd="0" destOrd="0" presId="urn:microsoft.com/office/officeart/2005/8/layout/chevron2"/>
    <dgm:cxn modelId="{70C91D48-197B-4290-971B-2F4D19C507ED}" srcId="{D037E8DF-3964-4682-9966-FB647205275E}" destId="{84537455-113D-4D85-B730-6853724EDB6C}" srcOrd="0" destOrd="0" parTransId="{56833003-5F4C-4AC3-9FB7-A1CAD857D688}" sibTransId="{79B898C8-1A71-4337-B343-9F1088DC44F9}"/>
    <dgm:cxn modelId="{C2E92748-66D5-494B-A587-ECDAA35D5FCA}" type="presOf" srcId="{DF76BCE1-11FC-4CCA-8CA5-010E2869A2F1}" destId="{CE97C411-4D28-4AB5-84D7-532C56050E21}" srcOrd="0" destOrd="1" presId="urn:microsoft.com/office/officeart/2005/8/layout/chevron2"/>
    <dgm:cxn modelId="{2C564369-0FB8-4509-8455-880D6CE262F5}" type="presOf" srcId="{61D26917-72E1-43C9-BB48-F40604320D0B}" destId="{61EECD61-FC5F-4D6E-9EFD-F3676178E008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100E774C-F74D-4C7B-A77A-6C8BC8A37C33}" srcId="{61D26917-72E1-43C9-BB48-F40604320D0B}" destId="{036E6634-3235-401D-8787-6C1249EB2758}" srcOrd="1" destOrd="0" parTransId="{1669CAAA-6349-4F62-8AC7-A18D3DF3CA2D}" sibTransId="{AEB5EF12-3A0E-494F-A078-601FE1034F4E}"/>
    <dgm:cxn modelId="{7443DF4C-01BD-4357-BA93-ABAEE26B1585}" srcId="{2AB3AA78-B1F6-4BA7-9E8E-790B09FB2B2F}" destId="{CD9196A2-4F58-4797-8EE2-59EC5B27BE6C}" srcOrd="0" destOrd="0" parTransId="{3C5301D7-7AD1-42D8-8643-6D287D74209F}" sibTransId="{CD90908E-2224-42E4-A7E0-31A7BB8EA55D}"/>
    <dgm:cxn modelId="{AEFEF14D-962A-49FF-8DA1-4C802A171155}" srcId="{B9DB9B55-B485-40D2-9CFD-BF34C8AD104F}" destId="{62AE4ABA-A245-4052-B3A4-07D84125B1E9}" srcOrd="0" destOrd="0" parTransId="{D5C9D446-99CD-497E-8564-F61ECAE1B1CB}" sibTransId="{A8FD1DCA-3135-49A7-894D-31CB2055DA88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1DDB9B77-4358-4047-AAD4-F589A044E475}" type="presOf" srcId="{62AE4ABA-A245-4052-B3A4-07D84125B1E9}" destId="{310E2B58-E765-4E23-AD6A-EB5002B4E674}" srcOrd="0" destOrd="0" presId="urn:microsoft.com/office/officeart/2005/8/layout/chevron2"/>
    <dgm:cxn modelId="{8CEF9C80-A388-46DD-AA40-AF676350B68C}" type="presOf" srcId="{E0DD799D-3AA0-4F69-8F65-659A96FB8EB5}" destId="{310E2B58-E765-4E23-AD6A-EB5002B4E674}" srcOrd="0" destOrd="1" presId="urn:microsoft.com/office/officeart/2005/8/layout/chevron2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A6E8308E-4417-44D4-AB6E-360C1AEDAD87}" srcId="{599EAAFF-5704-4226-AE68-B9AA9494A771}" destId="{61D26917-72E1-43C9-BB48-F40604320D0B}" srcOrd="2" destOrd="0" parTransId="{8ADC5412-B814-4EAC-B3D2-E12935F2B6DE}" sibTransId="{934D52CF-374E-4EC0-B37B-D4127A4EFF82}"/>
    <dgm:cxn modelId="{64C8ED94-FCB1-4558-8615-E7CB34674C20}" type="presOf" srcId="{D037E8DF-3964-4682-9966-FB647205275E}" destId="{DE285858-157B-44C9-8143-AB2B5DFF9597}" srcOrd="0" destOrd="0" presId="urn:microsoft.com/office/officeart/2005/8/layout/chevron2"/>
    <dgm:cxn modelId="{CA58C899-9EBE-498C-B846-CCCCF809E28C}" srcId="{B9DB9B55-B485-40D2-9CFD-BF34C8AD104F}" destId="{E0DD799D-3AA0-4F69-8F65-659A96FB8EB5}" srcOrd="1" destOrd="0" parTransId="{BEF2894C-20CB-4317-A109-741FE47AB000}" sibTransId="{46236696-36D5-4825-88C9-8BAE5B711EB3}"/>
    <dgm:cxn modelId="{B402759E-ABF5-409B-96E7-01E141F3FA42}" type="presOf" srcId="{F7FC12F8-755A-479E-B75A-450B4BAA0EC6}" destId="{B64DAF32-746B-4870-8D95-F2252716C18E}" srcOrd="0" destOrd="0" presId="urn:microsoft.com/office/officeart/2005/8/layout/chevron2"/>
    <dgm:cxn modelId="{2EB8CEAA-30F7-4222-B504-1CB86E89FC8D}" type="presOf" srcId="{036E6634-3235-401D-8787-6C1249EB2758}" destId="{B64DAF32-746B-4870-8D95-F2252716C18E}" srcOrd="0" destOrd="1" presId="urn:microsoft.com/office/officeart/2005/8/layout/chevron2"/>
    <dgm:cxn modelId="{51733FBD-8169-4354-88DD-4DD7A7A4C804}" srcId="{61D26917-72E1-43C9-BB48-F40604320D0B}" destId="{F7FC12F8-755A-479E-B75A-450B4BAA0EC6}" srcOrd="0" destOrd="0" parTransId="{27662200-99D8-4461-B66E-01AA8038EA61}" sibTransId="{D69D66C1-7F2B-4882-A54E-AB34E8D70EE3}"/>
    <dgm:cxn modelId="{CFF938C1-14CD-4F3C-9D8C-3D11385159CD}" type="presOf" srcId="{CD9196A2-4F58-4797-8EE2-59EC5B27BE6C}" destId="{CDF22A8E-4A77-4ACA-AA7F-D42CD31A674E}" srcOrd="0" destOrd="0" presId="urn:microsoft.com/office/officeart/2005/8/layout/chevron2"/>
    <dgm:cxn modelId="{21C261C7-BBB6-42E6-95B2-C15E47048B92}" srcId="{D037E8DF-3964-4682-9966-FB647205275E}" destId="{DF76BCE1-11FC-4CCA-8CA5-010E2869A2F1}" srcOrd="1" destOrd="0" parTransId="{4541AFE5-89BE-41AF-91BB-005BEE005716}" sibTransId="{9ADA9D22-83A8-4968-B031-08D2E5AF9154}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71D0E0FD-E764-499D-AE87-2EC6DDE4158A}" srcId="{599EAAFF-5704-4226-AE68-B9AA9494A771}" destId="{D037E8DF-3964-4682-9966-FB647205275E}" srcOrd="3" destOrd="0" parTransId="{988C40B0-8F38-4A08-B730-02E151743422}" sibTransId="{CB51B07D-5F61-4371-AC6C-04236AB57CD2}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9E017E03-D9FA-4F1B-BF00-B2B0DADF4E2B}" type="presParOf" srcId="{64A48FB5-9FAE-4208-B85C-EF09A2B8ACE7}" destId="{D3117AE8-A15E-4584-AA17-4F6823BABECE}" srcOrd="4" destOrd="0" presId="urn:microsoft.com/office/officeart/2005/8/layout/chevron2"/>
    <dgm:cxn modelId="{72BC16BE-8193-4877-9E4D-805F179C4F13}" type="presParOf" srcId="{D3117AE8-A15E-4584-AA17-4F6823BABECE}" destId="{61EECD61-FC5F-4D6E-9EFD-F3676178E008}" srcOrd="0" destOrd="0" presId="urn:microsoft.com/office/officeart/2005/8/layout/chevron2"/>
    <dgm:cxn modelId="{54E51FD2-7BDA-4788-9932-36C3BC2C2ABB}" type="presParOf" srcId="{D3117AE8-A15E-4584-AA17-4F6823BABECE}" destId="{B64DAF32-746B-4870-8D95-F2252716C18E}" srcOrd="1" destOrd="0" presId="urn:microsoft.com/office/officeart/2005/8/layout/chevron2"/>
    <dgm:cxn modelId="{5A8F8586-28A8-4CE5-9724-C98AEE0FFB49}" type="presParOf" srcId="{64A48FB5-9FAE-4208-B85C-EF09A2B8ACE7}" destId="{254F95F2-3E2C-4014-8DD6-13FCF7EFD564}" srcOrd="5" destOrd="0" presId="urn:microsoft.com/office/officeart/2005/8/layout/chevron2"/>
    <dgm:cxn modelId="{33A50BCF-8674-4CE5-BDD3-4887C12E1002}" type="presParOf" srcId="{64A48FB5-9FAE-4208-B85C-EF09A2B8ACE7}" destId="{2158E60E-71F9-4ED6-AA24-887315FD5CC7}" srcOrd="6" destOrd="0" presId="urn:microsoft.com/office/officeart/2005/8/layout/chevron2"/>
    <dgm:cxn modelId="{25A9D613-6A37-45AD-9644-AD5D5CCFA7E7}" type="presParOf" srcId="{2158E60E-71F9-4ED6-AA24-887315FD5CC7}" destId="{DE285858-157B-44C9-8143-AB2B5DFF9597}" srcOrd="0" destOrd="0" presId="urn:microsoft.com/office/officeart/2005/8/layout/chevron2"/>
    <dgm:cxn modelId="{85599052-460D-4643-A37A-9C502D714982}" type="presParOf" srcId="{2158E60E-71F9-4ED6-AA24-887315FD5CC7}" destId="{CE97C411-4D28-4AB5-84D7-532C56050E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69919" y="1567715"/>
          <a:ext cx="1877738" cy="177150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i="0" u="none" strike="noStrike" kern="1200" baseline="0" dirty="0">
              <a:latin typeface="Calibri"/>
            </a:rPr>
            <a:t>АУДАНДЫҚ БЮДЖЕТ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744907" y="1827146"/>
        <a:ext cx="1327762" cy="1252643"/>
      </dsp:txXfrm>
    </dsp:sp>
    <dsp:sp modelId="{AFDE36B4-3270-49E7-A0B8-D0819E092F8E}">
      <dsp:nvSpPr>
        <dsp:cNvPr id="0" name=""/>
        <dsp:cNvSpPr/>
      </dsp:nvSpPr>
      <dsp:spPr>
        <a:xfrm rot="8563927">
          <a:off x="1584672" y="3438771"/>
          <a:ext cx="240288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420478" y="3824610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Мақсатты трансферттер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57016" y="3861148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57518">
          <a:off x="1362358" y="1556013"/>
          <a:ext cx="2186817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848841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Аудандық бюджеттің субвенциясы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7874" y="886715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7958451">
          <a:off x="4591748" y="1052776"/>
          <a:ext cx="93145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090858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Салықтық  түсімдер 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127396" y="36538"/>
        <a:ext cx="2617003" cy="1174410"/>
      </dsp:txXfrm>
    </dsp:sp>
    <dsp:sp modelId="{48F27339-2B92-42A1-99BF-823C47465689}">
      <dsp:nvSpPr>
        <dsp:cNvPr id="0" name=""/>
        <dsp:cNvSpPr/>
      </dsp:nvSpPr>
      <dsp:spPr>
        <a:xfrm rot="672141">
          <a:off x="5419308" y="2527824"/>
          <a:ext cx="192740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3D718-C543-497D-8E73-5DFE4B68B977}">
      <dsp:nvSpPr>
        <dsp:cNvPr id="0" name=""/>
        <dsp:cNvSpPr/>
      </dsp:nvSpPr>
      <dsp:spPr>
        <a:xfrm>
          <a:off x="6272903" y="2187323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Салықтық</a:t>
          </a:r>
          <a:r>
            <a:rPr lang="ru-RU" sz="1400" b="1" kern="1200" dirty="0"/>
            <a:t> </a:t>
          </a:r>
          <a:r>
            <a:rPr lang="ru-RU" sz="1400" b="1" kern="1200" dirty="0" err="1"/>
            <a:t>емес</a:t>
          </a:r>
          <a:r>
            <a:rPr lang="ru-RU" sz="1400" b="1" kern="1200" dirty="0"/>
            <a:t> </a:t>
          </a:r>
          <a:r>
            <a:rPr lang="ru-RU" sz="1400" b="1" kern="1200" dirty="0" err="1"/>
            <a:t>түсiмдер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6322364" y="2236784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151167" y="153205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itchFamily="18" charset="0"/>
              <a:cs typeface="Times New Roman" pitchFamily="18" charset="0"/>
            </a:rPr>
            <a:t>1</a:t>
          </a:r>
        </a:p>
      </dsp:txBody>
      <dsp:txXfrm rot="-5400000">
        <a:off x="1" y="354763"/>
        <a:ext cx="705449" cy="302335"/>
      </dsp:txXfrm>
    </dsp:sp>
    <dsp:sp modelId="{CDF22A8E-4A77-4ACA-AA7F-D42CD31A674E}">
      <dsp:nvSpPr>
        <dsp:cNvPr id="0" name=""/>
        <dsp:cNvSpPr/>
      </dsp:nvSpPr>
      <dsp:spPr>
        <a:xfrm rot="5400000">
          <a:off x="4382912" y="-3675425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Әкім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аппаратының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қызметін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144 709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 rot="-5400000">
        <a:off x="705450" y="34014"/>
        <a:ext cx="7978009" cy="591106"/>
      </dsp:txXfrm>
    </dsp:sp>
    <dsp:sp modelId="{B6A01BA2-D247-4E25-BBDD-1318C2F4CD36}">
      <dsp:nvSpPr>
        <dsp:cNvPr id="0" name=""/>
        <dsp:cNvSpPr/>
      </dsp:nvSpPr>
      <dsp:spPr>
        <a:xfrm rot="5400000">
          <a:off x="-151167" y="1010330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>
              <a:latin typeface="Times New Roman" pitchFamily="18" charset="0"/>
              <a:cs typeface="Times New Roman" pitchFamily="18" charset="0"/>
            </a:rPr>
            <a:t>2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211888"/>
        <a:ext cx="705449" cy="302335"/>
      </dsp:txXfrm>
    </dsp:sp>
    <dsp:sp modelId="{310E2B58-E765-4E23-AD6A-EB5002B4E674}">
      <dsp:nvSpPr>
        <dsp:cNvPr id="0" name=""/>
        <dsp:cNvSpPr/>
      </dsp:nvSpPr>
      <dsp:spPr>
        <a:xfrm rot="5400000">
          <a:off x="4363368" y="-2803378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Елді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мекендерді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абаттандыру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125 575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теңге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85906" y="906061"/>
        <a:ext cx="7978009" cy="591106"/>
      </dsp:txXfrm>
    </dsp:sp>
    <dsp:sp modelId="{61EECD61-FC5F-4D6E-9EFD-F3676178E008}">
      <dsp:nvSpPr>
        <dsp:cNvPr id="0" name=""/>
        <dsp:cNvSpPr/>
      </dsp:nvSpPr>
      <dsp:spPr>
        <a:xfrm rot="5400000">
          <a:off x="-151167" y="1867455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itchFamily="18" charset="0"/>
              <a:cs typeface="Times New Roman" pitchFamily="18" charset="0"/>
            </a:rPr>
            <a:t>3</a:t>
          </a:r>
        </a:p>
      </dsp:txBody>
      <dsp:txXfrm rot="-5400000">
        <a:off x="1" y="2069013"/>
        <a:ext cx="705449" cy="302335"/>
      </dsp:txXfrm>
    </dsp:sp>
    <dsp:sp modelId="{B64DAF32-746B-4870-8D95-F2252716C18E}">
      <dsp:nvSpPr>
        <dsp:cNvPr id="0" name=""/>
        <dsp:cNvSpPr/>
      </dsp:nvSpPr>
      <dsp:spPr>
        <a:xfrm rot="5400000">
          <a:off x="4382912" y="-1883551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5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Елді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мекендердің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көшелерін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жарықтандыру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17 664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05450" y="1825888"/>
        <a:ext cx="7978009" cy="591106"/>
      </dsp:txXfrm>
    </dsp:sp>
    <dsp:sp modelId="{DE285858-157B-44C9-8143-AB2B5DFF9597}">
      <dsp:nvSpPr>
        <dsp:cNvPr id="0" name=""/>
        <dsp:cNvSpPr/>
      </dsp:nvSpPr>
      <dsp:spPr>
        <a:xfrm rot="5400000">
          <a:off x="-151167" y="2724580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4</a:t>
          </a:r>
        </a:p>
      </dsp:txBody>
      <dsp:txXfrm rot="-5400000">
        <a:off x="1" y="2926138"/>
        <a:ext cx="705449" cy="302335"/>
      </dsp:txXfrm>
    </dsp:sp>
    <dsp:sp modelId="{CE97C411-4D28-4AB5-84D7-532C56050E21}">
      <dsp:nvSpPr>
        <dsp:cNvPr id="0" name=""/>
        <dsp:cNvSpPr/>
      </dsp:nvSpPr>
      <dsp:spPr>
        <a:xfrm rot="5400000">
          <a:off x="4382912" y="-1104050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9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Мәдениет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спорт, туризм,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ақпараттық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кеңістік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61 191мың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теңге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705450" y="2605389"/>
        <a:ext cx="7978009" cy="591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ЖЫЛДАРҒА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 АРНАЛҒАН РОЖДЕСТВЕНКА АУЫЛДЫҚ ОКРУГ АЗАМАТТЫҚ БЮДЖЕТІ</a:t>
            </a:r>
            <a:br>
              <a:rPr lang="kk-KZ" dirty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-17140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7110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9734" y="966787"/>
            <a:ext cx="9036496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назарларынызға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жерде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бюджеттің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аймақтың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мен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2026-2028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округінің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Қазақстан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Республикасының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Бюджет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кодексімен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калыптастырылған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   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5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ПРОЦЕСТІҢ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әзірлеу және аудандық маслихатқа қарастыру</a:t>
            </a:r>
          </a:p>
          <a:p>
            <a:pPr algn="ctr" defTabSz="615950"/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 қазанға дейін. 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 маслихатын облыстық бюджеттен </a:t>
            </a:r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екі аптадан кешіктірмей</a:t>
            </a:r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үш жылдық мерзімге бекіту.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22733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өтініштерді  қалыптастыру,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бағдарламаларының жобалары,  қорытындылар дайындау және оларды  аудандық бюдеттік комиссияға беру.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0" y="1005763"/>
            <a:ext cx="4799825" cy="9539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 ҚАЛЫПТАСТЫРУ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І  ОРЫНДАУ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7694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мен міндеттемелер бойынша шоғырландырылған кірісті және қаржыландыру жоспарын қалыптастыпу және бекіту.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75250" y="3216804"/>
            <a:ext cx="3240088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 жыл ішінде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іске асыру бойынша шаралар кешенін жүргізу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 мониторинг  жүргізу  және бюджет  қаражатын  басқарудың тиімділігін  бағалау, бюджетті  орындау туралы  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айлық 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  дайындау. 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маслихатқа ағымдағы жылдың </a:t>
            </a:r>
          </a:p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1-ші наурызына дейін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аудандық бюджеттің атқарылуы туралы жылдық 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 беруді бекіту.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878008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143513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9614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2026-2028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жж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.(м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.те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ңге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бұл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органдардың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ведомстволық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бағынысты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мекемелердің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міндеттерін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функцияларын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асыруға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қолдау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көрсету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нақты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нәтижелерге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кол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жеткізуге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бағытталған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саясатты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орталықтандырылған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ақша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85855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20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Ауылдық округі</a:t>
            </a:r>
            <a:br>
              <a:rPr lang="kk-KZ" dirty="0"/>
            </a:br>
            <a:r>
              <a:rPr lang="kk-KZ" dirty="0"/>
              <a:t> бюджетінің түсімі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826795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58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516488"/>
              </p:ext>
            </p:extLst>
          </p:nvPr>
        </p:nvGraphicFramePr>
        <p:xfrm>
          <a:off x="316213" y="1351445"/>
          <a:ext cx="7429486" cy="2760129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ТҮСІМДЕР-барлығы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r>
                        <a:rPr lang="en-US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6 449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137 133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141 253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8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41 543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42 361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45 367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емес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 (субвенция) түсуі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2 696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94 772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95 616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1551" y="285728"/>
            <a:ext cx="900329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 2025-2027 жылдардағы ауылдық округі бюджетінің түсімінің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құрылымы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2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.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683507"/>
              </p:ext>
            </p:extLst>
          </p:nvPr>
        </p:nvGraphicFramePr>
        <p:xfrm>
          <a:off x="971600" y="1412776"/>
          <a:ext cx="7488831" cy="3744417"/>
        </p:xfrm>
        <a:graphic>
          <a:graphicData uri="http://schemas.openxmlformats.org/drawingml/2006/table">
            <a:tbl>
              <a:tblPr/>
              <a:tblGrid>
                <a:gridCol w="405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r>
                        <a:rPr lang="en-US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9 989</a:t>
                      </a:r>
                      <a:endParaRPr lang="ru-RU" sz="1400" b="1" i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137 133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141 253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4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сипаттағы мемлекеттік 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45 952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47 143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47 996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Әлеуметтік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қорғау және қамтамасыз 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Тұрғын-үй-коммуналдық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шаруашылық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144 709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22 172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23 281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Мәдениет, спорт,  ақпараттық  кеңістік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61 191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62 991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64 908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Көлік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және байланыс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8 137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4 827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5 068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Басқалар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63828" y="476672"/>
            <a:ext cx="75245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5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А</a:t>
            </a:r>
            <a:r>
              <a:rPr lang="kk-KZ" sz="4000" dirty="0"/>
              <a:t>уылдық округі бюджетінің</a:t>
            </a:r>
            <a:br>
              <a:rPr lang="kk-KZ" sz="4000" dirty="0"/>
            </a:br>
            <a:r>
              <a:rPr lang="kk-KZ" sz="4000" dirty="0"/>
              <a:t>салалары бойынша үлес салмағы</a:t>
            </a:r>
            <a:endParaRPr lang="ru-RU" sz="40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94399192"/>
              </p:ext>
            </p:extLst>
          </p:nvPr>
        </p:nvGraphicFramePr>
        <p:xfrm>
          <a:off x="1619672" y="1881565"/>
          <a:ext cx="6096000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7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2512483"/>
              </p:ext>
            </p:extLst>
          </p:nvPr>
        </p:nvGraphicFramePr>
        <p:xfrm>
          <a:off x="285720" y="2564903"/>
          <a:ext cx="8715436" cy="358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51520" y="1340769"/>
            <a:ext cx="6274816" cy="10420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Салалар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округ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шығындары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dell\Desktop\ГРАЖДАНСКИЙ БЮДЖЕТ\ЖКХ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62689"/>
            <a:ext cx="1440160" cy="14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5338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5404</TotalTime>
  <Words>486</Words>
  <Application>Microsoft Office PowerPoint</Application>
  <PresentationFormat>Экран (4:3)</PresentationFormat>
  <Paragraphs>115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 2026-2028 ЖЫЛДАРҒА АРНАЛҒАН РОЖДЕСТВЕНКА АУЫЛДЫҚ ОКРУГ АЗАМАТТЫҚ БЮДЖЕТІ </vt:lpstr>
      <vt:lpstr>Презентация PowerPoint</vt:lpstr>
      <vt:lpstr>Презентация PowerPoint</vt:lpstr>
      <vt:lpstr>Ауылдық округінің бюджеті  2026-2028 жж.(мың.теңге) Ауылдық округінің  бюджеті - бұл аудандық мемлекеттік органдардың, ведомстволық бағынысты мекемелердің міндеттерін және функцияларын жүзеге асыруға қаржылық қолдау көрсету және нақты нәтижелерге кол жеткізуге бағытталған мемлекеттік саясатты жүзеге асыру үшін арналған орталықтандырылған ақша қоры </vt:lpstr>
      <vt:lpstr>Ауылдық округі  бюджетінің түсімі</vt:lpstr>
      <vt:lpstr>Презентация PowerPoint</vt:lpstr>
      <vt:lpstr>Презентация PowerPoint</vt:lpstr>
      <vt:lpstr>Ауылдық округі бюджетінің салалары бойынша үлес салмағы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Professional</cp:lastModifiedBy>
  <cp:revision>250</cp:revision>
  <cp:lastPrinted>2018-01-19T10:47:01Z</cp:lastPrinted>
  <dcterms:created xsi:type="dcterms:W3CDTF">2016-01-18T05:29:55Z</dcterms:created>
  <dcterms:modified xsi:type="dcterms:W3CDTF">2026-10-19T16:18:29Z</dcterms:modified>
</cp:coreProperties>
</file>