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2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8" r:id="rId9"/>
    <p:sldId id="272" r:id="rId10"/>
    <p:sldId id="271" r:id="rId11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6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2464895013123357"/>
          <c:y val="5.9968457535721366E-2"/>
          <c:w val="0.63059796344901364"/>
          <c:h val="0.559291169136507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41523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0E-46BF-9421-2EBB745D67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23519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0E-46BF-9421-2EBB745D67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24695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0E-46BF-9421-2EBB745D67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41523</c:v>
                </c:pt>
                <c:pt idx="1">
                  <c:v>42631</c:v>
                </c:pt>
                <c:pt idx="2">
                  <c:v>45637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0E-46BF-9421-2EBB745D67C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Трансферты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256</a:t>
                    </a:r>
                    <a:r>
                      <a:rPr lang="en-US" baseline="0" dirty="0"/>
                      <a:t> 449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0E-46BF-9421-2EBB745D67C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96862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0E-46BF-9421-2EBB745D67C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98869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0E-46BF-9421-2EBB745D67C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256449</c:v>
                </c:pt>
                <c:pt idx="1">
                  <c:v>94772</c:v>
                </c:pt>
                <c:pt idx="2">
                  <c:v>95616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0E-46BF-9421-2EBB745D67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60890496"/>
        <c:axId val="93404544"/>
        <c:axId val="0"/>
      </c:bar3DChart>
      <c:catAx>
        <c:axId val="6089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3404544"/>
        <c:crosses val="autoZero"/>
        <c:auto val="1"/>
        <c:lblAlgn val="ctr"/>
        <c:lblOffset val="100"/>
        <c:noMultiLvlLbl val="0"/>
      </c:catAx>
      <c:valAx>
        <c:axId val="9340454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60890496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247630504520311"/>
          <c:y val="0.18174083471338118"/>
          <c:w val="0.52627418100514956"/>
          <c:h val="0.8030830549766115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34,9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8E-4239-BBAA-C3A9F49C567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8E-4239-BBAA-C3A9F49C5677}"/>
                </c:ext>
              </c:extLst>
            </c:dLbl>
            <c:dLbl>
              <c:idx val="2"/>
              <c:layout>
                <c:manualLayout>
                  <c:x val="-0.14535564304461951"/>
                  <c:y val="-8.24650435665878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14,8%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8E-4239-BBAA-C3A9F49C567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8E-4239-BBAA-C3A9F49C567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46,5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8E-4239-BBAA-C3A9F49C567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3,8%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8E-4239-BBAA-C3A9F49C56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Государственные услуги</c:v>
                </c:pt>
                <c:pt idx="1">
                  <c:v>Образование</c:v>
                </c:pt>
                <c:pt idx="2">
                  <c:v>Социальная защита</c:v>
                </c:pt>
                <c:pt idx="3">
                  <c:v>Культура</c:v>
                </c:pt>
                <c:pt idx="4">
                  <c:v>ЖКХ</c:v>
                </c:pt>
                <c:pt idx="5">
                  <c:v>Транспорт и коммуникации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34.9</c:v>
                </c:pt>
                <c:pt idx="1">
                  <c:v>0</c:v>
                </c:pt>
                <c:pt idx="2">
                  <c:v>0</c:v>
                </c:pt>
                <c:pt idx="3">
                  <c:v>14.8</c:v>
                </c:pt>
                <c:pt idx="4">
                  <c:v>46.5</c:v>
                </c:pt>
                <c:pt idx="5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8E-4239-BBAA-C3A9F49C567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18906250000000019"/>
          <c:y val="0.80067864173228342"/>
          <c:w val="0.80104166666666665"/>
          <c:h val="0.199321358267716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0" u="none" strike="noStrike" baseline="0" dirty="0">
              <a:latin typeface="Calibri"/>
            </a:rPr>
            <a:t>БЮДЖЕТ сельского округа</a:t>
          </a: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>
              <a:latin typeface="Calibri"/>
            </a:rPr>
            <a:t>Целевые трансферты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custScaleX="69440" custScaleY="73872" custRadScaleRad="129502" custRadScaleInc="28992"/>
      <dgm:spPr/>
      <dgm:t>
        <a:bodyPr/>
        <a:lstStyle/>
        <a:p>
          <a:endParaRPr lang="ru-RU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>
              <a:latin typeface="Calibri"/>
            </a:rPr>
            <a:t>Субвенция с</a:t>
          </a:r>
        </a:p>
        <a:p>
          <a:pPr rtl="0"/>
          <a:r>
            <a:rPr lang="ru-RU" sz="1400" b="1" i="0" u="none" strike="noStrike" baseline="0" dirty="0">
              <a:latin typeface="Calibri"/>
            </a:rPr>
            <a:t>районного</a:t>
          </a:r>
        </a:p>
        <a:p>
          <a:pPr rtl="0"/>
          <a:r>
            <a:rPr lang="ru-RU" sz="1400" b="1" i="0" u="none" strike="noStrike" baseline="0" dirty="0">
              <a:latin typeface="Calibri"/>
            </a:rPr>
            <a:t>бюджета</a:t>
          </a:r>
          <a:endParaRPr lang="ru-RU" sz="1400" dirty="0"/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>
              <a:latin typeface="Calibri"/>
            </a:rPr>
            <a:t>Налоговые</a:t>
          </a:r>
        </a:p>
        <a:p>
          <a:pPr rtl="0"/>
          <a:r>
            <a:rPr lang="ru-RU" sz="1400" b="1" i="0" u="none" strike="noStrike" baseline="0" dirty="0" err="1">
              <a:latin typeface="Calibri"/>
            </a:rPr>
            <a:t>Поступлени</a:t>
          </a:r>
          <a:endParaRPr lang="ru-RU" sz="1400" dirty="0"/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4A6BD19F-D945-4B69-BCBC-BED4C8ED7E2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/>
            <a:t>Неналоговые поступления</a:t>
          </a:r>
        </a:p>
      </dgm:t>
    </dgm:pt>
    <dgm:pt modelId="{9CE15A2C-A1CB-42BB-8DE7-CB8F259292B1}" type="parTrans" cxnId="{6C3CE226-861C-41AC-B336-07949691C8EE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7558F452-4AE0-43DA-A511-DEC2A42CEABF}" type="sibTrans" cxnId="{6C3CE226-861C-41AC-B336-07949691C8EE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</dgm:pt>
    <dgm:pt modelId="{AFDE36B4-3270-49E7-A0B8-D0819E092F8E}" type="pres">
      <dgm:prSet presAssocID="{1853D1E6-F97C-4404-BB97-D6AC29573B85}" presName="parTrans" presStyleLbl="bgSibTrans2D1" presStyleIdx="0" presStyleCnt="4" custScaleX="107014"/>
      <dgm:spPr/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72154" custRadScaleInc="-57040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4" custScaleX="103745"/>
      <dgm:spPr/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0749" custRadScaleInc="-60312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2276" custLinFactNeighborY="37799"/>
      <dgm:spPr/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10262" custRadScaleInc="-42336">
        <dgm:presLayoutVars>
          <dgm:bulletEnabled val="1"/>
        </dgm:presLayoutVars>
      </dgm:prSet>
      <dgm:spPr/>
    </dgm:pt>
    <dgm:pt modelId="{37FE8CFB-9C27-4B3B-A164-DA1D134133B7}" type="pres">
      <dgm:prSet presAssocID="{9CE15A2C-A1CB-42BB-8DE7-CB8F259292B1}" presName="parTrans" presStyleLbl="bgSibTrans2D1" presStyleIdx="3" presStyleCnt="4"/>
      <dgm:spPr/>
    </dgm:pt>
    <dgm:pt modelId="{04835D66-4B2C-4DD8-B7C2-E238A6E83F4A}" type="pres">
      <dgm:prSet presAssocID="{4A6BD19F-D945-4B69-BCBC-BED4C8ED7E2E}" presName="node" presStyleLbl="node1" presStyleIdx="3" presStyleCnt="4">
        <dgm:presLayoutVars>
          <dgm:bulletEnabled val="1"/>
        </dgm:presLayoutVars>
      </dgm:prSet>
      <dgm:spPr/>
    </dgm:pt>
  </dgm:ptLst>
  <dgm:cxnLst>
    <dgm:cxn modelId="{69B97912-2B48-495D-851F-B09167B4CA6F}" type="presOf" srcId="{4A6BD19F-D945-4B69-BCBC-BED4C8ED7E2E}" destId="{04835D66-4B2C-4DD8-B7C2-E238A6E83F4A}" srcOrd="0" destOrd="0" presId="urn:microsoft.com/office/officeart/2005/8/layout/radial4"/>
    <dgm:cxn modelId="{6C3CE226-861C-41AC-B336-07949691C8EE}" srcId="{B56DEE8D-BBDE-4642-BF97-C67F5325C3A8}" destId="{4A6BD19F-D945-4B69-BCBC-BED4C8ED7E2E}" srcOrd="3" destOrd="0" parTransId="{9CE15A2C-A1CB-42BB-8DE7-CB8F259292B1}" sibTransId="{7558F452-4AE0-43DA-A511-DEC2A42CEABF}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84D5C7B2-A6DF-44FB-80CA-B34492EAF6DF}" srcId="{8451272F-FEF9-406A-9AB3-097B51EA60FC}" destId="{0F7C96CA-C311-450E-B69A-CBD0BE1F6A13}" srcOrd="1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BC9574F6-83B2-4505-BFF2-E267F6BEC3A2}" type="presOf" srcId="{9CE15A2C-A1CB-42BB-8DE7-CB8F259292B1}" destId="{37FE8CFB-9C27-4B3B-A164-DA1D134133B7}" srcOrd="0" destOrd="0" presId="urn:microsoft.com/office/officeart/2005/8/layout/radial4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7D4DACAC-C3E0-44CD-820B-C1557848BB4F}" type="presParOf" srcId="{F6940661-1F22-492D-83CB-367912127D68}" destId="{37FE8CFB-9C27-4B3B-A164-DA1D134133B7}" srcOrd="7" destOrd="0" presId="urn:microsoft.com/office/officeart/2005/8/layout/radial4"/>
    <dgm:cxn modelId="{D4FBF980-285A-4FED-AE16-0FDA79B51C48}" type="presParOf" srcId="{F6940661-1F22-492D-83CB-367912127D68}" destId="{04835D66-4B2C-4DD8-B7C2-E238A6E83F4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>
              <a:latin typeface="Arial" pitchFamily="34" charset="0"/>
              <a:cs typeface="Arial" pitchFamily="34" charset="0"/>
            </a:rPr>
            <a:t>1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F264E9A-5AF4-42AE-9C8A-4B663D7387A8}">
      <dgm:prSet phldrT="[Текст]" custT="1"/>
      <dgm:spPr/>
      <dgm:t>
        <a:bodyPr/>
        <a:lstStyle/>
        <a:p>
          <a:r>
            <a:rPr lang="ru-RU" sz="1400" dirty="0">
              <a:latin typeface="Arial" pitchFamily="34" charset="0"/>
              <a:cs typeface="Arial" pitchFamily="34" charset="0"/>
            </a:rPr>
            <a:t>Обеспечение деятельности аппарата акима 45 952тыс.тенге</a:t>
          </a:r>
        </a:p>
      </dgm:t>
    </dgm:pt>
    <dgm:pt modelId="{8DB4D8A0-0265-48C1-B8ED-27340B606043}" type="parTrans" cxnId="{21BE0818-E5D3-48A0-A98D-675534BB34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653AA1C-5F52-4566-93E1-0DCCBE017C62}" type="sibTrans" cxnId="{21BE0818-E5D3-48A0-A98D-675534BB34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</a:t>
          </a: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67A43DA-24EE-49D4-B06D-E5B2F405AA15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4</a:t>
          </a:r>
        </a:p>
      </dgm:t>
    </dgm:pt>
    <dgm:pt modelId="{F55E6703-01C6-4C54-B534-07A853252969}" type="parTrans" cxnId="{0248210E-84D9-4727-AE70-7F082AAC5192}">
      <dgm:prSet/>
      <dgm:spPr/>
      <dgm:t>
        <a:bodyPr/>
        <a:lstStyle/>
        <a:p>
          <a:endParaRPr lang="ru-RU"/>
        </a:p>
      </dgm:t>
    </dgm:pt>
    <dgm:pt modelId="{AC7FCBD3-6A35-4504-9A17-9826A2497D55}" type="sibTrans" cxnId="{0248210E-84D9-4727-AE70-7F082AAC5192}">
      <dgm:prSet/>
      <dgm:spPr/>
      <dgm:t>
        <a:bodyPr/>
        <a:lstStyle/>
        <a:p>
          <a:endParaRPr lang="ru-RU"/>
        </a:p>
      </dgm:t>
    </dgm:pt>
    <dgm:pt modelId="{291E5911-92E6-478B-A3DB-0593CF0B731F}">
      <dgm:prSet/>
      <dgm:spPr/>
      <dgm:t>
        <a:bodyPr/>
        <a:lstStyle/>
        <a:p>
          <a:endParaRPr lang="ru-RU" sz="1100" dirty="0"/>
        </a:p>
      </dgm:t>
    </dgm:pt>
    <dgm:pt modelId="{49B5118A-9577-47AD-8861-5419AE65179B}" type="parTrans" cxnId="{50E1BD65-B313-41B9-A13A-665B7E0A700C}">
      <dgm:prSet/>
      <dgm:spPr/>
      <dgm:t>
        <a:bodyPr/>
        <a:lstStyle/>
        <a:p>
          <a:endParaRPr lang="ru-RU"/>
        </a:p>
      </dgm:t>
    </dgm:pt>
    <dgm:pt modelId="{972DC76F-9D47-4C38-9B08-EA13DFB52F2D}" type="sibTrans" cxnId="{50E1BD65-B313-41B9-A13A-665B7E0A700C}">
      <dgm:prSet/>
      <dgm:spPr/>
      <dgm:t>
        <a:bodyPr/>
        <a:lstStyle/>
        <a:p>
          <a:endParaRPr lang="ru-RU"/>
        </a:p>
      </dgm:t>
    </dgm:pt>
    <dgm:pt modelId="{4F63DD42-6BBA-4981-966E-D08CEE34265D}">
      <dgm:prSet custT="1"/>
      <dgm:spPr/>
      <dgm:t>
        <a:bodyPr/>
        <a:lstStyle/>
        <a:p>
          <a:r>
            <a:rPr lang="ru-RU" sz="1400" dirty="0"/>
            <a:t>Благоустройство населенных пунктов </a:t>
          </a:r>
          <a:r>
            <a:rPr lang="en-US" sz="1400" dirty="0"/>
            <a:t>1</a:t>
          </a:r>
          <a:r>
            <a:rPr lang="ru-RU" sz="1400" dirty="0"/>
            <a:t>44 709 тенге</a:t>
          </a:r>
        </a:p>
      </dgm:t>
    </dgm:pt>
    <dgm:pt modelId="{E2A82E7D-3E79-4547-B4E6-09117D51DFED}" type="sibTrans" cxnId="{C2E7E1A3-3076-441C-BE25-B754B090D08C}">
      <dgm:prSet/>
      <dgm:spPr/>
      <dgm:t>
        <a:bodyPr/>
        <a:lstStyle/>
        <a:p>
          <a:endParaRPr lang="ru-RU"/>
        </a:p>
      </dgm:t>
    </dgm:pt>
    <dgm:pt modelId="{75E5468B-C308-4308-BB49-962459DD8574}" type="parTrans" cxnId="{C2E7E1A3-3076-441C-BE25-B754B090D08C}">
      <dgm:prSet/>
      <dgm:spPr/>
      <dgm:t>
        <a:bodyPr/>
        <a:lstStyle/>
        <a:p>
          <a:endParaRPr lang="ru-RU"/>
        </a:p>
      </dgm:t>
    </dgm:pt>
    <dgm:pt modelId="{A7CB39CE-19F2-42DE-8881-355B2C17FCE2}">
      <dgm:prSet custT="1"/>
      <dgm:spPr/>
      <dgm:t>
        <a:bodyPr/>
        <a:lstStyle/>
        <a:p>
          <a:r>
            <a:rPr lang="ru-RU" sz="1400" dirty="0"/>
            <a:t>Освещение улиц населенных пунктов 17 664тыс. тенге </a:t>
          </a:r>
        </a:p>
      </dgm:t>
    </dgm:pt>
    <dgm:pt modelId="{EC62C408-38E9-4575-89CC-7E0DC1E12037}" type="parTrans" cxnId="{ABC1B6EB-2F06-426E-9EF0-19CDC7BD90C4}">
      <dgm:prSet/>
      <dgm:spPr/>
      <dgm:t>
        <a:bodyPr/>
        <a:lstStyle/>
        <a:p>
          <a:endParaRPr lang="ru-RU"/>
        </a:p>
      </dgm:t>
    </dgm:pt>
    <dgm:pt modelId="{7C4AF938-C91F-431C-A46F-0E5A54A430FB}" type="sibTrans" cxnId="{ABC1B6EB-2F06-426E-9EF0-19CDC7BD90C4}">
      <dgm:prSet/>
      <dgm:spPr/>
      <dgm:t>
        <a:bodyPr/>
        <a:lstStyle/>
        <a:p>
          <a:endParaRPr lang="ru-RU"/>
        </a:p>
      </dgm:t>
    </dgm:pt>
    <dgm:pt modelId="{EC0D0DF8-3766-4C0E-97DD-55B7B4A08CF9}">
      <dgm:prSet custT="1"/>
      <dgm:spPr/>
      <dgm:t>
        <a:bodyPr/>
        <a:lstStyle/>
        <a:p>
          <a:r>
            <a:rPr lang="ru-RU" sz="1400" dirty="0"/>
            <a:t>Культура и спорт, туризм, информационное пространство 61 191 тыс. тенге</a:t>
          </a:r>
        </a:p>
      </dgm:t>
    </dgm:pt>
    <dgm:pt modelId="{D85EBD7E-CFD9-4812-96BB-1FA8E7F305A0}" type="parTrans" cxnId="{FC2FAD37-DB52-46E2-AE0B-7CBDCF84020E}">
      <dgm:prSet/>
      <dgm:spPr/>
      <dgm:t>
        <a:bodyPr/>
        <a:lstStyle/>
        <a:p>
          <a:endParaRPr lang="ru-RU"/>
        </a:p>
      </dgm:t>
    </dgm:pt>
    <dgm:pt modelId="{A1F0E327-0D24-4E82-9555-A8A2390354D6}" type="sibTrans" cxnId="{FC2FAD37-DB52-46E2-AE0B-7CBDCF84020E}">
      <dgm:prSet/>
      <dgm:spPr/>
      <dgm:t>
        <a:bodyPr/>
        <a:lstStyle/>
        <a:p>
          <a:endParaRPr lang="ru-RU"/>
        </a:p>
      </dgm:t>
    </dgm:pt>
    <dgm:pt modelId="{E091C4B5-DE7A-41D9-A707-00E0D0F3D486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3</a:t>
          </a:r>
        </a:p>
      </dgm:t>
    </dgm:pt>
    <dgm:pt modelId="{B0361FFE-B40E-4821-9352-191B96E13BDF}" type="sibTrans" cxnId="{EFC24397-AD1A-46BB-8B90-8C2EAF7D54CA}">
      <dgm:prSet/>
      <dgm:spPr/>
      <dgm:t>
        <a:bodyPr/>
        <a:lstStyle/>
        <a:p>
          <a:endParaRPr lang="ru-RU"/>
        </a:p>
      </dgm:t>
    </dgm:pt>
    <dgm:pt modelId="{67292CD8-D31B-4FBA-9745-78BD1413C6F0}" type="parTrans" cxnId="{EFC24397-AD1A-46BB-8B90-8C2EAF7D54CA}">
      <dgm:prSet/>
      <dgm:spPr/>
      <dgm:t>
        <a:bodyPr/>
        <a:lstStyle/>
        <a:p>
          <a:endParaRPr lang="ru-RU"/>
        </a:p>
      </dgm:t>
    </dgm:pt>
    <dgm:pt modelId="{CE0C1064-FD18-4884-A9D2-351D714777E8}">
      <dgm:prSet custT="1"/>
      <dgm:spPr/>
      <dgm:t>
        <a:bodyPr/>
        <a:lstStyle/>
        <a:p>
          <a:endParaRPr lang="ru-RU" sz="1400" dirty="0"/>
        </a:p>
      </dgm:t>
    </dgm:pt>
    <dgm:pt modelId="{2696D200-4ED2-4402-A94A-3ED349966514}" type="parTrans" cxnId="{029EB4AB-AC87-4C74-96E2-71EDB256EF7B}">
      <dgm:prSet/>
      <dgm:spPr/>
      <dgm:t>
        <a:bodyPr/>
        <a:lstStyle/>
        <a:p>
          <a:endParaRPr lang="ru-RU"/>
        </a:p>
      </dgm:t>
    </dgm:pt>
    <dgm:pt modelId="{0795132E-5A13-456C-AFF9-4223DF8D891F}" type="sibTrans" cxnId="{029EB4AB-AC87-4C74-96E2-71EDB256EF7B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4" custLinFactNeighborX="-707" custLinFactNeighborY="5397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10E2B58-E765-4E23-AD6A-EB5002B4E674}" type="pres">
      <dgm:prSet presAssocID="{B9DB9B55-B485-40D2-9CFD-BF34C8AD104F}" presName="descendantText" presStyleLbl="alignAcc1" presStyleIdx="1" presStyleCnt="4" custLinFactNeighborX="1911" custLinFactNeighborY="4569">
        <dgm:presLayoutVars>
          <dgm:bulletEnabled val="1"/>
        </dgm:presLayoutVars>
      </dgm:prSet>
      <dgm:spPr/>
    </dgm:pt>
    <dgm:pt modelId="{CF0D6676-1C30-4FD6-A89D-C3E8E8036DFE}" type="pres">
      <dgm:prSet presAssocID="{D878DF9B-F854-4586-97B0-378652C5B075}" presName="sp" presStyleCnt="0"/>
      <dgm:spPr/>
    </dgm:pt>
    <dgm:pt modelId="{3E918324-16BA-43FE-A4A0-B6F033477116}" type="pres">
      <dgm:prSet presAssocID="{E091C4B5-DE7A-41D9-A707-00E0D0F3D486}" presName="composite" presStyleCnt="0"/>
      <dgm:spPr/>
    </dgm:pt>
    <dgm:pt modelId="{7B52EF86-435D-4A04-8C6C-F4507C01AF1C}" type="pres">
      <dgm:prSet presAssocID="{E091C4B5-DE7A-41D9-A707-00E0D0F3D486}" presName="parentText" presStyleLbl="alignNode1" presStyleIdx="2" presStyleCnt="4" custLinFactNeighborY="0">
        <dgm:presLayoutVars>
          <dgm:chMax val="1"/>
          <dgm:bulletEnabled val="1"/>
        </dgm:presLayoutVars>
      </dgm:prSet>
      <dgm:spPr/>
    </dgm:pt>
    <dgm:pt modelId="{683B5ADA-9358-4333-BF1A-49D7A327A4CD}" type="pres">
      <dgm:prSet presAssocID="{E091C4B5-DE7A-41D9-A707-00E0D0F3D486}" presName="descendantText" presStyleLbl="alignAcc1" presStyleIdx="2" presStyleCnt="4" custScaleX="99919" custLinFactNeighborX="157" custLinFactNeighborY="-8183">
        <dgm:presLayoutVars>
          <dgm:bulletEnabled val="1"/>
        </dgm:presLayoutVars>
      </dgm:prSet>
      <dgm:spPr/>
    </dgm:pt>
    <dgm:pt modelId="{768CE79F-2D5C-4E29-8E92-D44AEBA358E5}" type="pres">
      <dgm:prSet presAssocID="{B0361FFE-B40E-4821-9352-191B96E13BDF}" presName="sp" presStyleCnt="0"/>
      <dgm:spPr/>
    </dgm:pt>
    <dgm:pt modelId="{862910E8-A33C-4325-BF93-F26235B50C46}" type="pres">
      <dgm:prSet presAssocID="{867A43DA-24EE-49D4-B06D-E5B2F405AA15}" presName="composite" presStyleCnt="0"/>
      <dgm:spPr/>
    </dgm:pt>
    <dgm:pt modelId="{ACC2E2C6-D93C-4506-872F-3E4A561D388F}" type="pres">
      <dgm:prSet presAssocID="{867A43DA-24EE-49D4-B06D-E5B2F405AA15}" presName="parentText" presStyleLbl="alignNode1" presStyleIdx="3" presStyleCnt="4" custScaleY="174931" custLinFactNeighborY="0">
        <dgm:presLayoutVars>
          <dgm:chMax val="1"/>
          <dgm:bulletEnabled val="1"/>
        </dgm:presLayoutVars>
      </dgm:prSet>
      <dgm:spPr/>
    </dgm:pt>
    <dgm:pt modelId="{17E89187-889D-4E00-BA5A-7F8F2041D315}" type="pres">
      <dgm:prSet presAssocID="{867A43DA-24EE-49D4-B06D-E5B2F405AA15}" presName="descendantText" presStyleLbl="alignAcc1" presStyleIdx="3" presStyleCnt="4" custScaleX="98188" custScaleY="219170">
        <dgm:presLayoutVars>
          <dgm:bulletEnabled val="1"/>
        </dgm:presLayoutVars>
      </dgm:prSet>
      <dgm:spPr/>
    </dgm:pt>
  </dgm:ptLst>
  <dgm:cxnLst>
    <dgm:cxn modelId="{0248210E-84D9-4727-AE70-7F082AAC5192}" srcId="{599EAAFF-5704-4226-AE68-B9AA9494A771}" destId="{867A43DA-24EE-49D4-B06D-E5B2F405AA15}" srcOrd="3" destOrd="0" parTransId="{F55E6703-01C6-4C54-B534-07A853252969}" sibTransId="{AC7FCBD3-6A35-4504-9A17-9826A2497D55}"/>
    <dgm:cxn modelId="{21BE0818-E5D3-48A0-A98D-675534BB3417}" srcId="{2AB3AA78-B1F6-4BA7-9E8E-790B09FB2B2F}" destId="{1F264E9A-5AF4-42AE-9C8A-4B663D7387A8}" srcOrd="0" destOrd="0" parTransId="{8DB4D8A0-0265-48C1-B8ED-27340B606043}" sibTransId="{4653AA1C-5F52-4566-93E1-0DCCBE017C62}"/>
    <dgm:cxn modelId="{6A0D431B-2C2A-477B-B765-99336604F9B8}" type="presOf" srcId="{B9DB9B55-B485-40D2-9CFD-BF34C8AD104F}" destId="{B6A01BA2-D247-4E25-BBDD-1318C2F4CD36}" srcOrd="0" destOrd="0" presId="urn:microsoft.com/office/officeart/2005/8/layout/chevron2"/>
    <dgm:cxn modelId="{F3BABA20-AFF7-41E8-A7E3-88A9BCE68931}" type="presOf" srcId="{E091C4B5-DE7A-41D9-A707-00E0D0F3D486}" destId="{7B52EF86-435D-4A04-8C6C-F4507C01AF1C}" srcOrd="0" destOrd="0" presId="urn:microsoft.com/office/officeart/2005/8/layout/chevron2"/>
    <dgm:cxn modelId="{E275FA2C-1B09-4D9C-AD09-836783881A25}" type="presOf" srcId="{1F264E9A-5AF4-42AE-9C8A-4B663D7387A8}" destId="{CDF22A8E-4A77-4ACA-AA7F-D42CD31A674E}" srcOrd="0" destOrd="0" presId="urn:microsoft.com/office/officeart/2005/8/layout/chevron2"/>
    <dgm:cxn modelId="{A266D82F-6BFC-45ED-A00F-44BDD23E058F}" type="presOf" srcId="{CE0C1064-FD18-4884-A9D2-351D714777E8}" destId="{17E89187-889D-4E00-BA5A-7F8F2041D315}" srcOrd="0" destOrd="2" presId="urn:microsoft.com/office/officeart/2005/8/layout/chevron2"/>
    <dgm:cxn modelId="{FC2FAD37-DB52-46E2-AE0B-7CBDCF84020E}" srcId="{867A43DA-24EE-49D4-B06D-E5B2F405AA15}" destId="{EC0D0DF8-3766-4C0E-97DD-55B7B4A08CF9}" srcOrd="1" destOrd="0" parTransId="{D85EBD7E-CFD9-4812-96BB-1FA8E7F305A0}" sibTransId="{A1F0E327-0D24-4E82-9555-A8A2390354D6}"/>
    <dgm:cxn modelId="{928ABF42-B073-4B2A-9B4E-A33DA1F3CF4A}" type="presOf" srcId="{4F63DD42-6BBA-4981-966E-D08CEE34265D}" destId="{310E2B58-E765-4E23-AD6A-EB5002B4E674}" srcOrd="0" destOrd="0" presId="urn:microsoft.com/office/officeart/2005/8/layout/chevron2"/>
    <dgm:cxn modelId="{50E1BD65-B313-41B9-A13A-665B7E0A700C}" srcId="{867A43DA-24EE-49D4-B06D-E5B2F405AA15}" destId="{291E5911-92E6-478B-A3DB-0593CF0B731F}" srcOrd="0" destOrd="0" parTransId="{49B5118A-9577-47AD-8861-5419AE65179B}" sibTransId="{972DC76F-9D47-4C38-9B08-EA13DFB52F2D}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B5DAC652-3FF3-46F2-8C6E-7C0D312710D7}" type="presOf" srcId="{A7CB39CE-19F2-42DE-8881-355B2C17FCE2}" destId="{683B5ADA-9358-4333-BF1A-49D7A327A4CD}" srcOrd="0" destOrd="0" presId="urn:microsoft.com/office/officeart/2005/8/layout/chevron2"/>
    <dgm:cxn modelId="{E0DB3579-55A8-480D-A266-74695B4BDB83}" type="presOf" srcId="{291E5911-92E6-478B-A3DB-0593CF0B731F}" destId="{17E89187-889D-4E00-BA5A-7F8F2041D315}" srcOrd="0" destOrd="0" presId="urn:microsoft.com/office/officeart/2005/8/layout/chevron2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EFC24397-AD1A-46BB-8B90-8C2EAF7D54CA}" srcId="{599EAAFF-5704-4226-AE68-B9AA9494A771}" destId="{E091C4B5-DE7A-41D9-A707-00E0D0F3D486}" srcOrd="2" destOrd="0" parTransId="{67292CD8-D31B-4FBA-9745-78BD1413C6F0}" sibTransId="{B0361FFE-B40E-4821-9352-191B96E13BDF}"/>
    <dgm:cxn modelId="{C2E7E1A3-3076-441C-BE25-B754B090D08C}" srcId="{B9DB9B55-B485-40D2-9CFD-BF34C8AD104F}" destId="{4F63DD42-6BBA-4981-966E-D08CEE34265D}" srcOrd="0" destOrd="0" parTransId="{75E5468B-C308-4308-BB49-962459DD8574}" sibTransId="{E2A82E7D-3E79-4547-B4E6-09117D51DFED}"/>
    <dgm:cxn modelId="{029EB4AB-AC87-4C74-96E2-71EDB256EF7B}" srcId="{867A43DA-24EE-49D4-B06D-E5B2F405AA15}" destId="{CE0C1064-FD18-4884-A9D2-351D714777E8}" srcOrd="2" destOrd="0" parTransId="{2696D200-4ED2-4402-A94A-3ED349966514}" sibTransId="{0795132E-5A13-456C-AFF9-4223DF8D891F}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811C9ED8-684B-4484-A01C-A192DA409869}" type="presOf" srcId="{2AB3AA78-B1F6-4BA7-9E8E-790B09FB2B2F}" destId="{6528910C-E250-4455-9D6E-E9F55B4AA737}" srcOrd="0" destOrd="0" presId="urn:microsoft.com/office/officeart/2005/8/layout/chevron2"/>
    <dgm:cxn modelId="{4C51A7E4-6E12-4A9C-9D05-6CB4D64D2ADD}" type="presOf" srcId="{867A43DA-24EE-49D4-B06D-E5B2F405AA15}" destId="{ACC2E2C6-D93C-4506-872F-3E4A561D388F}" srcOrd="0" destOrd="0" presId="urn:microsoft.com/office/officeart/2005/8/layout/chevron2"/>
    <dgm:cxn modelId="{ABC1B6EB-2F06-426E-9EF0-19CDC7BD90C4}" srcId="{E091C4B5-DE7A-41D9-A707-00E0D0F3D486}" destId="{A7CB39CE-19F2-42DE-8881-355B2C17FCE2}" srcOrd="0" destOrd="0" parTransId="{EC62C408-38E9-4575-89CC-7E0DC1E12037}" sibTransId="{7C4AF938-C91F-431C-A46F-0E5A54A430FB}"/>
    <dgm:cxn modelId="{E08FB4F0-2FCE-4C9C-8859-FAC09B23B840}" type="presOf" srcId="{EC0D0DF8-3766-4C0E-97DD-55B7B4A08CF9}" destId="{17E89187-889D-4E00-BA5A-7F8F2041D315}" srcOrd="0" destOrd="1" presId="urn:microsoft.com/office/officeart/2005/8/layout/chevron2"/>
    <dgm:cxn modelId="{C5895D80-442E-46C2-B2CF-7FCF4F8F3FEB}" type="presParOf" srcId="{64A48FB5-9FAE-4208-B85C-EF09A2B8ACE7}" destId="{ECAFF7E3-C7B4-4249-A51E-83610503AFDF}" srcOrd="0" destOrd="0" presId="urn:microsoft.com/office/officeart/2005/8/layout/chevron2"/>
    <dgm:cxn modelId="{4F98B7F3-28C2-451B-BF13-8ACD45781A56}" type="presParOf" srcId="{ECAFF7E3-C7B4-4249-A51E-83610503AFDF}" destId="{6528910C-E250-4455-9D6E-E9F55B4AA737}" srcOrd="0" destOrd="0" presId="urn:microsoft.com/office/officeart/2005/8/layout/chevron2"/>
    <dgm:cxn modelId="{DA207AF9-ED17-4391-9EBE-D03CDE082CD3}" type="presParOf" srcId="{ECAFF7E3-C7B4-4249-A51E-83610503AFDF}" destId="{CDF22A8E-4A77-4ACA-AA7F-D42CD31A674E}" srcOrd="1" destOrd="0" presId="urn:microsoft.com/office/officeart/2005/8/layout/chevron2"/>
    <dgm:cxn modelId="{6DD29B31-E458-42CF-AFBD-617821940247}" type="presParOf" srcId="{64A48FB5-9FAE-4208-B85C-EF09A2B8ACE7}" destId="{AAA3FB64-C900-4740-A365-F893C7B1E223}" srcOrd="1" destOrd="0" presId="urn:microsoft.com/office/officeart/2005/8/layout/chevron2"/>
    <dgm:cxn modelId="{BAF42865-292A-47E8-8B08-926999D4E235}" type="presParOf" srcId="{64A48FB5-9FAE-4208-B85C-EF09A2B8ACE7}" destId="{D9155179-AAF0-412B-82A7-D62B317CB51D}" srcOrd="2" destOrd="0" presId="urn:microsoft.com/office/officeart/2005/8/layout/chevron2"/>
    <dgm:cxn modelId="{E277BFA2-BC06-4347-8923-FEC2DBB86152}" type="presParOf" srcId="{D9155179-AAF0-412B-82A7-D62B317CB51D}" destId="{B6A01BA2-D247-4E25-BBDD-1318C2F4CD36}" srcOrd="0" destOrd="0" presId="urn:microsoft.com/office/officeart/2005/8/layout/chevron2"/>
    <dgm:cxn modelId="{AD95DEF6-D78B-4214-9403-8EC40D533AA4}" type="presParOf" srcId="{D9155179-AAF0-412B-82A7-D62B317CB51D}" destId="{310E2B58-E765-4E23-AD6A-EB5002B4E674}" srcOrd="1" destOrd="0" presId="urn:microsoft.com/office/officeart/2005/8/layout/chevron2"/>
    <dgm:cxn modelId="{EAA5E4A4-395D-4658-8FE5-E13A44EB44DA}" type="presParOf" srcId="{64A48FB5-9FAE-4208-B85C-EF09A2B8ACE7}" destId="{CF0D6676-1C30-4FD6-A89D-C3E8E8036DFE}" srcOrd="3" destOrd="0" presId="urn:microsoft.com/office/officeart/2005/8/layout/chevron2"/>
    <dgm:cxn modelId="{AE3FED16-06E3-4AD9-ACAD-7E75672EB99D}" type="presParOf" srcId="{64A48FB5-9FAE-4208-B85C-EF09A2B8ACE7}" destId="{3E918324-16BA-43FE-A4A0-B6F033477116}" srcOrd="4" destOrd="0" presId="urn:microsoft.com/office/officeart/2005/8/layout/chevron2"/>
    <dgm:cxn modelId="{A6905681-8F4C-4583-9F73-31677DA8B702}" type="presParOf" srcId="{3E918324-16BA-43FE-A4A0-B6F033477116}" destId="{7B52EF86-435D-4A04-8C6C-F4507C01AF1C}" srcOrd="0" destOrd="0" presId="urn:microsoft.com/office/officeart/2005/8/layout/chevron2"/>
    <dgm:cxn modelId="{98DD774F-59DA-47F8-9300-9BE86F99A28E}" type="presParOf" srcId="{3E918324-16BA-43FE-A4A0-B6F033477116}" destId="{683B5ADA-9358-4333-BF1A-49D7A327A4CD}" srcOrd="1" destOrd="0" presId="urn:microsoft.com/office/officeart/2005/8/layout/chevron2"/>
    <dgm:cxn modelId="{8FB45841-743C-45D3-B084-338A535DC730}" type="presParOf" srcId="{64A48FB5-9FAE-4208-B85C-EF09A2B8ACE7}" destId="{768CE79F-2D5C-4E29-8E92-D44AEBA358E5}" srcOrd="5" destOrd="0" presId="urn:microsoft.com/office/officeart/2005/8/layout/chevron2"/>
    <dgm:cxn modelId="{2A438CA5-0B03-4CD8-9C86-795798420205}" type="presParOf" srcId="{64A48FB5-9FAE-4208-B85C-EF09A2B8ACE7}" destId="{862910E8-A33C-4325-BF93-F26235B50C46}" srcOrd="6" destOrd="0" presId="urn:microsoft.com/office/officeart/2005/8/layout/chevron2"/>
    <dgm:cxn modelId="{E9C4873E-29E2-4242-9D5C-70BE3FDA3844}" type="presParOf" srcId="{862910E8-A33C-4325-BF93-F26235B50C46}" destId="{ACC2E2C6-D93C-4506-872F-3E4A561D388F}" srcOrd="0" destOrd="0" presId="urn:microsoft.com/office/officeart/2005/8/layout/chevron2"/>
    <dgm:cxn modelId="{49F88646-4238-45B2-9553-513FCFF616AA}" type="presParOf" srcId="{862910E8-A33C-4325-BF93-F26235B50C46}" destId="{17E89187-889D-4E00-BA5A-7F8F2041D3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28562" y="1655946"/>
          <a:ext cx="1605878" cy="156699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alibri"/>
            </a:rPr>
            <a:t>БЮДЖЕТ сельского округа</a:t>
          </a:r>
        </a:p>
      </dsp:txBody>
      <dsp:txXfrm>
        <a:off x="3663737" y="1885427"/>
        <a:ext cx="1135528" cy="1108031"/>
      </dsp:txXfrm>
    </dsp:sp>
    <dsp:sp modelId="{AFDE36B4-3270-49E7-A0B8-D0819E092F8E}">
      <dsp:nvSpPr>
        <dsp:cNvPr id="0" name=""/>
        <dsp:cNvSpPr/>
      </dsp:nvSpPr>
      <dsp:spPr>
        <a:xfrm rot="8368586">
          <a:off x="1716885" y="3361405"/>
          <a:ext cx="2131225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658972" y="3701308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Целевые трансферты </a:t>
          </a:r>
        </a:p>
      </dsp:txBody>
      <dsp:txXfrm>
        <a:off x="695510" y="3737846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37257">
          <a:off x="1308393" y="1544338"/>
          <a:ext cx="2128876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909523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Субвенция с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районного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бюджета</a:t>
          </a:r>
          <a:endParaRPr lang="ru-RU" sz="1400" kern="1200" dirty="0"/>
        </a:p>
      </dsp:txBody>
      <dsp:txXfrm>
        <a:off x="37874" y="947397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6946612">
          <a:off x="4128831" y="1042488"/>
          <a:ext cx="833990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3287116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Налоговые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Поступлени</a:t>
          </a:r>
          <a:endParaRPr lang="ru-RU" sz="1400" kern="1200" dirty="0"/>
        </a:p>
      </dsp:txBody>
      <dsp:txXfrm>
        <a:off x="3323654" y="36538"/>
        <a:ext cx="2617003" cy="1174410"/>
      </dsp:txXfrm>
    </dsp:sp>
    <dsp:sp modelId="{37FE8CFB-9C27-4B3B-A164-DA1D134133B7}">
      <dsp:nvSpPr>
        <dsp:cNvPr id="0" name=""/>
        <dsp:cNvSpPr/>
      </dsp:nvSpPr>
      <dsp:spPr>
        <a:xfrm rot="704171">
          <a:off x="5120651" y="2539274"/>
          <a:ext cx="2231018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35D66-4B2C-4DD8-B7C2-E238A6E83F4A}">
      <dsp:nvSpPr>
        <dsp:cNvPr id="0" name=""/>
        <dsp:cNvSpPr/>
      </dsp:nvSpPr>
      <dsp:spPr>
        <a:xfrm>
          <a:off x="6272903" y="2238451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Неналоговые поступления</a:t>
          </a:r>
        </a:p>
      </dsp:txBody>
      <dsp:txXfrm>
        <a:off x="6322364" y="2287912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40702" y="143164"/>
          <a:ext cx="938017" cy="6566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>
              <a:latin typeface="Arial" pitchFamily="34" charset="0"/>
              <a:cs typeface="Arial" pitchFamily="34" charset="0"/>
            </a:rPr>
            <a:t>1</a:t>
          </a: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330767"/>
        <a:ext cx="656612" cy="281405"/>
      </dsp:txXfrm>
    </dsp:sp>
    <dsp:sp modelId="{CDF22A8E-4A77-4ACA-AA7F-D42CD31A674E}">
      <dsp:nvSpPr>
        <dsp:cNvPr id="0" name=""/>
        <dsp:cNvSpPr/>
      </dsp:nvSpPr>
      <dsp:spPr>
        <a:xfrm rot="5400000">
          <a:off x="4262250" y="-3626358"/>
          <a:ext cx="609711" cy="79331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Обеспечение деятельности аппарата акима 45 952тыс.тенге</a:t>
          </a:r>
        </a:p>
      </dsp:txBody>
      <dsp:txXfrm rot="-5400000">
        <a:off x="600524" y="65132"/>
        <a:ext cx="7903399" cy="550183"/>
      </dsp:txXfrm>
    </dsp:sp>
    <dsp:sp modelId="{B6A01BA2-D247-4E25-BBDD-1318C2F4CD36}">
      <dsp:nvSpPr>
        <dsp:cNvPr id="0" name=""/>
        <dsp:cNvSpPr/>
      </dsp:nvSpPr>
      <dsp:spPr>
        <a:xfrm rot="5400000">
          <a:off x="-140702" y="958759"/>
          <a:ext cx="938017" cy="6566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1" y="1146362"/>
        <a:ext cx="656612" cy="281405"/>
      </dsp:txXfrm>
    </dsp:sp>
    <dsp:sp modelId="{310E2B58-E765-4E23-AD6A-EB5002B4E674}">
      <dsp:nvSpPr>
        <dsp:cNvPr id="0" name=""/>
        <dsp:cNvSpPr/>
      </dsp:nvSpPr>
      <dsp:spPr>
        <a:xfrm rot="5400000">
          <a:off x="4318338" y="-2815811"/>
          <a:ext cx="609711" cy="79331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Благоустройство населенных пунктов </a:t>
          </a:r>
          <a:r>
            <a:rPr lang="en-US" sz="1400" kern="1200" dirty="0"/>
            <a:t>1</a:t>
          </a:r>
          <a:r>
            <a:rPr lang="ru-RU" sz="1400" kern="1200" dirty="0"/>
            <a:t>44 709 тенге</a:t>
          </a:r>
        </a:p>
      </dsp:txBody>
      <dsp:txXfrm rot="-5400000">
        <a:off x="656612" y="875679"/>
        <a:ext cx="7903399" cy="550183"/>
      </dsp:txXfrm>
    </dsp:sp>
    <dsp:sp modelId="{7B52EF86-435D-4A04-8C6C-F4507C01AF1C}">
      <dsp:nvSpPr>
        <dsp:cNvPr id="0" name=""/>
        <dsp:cNvSpPr/>
      </dsp:nvSpPr>
      <dsp:spPr>
        <a:xfrm rot="5400000">
          <a:off x="-140702" y="1774354"/>
          <a:ext cx="938017" cy="6566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1961957"/>
        <a:ext cx="656612" cy="281405"/>
      </dsp:txXfrm>
    </dsp:sp>
    <dsp:sp modelId="{683B5ADA-9358-4333-BF1A-49D7A327A4CD}">
      <dsp:nvSpPr>
        <dsp:cNvPr id="0" name=""/>
        <dsp:cNvSpPr/>
      </dsp:nvSpPr>
      <dsp:spPr>
        <a:xfrm rot="5400000">
          <a:off x="4321551" y="-2074753"/>
          <a:ext cx="609711" cy="79267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Освещение улиц населенных пунктов 17 664тыс. тенге </a:t>
          </a:r>
        </a:p>
      </dsp:txBody>
      <dsp:txXfrm rot="-5400000">
        <a:off x="663038" y="1613524"/>
        <a:ext cx="7896973" cy="550183"/>
      </dsp:txXfrm>
    </dsp:sp>
    <dsp:sp modelId="{ACC2E2C6-D93C-4506-872F-3E4A561D388F}">
      <dsp:nvSpPr>
        <dsp:cNvPr id="0" name=""/>
        <dsp:cNvSpPr/>
      </dsp:nvSpPr>
      <dsp:spPr>
        <a:xfrm rot="5400000">
          <a:off x="-492135" y="2953246"/>
          <a:ext cx="1640883" cy="6566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4</a:t>
          </a:r>
        </a:p>
      </dsp:txBody>
      <dsp:txXfrm rot="-5400000">
        <a:off x="0" y="2789417"/>
        <a:ext cx="656612" cy="984271"/>
      </dsp:txXfrm>
    </dsp:sp>
    <dsp:sp modelId="{17E89187-889D-4E00-BA5A-7F8F2041D315}">
      <dsp:nvSpPr>
        <dsp:cNvPr id="0" name=""/>
        <dsp:cNvSpPr/>
      </dsp:nvSpPr>
      <dsp:spPr>
        <a:xfrm rot="5400000">
          <a:off x="3955041" y="-777308"/>
          <a:ext cx="1336304" cy="77894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1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Культура и спорт, туризм, информационное пространство 61 191 тыс. тенге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/>
        </a:p>
      </dsp:txBody>
      <dsp:txXfrm rot="-5400000">
        <a:off x="728487" y="2514479"/>
        <a:ext cx="7724181" cy="1205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D1291-55E2-4B3E-AAED-C60EED92927C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F2F6B-9DD8-444D-9732-682405B27E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4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F2F6B-9DD8-444D-9732-682405B27E6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49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+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F2F6B-9DD8-444D-9732-682405B27E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1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6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45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82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09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67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9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5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3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11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8208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071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0426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6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263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43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60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21455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ГРАЖДАНСКИЙ БЮДЖЕТ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Рождественского сельского округа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 202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6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-202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8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ГОДЫ 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30530" y="-1351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677216"/>
            <a:ext cx="9144000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Уважаемые жители района!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Вашему вниманию представлен гражданский бюджет на         2026-2028 годы, который содержит информацию об основных показателях бюджета округа, параметрах его формирования и направлениях расходования бюджетных средств.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Данный документ включает следующие разделы: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 поступления и расходы бюджета сельского округа.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Бюджет сельского округа на 202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-202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годы сформирован в соответствии  с Бюджетным и Налоговым кодексами Республики Казахстан.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СХЕМА БЮДЖЕТНОГО ПРОЦЕССА</a:t>
            </a: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проекта  бюджета и внесение его на рассмотрение районного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до 15 октября</a:t>
            </a:r>
          </a:p>
          <a:p>
            <a:pPr algn="ctr" defTabSz="615950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Утверждение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маслихатом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районного бюджета на трехлетний период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позднее 2-недельного срока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 утверждения районного бюджета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бюджетной заявки, проектов бюджетных программ , подготовка заключений и их передача на рассмотрение районной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бюджетной комиссии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РАЗРАБОТКА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аппарат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акима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с/о)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ИСПОЛНЕНИЕ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аппарат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акима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с/о)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Формирование и утверждение сводного плана поступлений и финансирования по платежам и обязательствам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комплекса мероприятий по исполнению районного бюджета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течение финансового года</a:t>
            </a: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бюджетного мониторинга 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и оценки эффективности управления бюджетными средствами, 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</a:t>
            </a:r>
            <a:r>
              <a:rPr lang="ru-RU" sz="1200" b="1">
                <a:solidFill>
                  <a:schemeClr val="tx1">
                    <a:lumMod val="95000"/>
                    <a:lumOff val="5000"/>
                  </a:schemeClr>
                </a:solidFill>
              </a:rPr>
              <a:t>ежемесячных</a:t>
            </a:r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 отчетов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 об исполнении бюджета 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Предоставление в районный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годового отчета об исполнении районного бюджета за отчетный финансовый год         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1 марта текущего года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его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утверждение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9840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сельского округа  на 202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-202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годы (тыс. тенге)</a:t>
            </a:r>
            <a:b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Бюджет сельского округа  –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это централизованный денежный фонд, предназначенный для финансового обеспечения реализации задач и функций районных государственных органов, подведомственных им учреждений и реализации государственной политики, направленной на достижение конкретных результатов.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547158"/>
              </p:ext>
            </p:extLst>
          </p:nvPr>
        </p:nvGraphicFramePr>
        <p:xfrm>
          <a:off x="887625" y="1692728"/>
          <a:ext cx="8229600" cy="487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Поступления бюджета района</a:t>
            </a:r>
            <a:r>
              <a:rPr lang="ru-RU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7694356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45210"/>
              </p:ext>
            </p:extLst>
          </p:nvPr>
        </p:nvGraphicFramePr>
        <p:xfrm>
          <a:off x="251520" y="1533992"/>
          <a:ext cx="7382054" cy="2956445"/>
        </p:xfrm>
        <a:graphic>
          <a:graphicData uri="http://schemas.openxmlformats.org/drawingml/2006/table">
            <a:tbl>
              <a:tblPr/>
              <a:tblGrid>
                <a:gridCol w="403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4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4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7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- всего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256 449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137 133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141 253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4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поступления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1 523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42 361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45 637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трансфертов (субвенция)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12 696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94 772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95 616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145143"/>
            <a:ext cx="75286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Структура поступлений бюджета сельского округа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2025-2027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годы (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тыс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тенге)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2895"/>
              </p:ext>
            </p:extLst>
          </p:nvPr>
        </p:nvGraphicFramePr>
        <p:xfrm>
          <a:off x="428595" y="928670"/>
          <a:ext cx="7073278" cy="3206799"/>
        </p:xfrm>
        <a:graphic>
          <a:graphicData uri="http://schemas.openxmlformats.org/drawingml/2006/table">
            <a:tbl>
              <a:tblPr/>
              <a:tblGrid>
                <a:gridCol w="378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4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РАСХОДЫ - всего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en-US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9 989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137 133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141 253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Государственные услуги общего характера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45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952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47 143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47 996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Социальная защита и обеспечение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4 709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22 172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23 281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Культура, спорт, информационное пространство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61 191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62 991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64 908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Транспорт и коммуникации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8 137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4 827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5 068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Прочие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115616" y="229319"/>
            <a:ext cx="64830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сельского округа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/тыс. тенге/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602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Удельный вес по сферам </a:t>
            </a:r>
            <a:br>
              <a:rPr lang="ru-RU" sz="3200" dirty="0"/>
            </a:br>
            <a:r>
              <a:rPr lang="ru-RU" sz="3200" dirty="0"/>
              <a:t>бюджета сельского округа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119750"/>
              </p:ext>
            </p:extLst>
          </p:nvPr>
        </p:nvGraphicFramePr>
        <p:xfrm>
          <a:off x="323528" y="476672"/>
          <a:ext cx="7560840" cy="5857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35161086"/>
              </p:ext>
            </p:extLst>
          </p:nvPr>
        </p:nvGraphicFramePr>
        <p:xfrm>
          <a:off x="1331640" y="1988840"/>
          <a:ext cx="609600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сельского округа по сферам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08758745"/>
              </p:ext>
            </p:extLst>
          </p:nvPr>
        </p:nvGraphicFramePr>
        <p:xfrm>
          <a:off x="395536" y="1124744"/>
          <a:ext cx="858977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74904" y="4699290"/>
            <a:ext cx="8120117" cy="477194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0795" rIns="10795" bIns="10795" numCol="1" spcCol="1270" anchor="ctr" anchorCtr="0">
            <a:noAutofit/>
          </a:bodyPr>
          <a:lstStyle/>
          <a:p>
            <a:pPr marL="0" lvl="1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700" kern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16119</TotalTime>
  <Words>513</Words>
  <Application>Microsoft Office PowerPoint</Application>
  <PresentationFormat>Экран (4:3)</PresentationFormat>
  <Paragraphs>123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ГРАЖДАНСКИЙ БЮДЖЕТ Рождественского сельского округа НА 2026-2028 ГОДЫ   </vt:lpstr>
      <vt:lpstr>Презентация PowerPoint</vt:lpstr>
      <vt:lpstr>Презентация PowerPoint</vt:lpstr>
      <vt:lpstr>Бюджет сельского округа  на 2026-2028 годы (тыс. тенге)  Бюджет сельского округа  – это централизованный денежный фонд, предназначенный для финансового обеспечения реализации задач и функций районных государственных органов, подведомственных им учреждений и реализации государственной политики, направленной на достижение конкретных результатов.</vt:lpstr>
      <vt:lpstr>Поступления бюджета района </vt:lpstr>
      <vt:lpstr>Презентация PowerPoint</vt:lpstr>
      <vt:lpstr>Презентация PowerPoint</vt:lpstr>
      <vt:lpstr>Удельный вес по сферам  бюджета сельского округа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Professional</cp:lastModifiedBy>
  <cp:revision>292</cp:revision>
  <cp:lastPrinted>2025-05-05T07:40:24Z</cp:lastPrinted>
  <dcterms:created xsi:type="dcterms:W3CDTF">2016-01-18T05:29:55Z</dcterms:created>
  <dcterms:modified xsi:type="dcterms:W3CDTF">2026-10-19T16:14:51Z</dcterms:modified>
</cp:coreProperties>
</file>