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27" r:id="rId3"/>
    <p:sldId id="291" r:id="rId4"/>
    <p:sldId id="313" r:id="rId5"/>
    <p:sldId id="301" r:id="rId7"/>
    <p:sldId id="302" r:id="rId8"/>
    <p:sldId id="307" r:id="rId9"/>
    <p:sldId id="337" r:id="rId10"/>
    <p:sldId id="294" r:id="rId11"/>
    <p:sldId id="333" r:id="rId12"/>
  </p:sldIdLst>
  <p:sldSz cx="9144000" cy="6858000" type="screen4x3"/>
  <p:notesSz cx="6761480" cy="9942830"/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73D0E9"/>
    <a:srgbClr val="2CBDF0"/>
    <a:srgbClr val="82DAF2"/>
    <a:srgbClr val="0000FF"/>
    <a:srgbClr val="235463"/>
    <a:srgbClr val="38869E"/>
    <a:srgbClr val="0F748F"/>
    <a:srgbClr val="1187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/>
    <p:restoredTop sz="99819"/>
  </p:normalViewPr>
  <p:slideViewPr>
    <p:cSldViewPr showGuides="1">
      <p:cViewPr>
        <p:scale>
          <a:sx n="100" d="100"/>
          <a:sy n="100" d="100"/>
        </p:scale>
        <p:origin x="-1944" y="-456"/>
      </p:cViewPr>
      <p:guideLst>
        <p:guide orient="horz" pos="2160"/>
        <p:guide pos="2876"/>
      </p:guideLst>
    </p:cSldViewPr>
  </p:slideViewPr>
  <p:outlineViewPr>
    <p:cViewPr>
      <p:scale>
        <a:sx n="33" d="100"/>
        <a:sy n="33" d="100"/>
      </p:scale>
      <p:origin x="0" y="293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A47B84D-F267-4650-BD9C-43B93CD134D7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46125"/>
            <a:ext cx="49704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82" tIns="45441" rIns="90882" bIns="45441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22813"/>
            <a:ext cx="5408613" cy="4473575"/>
          </a:xfrm>
          <a:prstGeom prst="rect">
            <a:avLst/>
          </a:prstGeom>
        </p:spPr>
        <p:txBody>
          <a:bodyPr vert="horz" lIns="90882" tIns="45441" rIns="90882" bIns="45441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4038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 anchor="b"/>
          <a:lstStyle>
            <a:lvl1pPr algn="l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444038"/>
            <a:ext cx="2930525" cy="496888"/>
          </a:xfrm>
          <a:prstGeom prst="rect">
            <a:avLst/>
          </a:prstGeom>
        </p:spPr>
        <p:txBody>
          <a:bodyPr vert="horz" lIns="90882" tIns="45441" rIns="90882" bIns="45441" rtlCol="0" anchor="b"/>
          <a:p>
            <a:pPr lvl="0" algn="r" eaLnBrk="1" hangingPunct="1">
              <a:buNone/>
            </a:pPr>
            <a:fld id="{9A0DB2DC-4C9A-4742-B13C-FB6460FD3503}" type="slidenum">
              <a:rPr lang="ru-RU" sz="1200" dirty="0"/>
            </a:fld>
            <a:endParaRPr lang="ru-RU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6386" name="Text Box 1"/>
          <p:cNvSpPr txBox="1"/>
          <p:nvPr/>
        </p:nvSpPr>
        <p:spPr>
          <a:xfrm>
            <a:off x="2112963" y="755650"/>
            <a:ext cx="2535237" cy="37290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882" tIns="45441" rIns="90882" bIns="45441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/>
          </p:cNvSpPr>
          <p:nvPr>
            <p:ph type="body"/>
          </p:nvPr>
        </p:nvSpPr>
        <p:spPr>
          <a:xfrm>
            <a:off x="676275" y="4722813"/>
            <a:ext cx="5407025" cy="4473575"/>
          </a:xfrm>
          <a:noFill/>
          <a:ln>
            <a:noFill/>
          </a:ln>
        </p:spPr>
        <p:txBody>
          <a:bodyPr wrap="none" lIns="90882" tIns="45441" rIns="90882" bIns="45441" anchor="ctr" anchorCtr="0"/>
          <a:p>
            <a:pPr lvl="0"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410" name="Text Box 1"/>
          <p:cNvSpPr txBox="1"/>
          <p:nvPr/>
        </p:nvSpPr>
        <p:spPr>
          <a:xfrm>
            <a:off x="2112963" y="755650"/>
            <a:ext cx="2535237" cy="37290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882" tIns="45441" rIns="90882" bIns="45441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7411" name="Rectangle 2"/>
          <p:cNvSpPr>
            <a:spLocks noGrp="1"/>
          </p:cNvSpPr>
          <p:nvPr>
            <p:ph type="body"/>
          </p:nvPr>
        </p:nvSpPr>
        <p:spPr>
          <a:xfrm>
            <a:off x="676275" y="4722813"/>
            <a:ext cx="5407025" cy="4473575"/>
          </a:xfrm>
          <a:noFill/>
          <a:ln>
            <a:noFill/>
          </a:ln>
        </p:spPr>
        <p:txBody>
          <a:bodyPr wrap="none" lIns="90882" tIns="45441" rIns="90882" bIns="45441" anchor="ctr" anchorCtr="0"/>
          <a:p>
            <a:pPr lvl="0"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8434" name="Text Box 1"/>
          <p:cNvSpPr txBox="1"/>
          <p:nvPr/>
        </p:nvSpPr>
        <p:spPr>
          <a:xfrm>
            <a:off x="2112963" y="755650"/>
            <a:ext cx="2535237" cy="3729038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882" tIns="45441" rIns="90882" bIns="45441" anchor="ctr" anchorCtr="0"/>
          <a:p>
            <a:pPr lvl="0" eaLnBrk="1" hangingPunct="1">
              <a:spcBef>
                <a:spcPct val="0"/>
              </a:spcBef>
            </a:pPr>
            <a:endParaRPr lang="ru-RU" altLang="ru-RU" sz="18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8435" name="Rectangle 2"/>
          <p:cNvSpPr>
            <a:spLocks noGrp="1"/>
          </p:cNvSpPr>
          <p:nvPr>
            <p:ph type="body"/>
          </p:nvPr>
        </p:nvSpPr>
        <p:spPr>
          <a:xfrm>
            <a:off x="676275" y="4722813"/>
            <a:ext cx="5407025" cy="4473575"/>
          </a:xfrm>
          <a:noFill/>
          <a:ln>
            <a:noFill/>
          </a:ln>
        </p:spPr>
        <p:txBody>
          <a:bodyPr wrap="none" lIns="90882" tIns="45441" rIns="90882" bIns="45441" anchor="ctr" anchorCtr="0"/>
          <a:p>
            <a:pPr lvl="0" eaLnBrk="1" hangingPunct="1">
              <a:spcBef>
                <a:spcPct val="0"/>
              </a:spcBef>
            </a:pPr>
            <a:endParaRPr lang="ru-RU" alt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algn="ctr">
              <a:buNone/>
            </a:pPr>
            <a:fld id="{9A0DB2DC-4C9A-4742-B13C-FB6460FD3503}" type="slidenum">
              <a:rPr lang="ru-RU" dirty="0"/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>
              <a:buNone/>
            </a:pPr>
            <a:fld id="{9A0DB2DC-4C9A-4742-B13C-FB6460FD3503}" type="slidenum">
              <a:rPr lang="ru-RU" dirty="0"/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ctr">
              <a:buNone/>
            </a:pPr>
            <a:fld id="{9A0DB2DC-4C9A-4742-B13C-FB6460FD3503}" type="slidenum">
              <a:rPr lang="ru-RU" dirty="0"/>
            </a:fld>
            <a:endParaRPr lang="ru-RU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4468F-6682-48AA-B5F4-BEF8E7F9833C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82897F-7A41-40D7-BC9E-F666B07C585D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1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ru-RU" dirty="0">
                <a:latin typeface="Arial" panose="020B0604020202020204" pitchFamily="34" charset="0"/>
              </a:rPr>
            </a:fld>
            <a:endParaRPr lang="ru-RU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emf"/><Relationship Id="rId1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1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6" name="Picture 10" descr="C:\Users\User\Desktop\ECBM6027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405" y="412115"/>
            <a:ext cx="4739640" cy="5753735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>
            <a:softEdge rad="31750"/>
          </a:effectLst>
        </p:spPr>
      </p:pic>
      <p:sp>
        <p:nvSpPr>
          <p:cNvPr id="6147" name="Прямоугольник 6"/>
          <p:cNvSpPr/>
          <p:nvPr/>
        </p:nvSpPr>
        <p:spPr>
          <a:xfrm rot="10800000" flipH="1" flipV="1">
            <a:off x="5364163" y="3944938"/>
            <a:ext cx="3455987" cy="706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4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lang="ru-RU" altLang="ru-RU" sz="4000" dirty="0">
              <a:solidFill>
                <a:srgbClr val="0070C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24125" y="376555"/>
            <a:ext cx="6091555" cy="162115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</a:t>
            </a:r>
            <a:r>
              <a:rPr kumimoji="0" lang="en-US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Жетекші</a:t>
            </a:r>
            <a:r>
              <a:rPr kumimoji="0" lang="en-US" alt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ауылының</a:t>
            </a:r>
            <a:r>
              <a:rPr kumimoji="0" lang="en-US" alt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ru-RU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</a:t>
            </a:r>
            <a:r>
              <a:rPr kumimoji="0" lang="en-US" alt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2026-2028 </a:t>
            </a:r>
            <a:r>
              <a:rPr kumimoji="0" lang="ru-RU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                 </a:t>
            </a:r>
            <a:r>
              <a:rPr kumimoji="0" lang="en-US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жылдарға</a:t>
            </a:r>
            <a:r>
              <a:rPr kumimoji="0" lang="en-US" alt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арналған</a:t>
            </a:r>
            <a:r>
              <a:rPr kumimoji="0" lang="en-US" alt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азаматтық</a:t>
            </a:r>
            <a:r>
              <a:rPr kumimoji="0" lang="en-US" altLang="ru-RU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бюджеті</a:t>
            </a:r>
            <a:r>
              <a:rPr kumimoji="0" lang="ru-RU" altLang="en-US" sz="3600" b="1" i="1" u="none" strike="noStrike" kern="1200" cap="none" spc="0" normalizeH="0" baseline="0" noProof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ru-RU" altLang="en-US" sz="3600" b="1" i="1" u="none" strike="noStrike" kern="1200" cap="none" spc="0" normalizeH="0" baseline="0" noProof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650" y="188913"/>
            <a:ext cx="7561263" cy="719137"/>
          </a:xfrm>
          <a:noFill/>
          <a:ln>
            <a:noFill/>
          </a:ln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 anchor="t" anchorCtr="0">
            <a:no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anose="02040502050405020303" pitchFamily="18" charset="0"/>
              <a:buChar char="*"/>
              <a:defRPr/>
            </a:pPr>
            <a:r>
              <a:rPr kumimoji="0" lang="ru-RU" sz="4000" b="1" i="0" u="none" strike="noStrike" kern="1200" cap="none" spc="0" normalizeH="0" baseline="0" noProof="0" dirty="0" err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Құрметті оқырмандар!</a:t>
            </a:r>
            <a:endParaRPr kumimoji="0" lang="ru-RU" sz="4000" b="1" i="0" u="none" strike="noStrike" kern="1200" cap="none" spc="0" normalizeH="0" baseline="0" noProof="0" dirty="0" err="1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quarter" idx="13"/>
          </p:nvPr>
        </p:nvSpPr>
        <p:spPr>
          <a:xfrm>
            <a:off x="539750" y="1052513"/>
            <a:ext cx="8353425" cy="5472113"/>
          </a:xfrm>
        </p:spPr>
        <p:txBody>
          <a:bodyPr vert="horz" wrap="square" lIns="91440" tIns="45720" rIns="91440" bIns="45720" numCol="1" rtlCol="0" anchor="t" anchorCtr="0" compatLnSpc="1"/>
          <a:p>
            <a:pPr marL="87630" indent="39370" algn="just" eaLnBrk="1" hangingPunct="1">
              <a:lnSpc>
                <a:spcPct val="90000"/>
              </a:lnSpc>
              <a:buClr>
                <a:srgbClr val="04A8A4"/>
              </a:buClr>
              <a:buSzPct val="130000"/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rgbClr val="7F7F7F"/>
                </a:solidFill>
              </a:rPr>
              <a:t>     	</a:t>
            </a:r>
            <a:r>
              <a:rPr lang="ru-RU" alt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Сіздердің назарларыңызға Жетекші ауылының 2026-2028 жылдарға арналған азаматтық бюджетінің ұсынылған, онда негізгі көрсеткіштер, оны қалыптастыру параметрлері және бюджет қаражатын жұмсау бағыттары туралы ақпарат бар.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7630" indent="39370" algn="just" eaLnBrk="1" hangingPunct="1">
              <a:lnSpc>
                <a:spcPct val="90000"/>
              </a:lnSpc>
              <a:buClr>
                <a:srgbClr val="04A8A4"/>
              </a:buClr>
              <a:buSzPct val="130000"/>
              <a:buFont typeface="Arial" panose="020B0604020202020204" pitchFamily="34" charset="0"/>
              <a:buNone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Бұл құжат келесі бөлімдерден тұрады:</a:t>
            </a:r>
            <a:endParaRPr lang="en-US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7630" indent="39370" algn="just" eaLnBrk="1" hangingPunct="1">
              <a:lnSpc>
                <a:spcPct val="90000"/>
              </a:lnSpc>
              <a:buClr>
                <a:srgbClr val="04A8A4"/>
              </a:buClr>
              <a:buSzPct val="130000"/>
              <a:buFontTx/>
              <a:buChar char="-"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ауылдың әлеуметтік-экономикалық дамуының негізгі көрсеткіштері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7630" indent="39370" algn="just" eaLnBrk="1" hangingPunct="1">
              <a:lnSpc>
                <a:spcPct val="90000"/>
              </a:lnSpc>
              <a:buClr>
                <a:srgbClr val="04A8A4"/>
              </a:buClr>
              <a:buSzPct val="130000"/>
              <a:buFontTx/>
              <a:buChar char="-"/>
            </a:pPr>
            <a:r>
              <a:rPr lang="ru-RU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«Жетекші ауылы әкімінің аппараты» мемлекеттік мекемесі бюджетінің түсімдері мен шығыстары.</a:t>
            </a: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7630" indent="39370" algn="just" eaLnBrk="1" hangingPunct="1">
              <a:lnSpc>
                <a:spcPct val="90000"/>
              </a:lnSpc>
              <a:buClr>
                <a:srgbClr val="04A8A4"/>
              </a:buClr>
              <a:buSzPct val="130000"/>
              <a:buFontTx/>
              <a:buChar char="-"/>
            </a:pP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2026 - 2028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ауыл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бюджетінің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кодекстеріне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болжамына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қалыптастырылды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Павлодар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қыркүйектегі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350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en-US" alt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бекітілді</a:t>
            </a:r>
            <a:endParaRPr lang="en-US" alt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7630" indent="0" algn="just" eaLnBrk="1" hangingPunct="1">
              <a:lnSpc>
                <a:spcPct val="90000"/>
              </a:lnSpc>
              <a:buClr>
                <a:srgbClr val="04A8A4"/>
              </a:buClr>
              <a:buSzPct val="130000"/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7630" indent="0" algn="just" eaLnBrk="1" hangingPunct="1">
              <a:lnSpc>
                <a:spcPct val="90000"/>
              </a:lnSpc>
              <a:buClr>
                <a:srgbClr val="04A8A4"/>
              </a:buClr>
              <a:buSzPct val="130000"/>
              <a:buFontTx/>
              <a:buNone/>
            </a:pPr>
            <a:endParaRPr lang="ru-RU" alt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1"/>
          <p:cNvSpPr>
            <a:spLocks noGrp="1" noChangeArrowheads="1"/>
          </p:cNvSpPr>
          <p:nvPr>
            <p:ph sz="quarter" idx="13"/>
          </p:nvPr>
        </p:nvSpPr>
        <p:spPr>
          <a:xfrm>
            <a:off x="-4500562" y="-1625600"/>
            <a:ext cx="2808288" cy="471488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/>
          <a:p>
            <a:pPr marL="91440" marR="0" lvl="0" indent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0000"/>
              <a:buFont typeface="Arial" panose="020B0604020202020204" pitchFamily="34" charset="0"/>
              <a:buNone/>
              <a:tabLst>
                <a:tab pos="34290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endParaRPr kumimoji="0" lang="ru-RU" sz="22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8195" name="AutoShape 8"/>
          <p:cNvCxnSpPr>
            <a:stCxn id="15362" idx="2"/>
            <a:endCxn id="15362" idx="2"/>
          </p:cNvCxnSpPr>
          <p:nvPr/>
        </p:nvCxnSpPr>
        <p:spPr>
          <a:xfrm>
            <a:off x="-3097212" y="-1154112"/>
            <a:ext cx="0" cy="0"/>
          </a:xfrm>
          <a:prstGeom prst="straightConnector1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8196" name="Rectangle 85"/>
          <p:cNvSpPr/>
          <p:nvPr/>
        </p:nvSpPr>
        <p:spPr>
          <a:xfrm>
            <a:off x="152400" y="152400"/>
            <a:ext cx="9144000" cy="0"/>
          </a:xfrm>
          <a:prstGeom prst="rect">
            <a:avLst/>
          </a:prstGeom>
          <a:noFill/>
          <a:ln w="9525">
            <a:noFill/>
          </a:ln>
        </p:spPr>
        <p:txBody>
          <a:bodyPr wrap="none" lIns="0" tIns="0" rIns="0" bIns="0" anchor="ctr" anchorCtr="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8197" name="Group 51"/>
          <p:cNvGrpSpPr>
            <a:grpSpLocks noChangeAspect="1"/>
          </p:cNvGrpSpPr>
          <p:nvPr/>
        </p:nvGrpSpPr>
        <p:grpSpPr>
          <a:xfrm>
            <a:off x="396875" y="0"/>
            <a:ext cx="8632825" cy="6459538"/>
            <a:chOff x="4785" y="2519"/>
            <a:chExt cx="7506" cy="4891"/>
          </a:xfrm>
        </p:grpSpPr>
        <p:sp>
          <p:nvSpPr>
            <p:cNvPr id="15370" name="Rectangle 83"/>
            <p:cNvSpPr>
              <a:spLocks noChangeArrowheads="1"/>
            </p:cNvSpPr>
            <p:nvPr/>
          </p:nvSpPr>
          <p:spPr bwMode="auto">
            <a:xfrm>
              <a:off x="9455" y="3059"/>
              <a:ext cx="1510" cy="270"/>
            </a:xfrm>
            <a:prstGeom prst="rect">
              <a:avLst/>
            </a:prstGeom>
            <a:solidFill>
              <a:srgbClr val="2CBDF0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Атқару</a:t>
              </a:r>
              <a:endParaRPr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5371" name="Rectangle 82"/>
            <p:cNvSpPr>
              <a:spLocks noChangeArrowheads="1"/>
            </p:cNvSpPr>
            <p:nvPr/>
          </p:nvSpPr>
          <p:spPr bwMode="auto">
            <a:xfrm>
              <a:off x="5960" y="3059"/>
              <a:ext cx="1517" cy="270"/>
            </a:xfrm>
            <a:prstGeom prst="rect">
              <a:avLst/>
            </a:prstGeom>
            <a:solidFill>
              <a:srgbClr val="2CBDF0"/>
            </a:solidFill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Жоспарлау</a:t>
              </a:r>
              <a:endParaRPr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8209" name="Line 81"/>
            <p:cNvSpPr/>
            <p:nvPr/>
          </p:nvSpPr>
          <p:spPr>
            <a:xfrm>
              <a:off x="7476" y="3149"/>
              <a:ext cx="1980" cy="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5373" name="Rectangle 80"/>
            <p:cNvSpPr>
              <a:spLocks noChangeArrowheads="1"/>
            </p:cNvSpPr>
            <p:nvPr/>
          </p:nvSpPr>
          <p:spPr bwMode="auto">
            <a:xfrm>
              <a:off x="7160" y="2519"/>
              <a:ext cx="2523" cy="40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600" b="1" dirty="0">
                  <a:solidFill>
                    <a:srgbClr val="0000FF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Бюджеттік процесстің схемасы</a:t>
              </a:r>
              <a:endParaRPr sz="1600" dirty="0">
                <a:solidFill>
                  <a:srgbClr val="0000FF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sz="1600" dirty="0">
                <a:solidFill>
                  <a:srgbClr val="0D0D0D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11" name="Line 79"/>
            <p:cNvSpPr/>
            <p:nvPr/>
          </p:nvSpPr>
          <p:spPr>
            <a:xfrm>
              <a:off x="9456" y="2924"/>
              <a:ext cx="675" cy="13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2" name="Line 78"/>
            <p:cNvSpPr/>
            <p:nvPr/>
          </p:nvSpPr>
          <p:spPr>
            <a:xfrm flipH="1">
              <a:off x="7026" y="2924"/>
              <a:ext cx="630" cy="13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5376" name="Rectangle 77"/>
            <p:cNvSpPr>
              <a:spLocks noChangeArrowheads="1"/>
            </p:cNvSpPr>
            <p:nvPr/>
          </p:nvSpPr>
          <p:spPr bwMode="auto">
            <a:xfrm>
              <a:off x="7656" y="3329"/>
              <a:ext cx="1709" cy="608"/>
            </a:xfrm>
            <a:prstGeom prst="rect">
              <a:avLst/>
            </a:prstGeom>
            <a:solidFill>
              <a:srgbClr val="73D0E9"/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lang="en-US" altLang="x-none" sz="14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Жергілікті атқарушы органдар</a:t>
              </a:r>
              <a:endParaRPr sz="14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sz="1400" b="1" dirty="0">
                <a:latin typeface="Arial" panose="020B0604020202020204" pitchFamily="34" charset="0"/>
              </a:endParaRPr>
            </a:p>
          </p:txBody>
        </p:sp>
        <p:sp>
          <p:nvSpPr>
            <p:cNvPr id="8214" name="Line 76"/>
            <p:cNvSpPr/>
            <p:nvPr/>
          </p:nvSpPr>
          <p:spPr>
            <a:xfrm>
              <a:off x="6666" y="3329"/>
              <a:ext cx="990" cy="27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5" name="Line 75"/>
            <p:cNvSpPr/>
            <p:nvPr/>
          </p:nvSpPr>
          <p:spPr>
            <a:xfrm flipH="1">
              <a:off x="9366" y="3329"/>
              <a:ext cx="990" cy="27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6" name="Line 72"/>
            <p:cNvSpPr/>
            <p:nvPr/>
          </p:nvSpPr>
          <p:spPr>
            <a:xfrm>
              <a:off x="9366" y="3689"/>
              <a:ext cx="1721" cy="336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7" name="Line 71"/>
            <p:cNvSpPr/>
            <p:nvPr/>
          </p:nvSpPr>
          <p:spPr>
            <a:xfrm flipH="1">
              <a:off x="6326" y="3689"/>
              <a:ext cx="1330" cy="248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8" name="Line 69"/>
            <p:cNvSpPr/>
            <p:nvPr/>
          </p:nvSpPr>
          <p:spPr>
            <a:xfrm flipH="1">
              <a:off x="6602" y="5151"/>
              <a:ext cx="0" cy="175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19" name="Line 68"/>
            <p:cNvSpPr/>
            <p:nvPr/>
          </p:nvSpPr>
          <p:spPr>
            <a:xfrm flipH="1">
              <a:off x="5856" y="5939"/>
              <a:ext cx="630" cy="18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20" name="Line 67"/>
            <p:cNvSpPr/>
            <p:nvPr/>
          </p:nvSpPr>
          <p:spPr>
            <a:xfrm>
              <a:off x="5856" y="6839"/>
              <a:ext cx="1" cy="9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21" name="Line 65"/>
            <p:cNvSpPr/>
            <p:nvPr/>
          </p:nvSpPr>
          <p:spPr>
            <a:xfrm flipH="1">
              <a:off x="10965" y="4626"/>
              <a:ext cx="0" cy="20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22" name="Line 64"/>
            <p:cNvSpPr/>
            <p:nvPr/>
          </p:nvSpPr>
          <p:spPr>
            <a:xfrm>
              <a:off x="10964" y="5444"/>
              <a:ext cx="1" cy="27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23" name="Line 63"/>
            <p:cNvSpPr/>
            <p:nvPr/>
          </p:nvSpPr>
          <p:spPr>
            <a:xfrm>
              <a:off x="10968" y="6389"/>
              <a:ext cx="1" cy="18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5391" name="Oval 62"/>
            <p:cNvSpPr>
              <a:spLocks noChangeArrowheads="1"/>
            </p:cNvSpPr>
            <p:nvPr/>
          </p:nvSpPr>
          <p:spPr bwMode="auto">
            <a:xfrm>
              <a:off x="9231" y="4814"/>
              <a:ext cx="3060" cy="63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Жиынтық қаржыландыру жоспарына өзгерістер енгізу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7408" name="Oval 61"/>
            <p:cNvSpPr>
              <a:spLocks noChangeArrowheads="1"/>
            </p:cNvSpPr>
            <p:nvPr/>
          </p:nvSpPr>
          <p:spPr bwMode="auto">
            <a:xfrm>
              <a:off x="9167" y="3970"/>
              <a:ext cx="2428" cy="492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Жиынтық қаржыландыру жоспарын жасау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sz="1200" dirty="0">
                <a:latin typeface="Arial" panose="020B0604020202020204" pitchFamily="34" charset="0"/>
              </a:endParaRPr>
            </a:p>
          </p:txBody>
        </p:sp>
        <p:sp>
          <p:nvSpPr>
            <p:cNvPr id="17409" name="Oval 60"/>
            <p:cNvSpPr>
              <a:spLocks noChangeArrowheads="1"/>
            </p:cNvSpPr>
            <p:nvPr/>
          </p:nvSpPr>
          <p:spPr bwMode="auto">
            <a:xfrm>
              <a:off x="4911" y="3808"/>
              <a:ext cx="3474" cy="601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Әлеуметтік-экономикалық даму  және бюджеттін параметрлеріне болжамдама әзірлеу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7410" name="Oval 59"/>
            <p:cNvSpPr>
              <a:spLocks noChangeArrowheads="1"/>
            </p:cNvSpPr>
            <p:nvPr/>
          </p:nvSpPr>
          <p:spPr bwMode="auto">
            <a:xfrm>
              <a:off x="4804" y="5362"/>
              <a:ext cx="3690" cy="667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0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Қаланың бюджеттік  комиссияларымен бюджеттік бағдарламаларды және  бюджеттік бағдарламалардың әкімшілігімен мен бюджеттік өтінімдерді қарастыру</a:t>
              </a:r>
              <a:endParaRPr sz="10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sz="1000" dirty="0">
                <a:latin typeface="Arial" panose="020B0604020202020204" pitchFamily="34" charset="0"/>
              </a:endParaRPr>
            </a:p>
          </p:txBody>
        </p:sp>
        <p:sp>
          <p:nvSpPr>
            <p:cNvPr id="17447" name="Oval 58"/>
            <p:cNvSpPr>
              <a:spLocks noChangeArrowheads="1"/>
            </p:cNvSpPr>
            <p:nvPr/>
          </p:nvSpPr>
          <p:spPr bwMode="auto">
            <a:xfrm>
              <a:off x="4785" y="6042"/>
              <a:ext cx="2003" cy="871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Ауылдың  жоспарлы кезеңге арналған бюджетінің жобасын қалыптастыру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7448" name="Oval 57"/>
            <p:cNvSpPr>
              <a:spLocks noChangeArrowheads="1"/>
            </p:cNvSpPr>
            <p:nvPr/>
          </p:nvSpPr>
          <p:spPr bwMode="auto">
            <a:xfrm>
              <a:off x="9366" y="5690"/>
              <a:ext cx="2701" cy="7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ауыл бюджетін атқару бойынша жылдық есепті қалыптастыру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7449" name="Rectangle 56"/>
            <p:cNvSpPr>
              <a:spLocks noChangeArrowheads="1"/>
            </p:cNvSpPr>
            <p:nvPr/>
          </p:nvSpPr>
          <p:spPr bwMode="auto">
            <a:xfrm>
              <a:off x="5316" y="6948"/>
              <a:ext cx="2697" cy="462"/>
            </a:xfrm>
            <a:prstGeom prst="rect">
              <a:avLst/>
            </a:prstGeom>
            <a:solidFill>
              <a:srgbClr val="73D0E9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Қалалық мәслихаттың шешімімен 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endParaRPr>
            </a:p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ауыл  бюджетін бекіту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7450" name="Rectangle 55"/>
            <p:cNvSpPr>
              <a:spLocks noChangeArrowheads="1"/>
            </p:cNvSpPr>
            <p:nvPr/>
          </p:nvSpPr>
          <p:spPr bwMode="auto">
            <a:xfrm>
              <a:off x="9729" y="6572"/>
              <a:ext cx="2247" cy="754"/>
            </a:xfrm>
            <a:prstGeom prst="rect">
              <a:avLst/>
            </a:prstGeom>
            <a:solidFill>
              <a:srgbClr val="73D0E9"/>
            </a:solidFill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Қалалық мәслихаттың шешімімен ауыл бюджетін атқару бойынша жылдық есепті бекіту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17451" name="Oval 54"/>
            <p:cNvSpPr>
              <a:spLocks noChangeArrowheads="1"/>
            </p:cNvSpPr>
            <p:nvPr/>
          </p:nvSpPr>
          <p:spPr bwMode="auto">
            <a:xfrm>
              <a:off x="6935" y="6119"/>
              <a:ext cx="1887" cy="720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/>
            <a:lstStyle>
              <a:lvl1pPr marL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</a:defRPr>
              </a:lvl1pPr>
              <a:lvl2pPr marL="45720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2pPr>
              <a:lvl3pPr marL="914400" lvl="2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3pPr>
              <a:lvl4pPr marL="1371600" lvl="3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4pPr>
              <a:lvl5pPr marL="1828800" lvl="4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+mn-cs"/>
                </a:defRPr>
              </a:lvl5pPr>
            </a:lstStyle>
            <a:p>
              <a:pPr lvl="0" algn="ctr" eaLnBrk="0" hangingPunct="0">
                <a:buNone/>
              </a:pPr>
              <a:r>
                <a:rPr sz="1200" dirty="0">
                  <a:solidFill>
                    <a:srgbClr val="000000"/>
                  </a:solidFill>
                  <a:latin typeface="Arial" panose="020B0604020202020204" pitchFamily="34" charset="0"/>
                  <a:cs typeface="Times New Roman" panose="02020603050405020304" pitchFamily="18" charset="0"/>
                </a:rPr>
                <a:t>Ауыл  бюджетіне өзгерістер мен толықтырулар енгізу</a:t>
              </a:r>
              <a:endParaRPr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endParaRPr>
            </a:p>
            <a:p>
              <a:pPr lvl="0" algn="ctr" eaLnBrk="0" hangingPunct="0">
                <a:buNone/>
              </a:pPr>
              <a:endParaRPr dirty="0">
                <a:latin typeface="Arial" panose="020B0604020202020204" pitchFamily="34" charset="0"/>
              </a:endParaRPr>
            </a:p>
          </p:txBody>
        </p:sp>
        <p:sp>
          <p:nvSpPr>
            <p:cNvPr id="8233" name="Line 53"/>
            <p:cNvSpPr/>
            <p:nvPr/>
          </p:nvSpPr>
          <p:spPr>
            <a:xfrm>
              <a:off x="7341" y="6029"/>
              <a:ext cx="496" cy="9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8234" name="Line 52"/>
            <p:cNvSpPr/>
            <p:nvPr/>
          </p:nvSpPr>
          <p:spPr>
            <a:xfrm>
              <a:off x="7746" y="6839"/>
              <a:ext cx="1" cy="9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39" name="Oval 60"/>
          <p:cNvSpPr>
            <a:spLocks noChangeArrowheads="1"/>
          </p:cNvSpPr>
          <p:nvPr/>
        </p:nvSpPr>
        <p:spPr bwMode="auto">
          <a:xfrm>
            <a:off x="152400" y="2895600"/>
            <a:ext cx="4100513" cy="53975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0" hangingPunct="0">
              <a:buNone/>
            </a:pPr>
            <a:r>
              <a:rPr sz="1200" dirty="0">
                <a:solidFill>
                  <a:srgbClr val="00000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Жергілікті қоғаммен бюджеттің жобасын келісу</a:t>
            </a:r>
            <a:endParaRPr sz="12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8199" name="Line 69"/>
          <p:cNvSpPr/>
          <p:nvPr/>
        </p:nvSpPr>
        <p:spPr>
          <a:xfrm>
            <a:off x="2390775" y="2646363"/>
            <a:ext cx="0" cy="249237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8200" name="Прямоугольник 36"/>
          <p:cNvSpPr/>
          <p:nvPr/>
        </p:nvSpPr>
        <p:spPr>
          <a:xfrm>
            <a:off x="4479925" y="3244850"/>
            <a:ext cx="18415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201" name="Прямоугольник 39"/>
          <p:cNvSpPr/>
          <p:nvPr/>
        </p:nvSpPr>
        <p:spPr>
          <a:xfrm>
            <a:off x="4479925" y="3244850"/>
            <a:ext cx="184150" cy="3683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202" name="Прямоугольник 44"/>
          <p:cNvSpPr/>
          <p:nvPr/>
        </p:nvSpPr>
        <p:spPr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203" name="Прямоугольник 45"/>
          <p:cNvSpPr/>
          <p:nvPr/>
        </p:nvSpPr>
        <p:spPr>
          <a:xfrm>
            <a:off x="2286000" y="3105150"/>
            <a:ext cx="457200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204" name="Прямоугольник 46"/>
          <p:cNvSpPr/>
          <p:nvPr/>
        </p:nvSpPr>
        <p:spPr>
          <a:xfrm>
            <a:off x="2286000" y="3105150"/>
            <a:ext cx="4572000" cy="2778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8205" name="Прямоугольник 47"/>
          <p:cNvSpPr/>
          <p:nvPr/>
        </p:nvSpPr>
        <p:spPr>
          <a:xfrm>
            <a:off x="3132138" y="3213100"/>
            <a:ext cx="4572000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8206" name="Прямоугольник 48"/>
          <p:cNvSpPr/>
          <p:nvPr/>
        </p:nvSpPr>
        <p:spPr>
          <a:xfrm>
            <a:off x="2286000" y="2967038"/>
            <a:ext cx="4572000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Rectangle 1"/>
          <p:cNvSpPr>
            <a:spLocks noGrp="1" noChangeArrowheads="1"/>
          </p:cNvSpPr>
          <p:nvPr>
            <p:ph sz="quarter" idx="13"/>
          </p:nvPr>
        </p:nvSpPr>
        <p:spPr>
          <a:xfrm>
            <a:off x="444500" y="74613"/>
            <a:ext cx="8375650" cy="6378575"/>
          </a:xfrm>
        </p:spPr>
        <p:txBody>
          <a:bodyPr vert="horz" wrap="square" lIns="91440" tIns="45720" rIns="91440" bIns="45720" numCol="1" rtlCol="0" anchor="t" anchorCtr="0" compatLnSpc="1"/>
          <a:p>
            <a:pPr algn="ctr" defTabSz="914400" eaLnBrk="1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30000"/>
              <a:buFont typeface="Wingdings 2" panose="05020102010507070707" pitchFamily="18" charset="2"/>
              <a:buChar char=""/>
              <a:tabLst>
                <a:tab pos="34290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Жергілікті бюджетті әзірлеу процессі</a:t>
            </a:r>
            <a:endParaRPr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914400" eaLnBrk="1" hangingPunct="1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30000"/>
              <a:buFont typeface="Wingdings 2" panose="05020102010507070707" pitchFamily="18" charset="2"/>
              <a:buChar char=""/>
              <a:tabLst>
                <a:tab pos="34290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b="1" dirty="0">
              <a:solidFill>
                <a:schemeClr val="tx1"/>
              </a:solidFill>
            </a:endParaRPr>
          </a:p>
        </p:txBody>
      </p:sp>
      <p:cxnSp>
        <p:nvCxnSpPr>
          <p:cNvPr id="9219" name="AutoShape 8"/>
          <p:cNvCxnSpPr>
            <a:stCxn id="15362" idx="2"/>
            <a:endCxn id="15362" idx="2"/>
          </p:cNvCxnSpPr>
          <p:nvPr/>
        </p:nvCxnSpPr>
        <p:spPr>
          <a:xfrm>
            <a:off x="4632325" y="6453188"/>
            <a:ext cx="0" cy="0"/>
          </a:xfrm>
          <a:prstGeom prst="straightConnector1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9220" name="AutoShape 16"/>
          <p:cNvSpPr/>
          <p:nvPr/>
        </p:nvSpPr>
        <p:spPr>
          <a:xfrm>
            <a:off x="5329238" y="4308475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1" name="Скругленный прямоугольник 1"/>
          <p:cNvSpPr/>
          <p:nvPr/>
        </p:nvSpPr>
        <p:spPr>
          <a:xfrm>
            <a:off x="827088" y="1412875"/>
            <a:ext cx="4359275" cy="527050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Бюджеттік параметрлер (3 жылдық кезеңге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арналған) болжамының жобасы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22" name="Скругленный прямоугольник 28"/>
          <p:cNvSpPr/>
          <p:nvPr/>
        </p:nvSpPr>
        <p:spPr>
          <a:xfrm>
            <a:off x="900113" y="2060575"/>
            <a:ext cx="4319587" cy="684213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Жергілікті    уәкілетті    органдарының     бюджеттік</a:t>
            </a:r>
            <a:endParaRPr lang="en-US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өтінімдерін   және   бюджеттік  бағдарламалар </a:t>
            </a:r>
            <a:endParaRPr lang="en-US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жобаларын жасау және қарау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23" name="Скругленный прямоугольник 28"/>
          <p:cNvSpPr/>
          <p:nvPr/>
        </p:nvSpPr>
        <p:spPr>
          <a:xfrm>
            <a:off x="900113" y="2820988"/>
            <a:ext cx="4381500" cy="520700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Ауылдың  жоспарлы кезеңге арналған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бюджетінің жобасын қарау және анықтау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24" name="Скругленный прямоугольник 28"/>
          <p:cNvSpPr/>
          <p:nvPr/>
        </p:nvSpPr>
        <p:spPr>
          <a:xfrm>
            <a:off x="900113" y="3425825"/>
            <a:ext cx="4381500" cy="55403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5" name="Скругленный прямоугольник 28"/>
          <p:cNvSpPr/>
          <p:nvPr/>
        </p:nvSpPr>
        <p:spPr>
          <a:xfrm>
            <a:off x="900113" y="4062413"/>
            <a:ext cx="4381500" cy="5810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Ауылдың бюджеттік жобасын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бюджеттік комиссиясымен қарау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26" name="Скругленный прямоугольник 28"/>
          <p:cNvSpPr/>
          <p:nvPr/>
        </p:nvSpPr>
        <p:spPr>
          <a:xfrm>
            <a:off x="900113" y="4822825"/>
            <a:ext cx="4419600" cy="5810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Жергілікті қоғамдастық  кездесуін қарау үшін ауылдың </a:t>
            </a: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жоба комиссиясын бюджеттік</a:t>
            </a: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мақұлданған ұсынысы 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7" name="Скругленный прямоугольник 28"/>
          <p:cNvSpPr/>
          <p:nvPr/>
        </p:nvSpPr>
        <p:spPr>
          <a:xfrm>
            <a:off x="900113" y="5591175"/>
            <a:ext cx="4381500" cy="6318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8" name="AutoShape 16"/>
          <p:cNvSpPr/>
          <p:nvPr/>
        </p:nvSpPr>
        <p:spPr>
          <a:xfrm>
            <a:off x="5335588" y="5038725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29" name="AutoShape 16"/>
          <p:cNvSpPr/>
          <p:nvPr/>
        </p:nvSpPr>
        <p:spPr>
          <a:xfrm>
            <a:off x="5314950" y="5810250"/>
            <a:ext cx="946150" cy="146050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0" name="AutoShape 16"/>
          <p:cNvSpPr/>
          <p:nvPr/>
        </p:nvSpPr>
        <p:spPr>
          <a:xfrm>
            <a:off x="5330825" y="3581400"/>
            <a:ext cx="946150" cy="144463"/>
          </a:xfrm>
          <a:prstGeom prst="leftRightArrow">
            <a:avLst>
              <a:gd name="adj1" fmla="val 50000"/>
              <a:gd name="adj2" fmla="val 248302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1" name="AutoShape 16"/>
          <p:cNvSpPr/>
          <p:nvPr/>
        </p:nvSpPr>
        <p:spPr>
          <a:xfrm>
            <a:off x="5324475" y="2309813"/>
            <a:ext cx="946150" cy="144462"/>
          </a:xfrm>
          <a:prstGeom prst="leftRightArrow">
            <a:avLst>
              <a:gd name="adj1" fmla="val 50000"/>
              <a:gd name="adj2" fmla="val 248303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2" name="AutoShape 16"/>
          <p:cNvSpPr/>
          <p:nvPr/>
        </p:nvSpPr>
        <p:spPr>
          <a:xfrm>
            <a:off x="5292725" y="1557338"/>
            <a:ext cx="946150" cy="146050"/>
          </a:xfrm>
          <a:prstGeom prst="leftRightArrow">
            <a:avLst>
              <a:gd name="adj1" fmla="val 50000"/>
              <a:gd name="adj2" fmla="val 245604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3" name="AutoShape 16"/>
          <p:cNvSpPr/>
          <p:nvPr/>
        </p:nvSpPr>
        <p:spPr>
          <a:xfrm>
            <a:off x="5294313" y="3008313"/>
            <a:ext cx="946150" cy="142875"/>
          </a:xfrm>
          <a:prstGeom prst="leftRightArrow">
            <a:avLst>
              <a:gd name="adj1" fmla="val 50000"/>
              <a:gd name="adj2" fmla="val 251061"/>
            </a:avLst>
          </a:prstGeom>
          <a:solidFill>
            <a:schemeClr val="bg2"/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34" name="Text Box 12"/>
          <p:cNvSpPr txBox="1"/>
          <p:nvPr/>
        </p:nvSpPr>
        <p:spPr>
          <a:xfrm>
            <a:off x="900113" y="5661025"/>
            <a:ext cx="4419600" cy="463550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Ауылдың үш жылдық кезеңге арналған бюджеттік бағдарламаны бекіту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5" name="Text Box 12"/>
          <p:cNvSpPr txBox="1"/>
          <p:nvPr/>
        </p:nvSpPr>
        <p:spPr>
          <a:xfrm>
            <a:off x="900113" y="1196975"/>
            <a:ext cx="4264025" cy="3095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6" name="Text Box 12"/>
          <p:cNvSpPr txBox="1"/>
          <p:nvPr/>
        </p:nvSpPr>
        <p:spPr>
          <a:xfrm>
            <a:off x="947738" y="4835525"/>
            <a:ext cx="4165600" cy="26352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7" name="Text Box 12"/>
          <p:cNvSpPr txBox="1"/>
          <p:nvPr/>
        </p:nvSpPr>
        <p:spPr>
          <a:xfrm>
            <a:off x="900113" y="2801938"/>
            <a:ext cx="4264025" cy="3095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8" name="Text Box 12"/>
          <p:cNvSpPr txBox="1"/>
          <p:nvPr/>
        </p:nvSpPr>
        <p:spPr>
          <a:xfrm>
            <a:off x="1042988" y="3484563"/>
            <a:ext cx="4251325" cy="465137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 anchor="ctr" anchorCtr="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Ауылдың бюджет жобасын жергілікті уәкілетті органына беру және жергілікті қоғамдастық жиналысында келісу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39" name="Text Box 12"/>
          <p:cNvSpPr txBox="1"/>
          <p:nvPr/>
        </p:nvSpPr>
        <p:spPr>
          <a:xfrm>
            <a:off x="854075" y="4117975"/>
            <a:ext cx="4354513" cy="3095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0" name="Text Box 12"/>
          <p:cNvSpPr txBox="1"/>
          <p:nvPr/>
        </p:nvSpPr>
        <p:spPr>
          <a:xfrm>
            <a:off x="971550" y="2205038"/>
            <a:ext cx="4452938" cy="3095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1" name="Скругленный прямоугольник 52"/>
          <p:cNvSpPr/>
          <p:nvPr/>
        </p:nvSpPr>
        <p:spPr>
          <a:xfrm>
            <a:off x="6265863" y="2089150"/>
            <a:ext cx="2393950" cy="619125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800" dirty="0">
              <a:solidFill>
                <a:srgbClr val="FFC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242" name="Скругленный прямоугольник 54"/>
          <p:cNvSpPr/>
          <p:nvPr/>
        </p:nvSpPr>
        <p:spPr>
          <a:xfrm>
            <a:off x="6300788" y="1412875"/>
            <a:ext cx="2387600" cy="503238"/>
          </a:xfrm>
          <a:prstGeom prst="roundRect">
            <a:avLst>
              <a:gd name="adj" fmla="val 6278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Ағым. қаржы жылының  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20 сәуірінен кешіктірмей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3" name="Скругленный прямоугольник 57"/>
          <p:cNvSpPr/>
          <p:nvPr/>
        </p:nvSpPr>
        <p:spPr>
          <a:xfrm>
            <a:off x="6291263" y="4792663"/>
            <a:ext cx="2395537" cy="611187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Ағым. қаржы  жылының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1 қарашасынан кешіктірмей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4" name="Скругленный прямоугольник 58"/>
          <p:cNvSpPr/>
          <p:nvPr/>
        </p:nvSpPr>
        <p:spPr>
          <a:xfrm>
            <a:off x="6303963" y="4117975"/>
            <a:ext cx="2382837" cy="525463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Ағым. қаржы жылының   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            15 қазанына  дейін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5" name="Скругленный прямоугольник 59"/>
          <p:cNvSpPr/>
          <p:nvPr/>
        </p:nvSpPr>
        <p:spPr>
          <a:xfrm>
            <a:off x="6303963" y="3425825"/>
            <a:ext cx="2371725" cy="490538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Ағым. қаржы жылының      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     1 қыркүйегінен кешіктірмей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6" name="Скругленный прямоугольник 60"/>
          <p:cNvSpPr/>
          <p:nvPr/>
        </p:nvSpPr>
        <p:spPr>
          <a:xfrm>
            <a:off x="6291263" y="2820988"/>
            <a:ext cx="2382837" cy="457200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15 жұмыс күннің ішінде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7" name="Скругленный прямоугольник 61"/>
          <p:cNvSpPr/>
          <p:nvPr/>
        </p:nvSpPr>
        <p:spPr>
          <a:xfrm>
            <a:off x="6300788" y="5589588"/>
            <a:ext cx="2403475" cy="719137"/>
          </a:xfrm>
          <a:prstGeom prst="roundRect">
            <a:avLst>
              <a:gd name="adj" fmla="val 16667"/>
            </a:avLst>
          </a:prstGeom>
          <a:solidFill>
            <a:schemeClr val="bg2">
              <a:alpha val="89803"/>
            </a:scheme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  <a:effectLst>
            <a:outerShdw dist="35921" dir="2699999" algn="ctr" rotWithShape="0">
              <a:srgbClr val="808080"/>
            </a:outerShdw>
          </a:effectLst>
        </p:spPr>
        <p:txBody>
          <a:bodyPr wrap="none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Қалалық бюджет бекітілгеннен 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кейін  2 апталық 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2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мерзімнен кешіктірмей</a:t>
            </a:r>
            <a:endParaRPr lang="ru-RU" altLang="ru-RU" sz="12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8" name="Text Box 12"/>
          <p:cNvSpPr txBox="1"/>
          <p:nvPr/>
        </p:nvSpPr>
        <p:spPr>
          <a:xfrm>
            <a:off x="6291263" y="1190625"/>
            <a:ext cx="2355850" cy="3095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49" name="Text Box 12"/>
          <p:cNvSpPr txBox="1"/>
          <p:nvPr/>
        </p:nvSpPr>
        <p:spPr>
          <a:xfrm>
            <a:off x="6316663" y="2136775"/>
            <a:ext cx="2355850" cy="525463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ea typeface="Arial Unicode MS" pitchFamily="34" charset="-128"/>
              </a:rPr>
              <a:t>Ағым. қаржы жылының  15 мамырына дейін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0" name="Text Box 12"/>
          <p:cNvSpPr txBox="1"/>
          <p:nvPr/>
        </p:nvSpPr>
        <p:spPr>
          <a:xfrm>
            <a:off x="6372225" y="2852738"/>
            <a:ext cx="2281238" cy="3095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1" name="Text Box 12"/>
          <p:cNvSpPr txBox="1"/>
          <p:nvPr/>
        </p:nvSpPr>
        <p:spPr>
          <a:xfrm>
            <a:off x="6330950" y="3392488"/>
            <a:ext cx="2312988" cy="3095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2" name="Text Box 12"/>
          <p:cNvSpPr txBox="1"/>
          <p:nvPr/>
        </p:nvSpPr>
        <p:spPr>
          <a:xfrm>
            <a:off x="6378575" y="4084638"/>
            <a:ext cx="2265363" cy="3095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3" name="Text Box 12"/>
          <p:cNvSpPr txBox="1"/>
          <p:nvPr/>
        </p:nvSpPr>
        <p:spPr>
          <a:xfrm>
            <a:off x="6240463" y="4776788"/>
            <a:ext cx="2525712" cy="30956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  <p:sp>
        <p:nvSpPr>
          <p:cNvPr id="9254" name="Text Box 12"/>
          <p:cNvSpPr txBox="1"/>
          <p:nvPr/>
        </p:nvSpPr>
        <p:spPr>
          <a:xfrm>
            <a:off x="6330950" y="5549900"/>
            <a:ext cx="2312988" cy="30956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ea typeface="Arial Unicode MS" pitchFamily="34" charset="-12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242" name="AutoShape 1"/>
          <p:cNvSpPr/>
          <p:nvPr/>
        </p:nvSpPr>
        <p:spPr>
          <a:xfrm>
            <a:off x="8153400" y="1138238"/>
            <a:ext cx="838200" cy="5491162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желтоқ-санда аяқтала-ды</a:t>
            </a:r>
            <a:endParaRPr lang="ru-RU" altLang="ru-RU" sz="10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43" name="AutoShape 3"/>
          <p:cNvSpPr/>
          <p:nvPr/>
        </p:nvSpPr>
        <p:spPr>
          <a:xfrm>
            <a:off x="152400" y="1114425"/>
            <a:ext cx="762000" cy="5591175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қаңтар-да басталады</a:t>
            </a:r>
            <a:endParaRPr lang="ru-RU" altLang="ru-RU" sz="10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44" name="AutoShape 4"/>
          <p:cNvSpPr/>
          <p:nvPr/>
        </p:nvSpPr>
        <p:spPr>
          <a:xfrm>
            <a:off x="1042988" y="1196975"/>
            <a:ext cx="6934200" cy="466725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90000" tIns="46800" rIns="90000" bIns="46800" anchor="ctr" anchorCtr="0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defTabSz="914400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7255" algn="l"/>
                <a:tab pos="1346200" algn="l"/>
                <a:tab pos="1795780" algn="l"/>
                <a:tab pos="2244725" algn="l"/>
                <a:tab pos="2694305" algn="l"/>
                <a:tab pos="3143250" algn="l"/>
                <a:tab pos="3592830" algn="l"/>
                <a:tab pos="4041775" algn="l"/>
                <a:tab pos="4491355" algn="l"/>
                <a:tab pos="4940300" algn="l"/>
                <a:tab pos="5389880" algn="l"/>
                <a:tab pos="5838825" algn="l"/>
                <a:tab pos="6288405" algn="l"/>
                <a:tab pos="6737350" algn="l"/>
                <a:tab pos="7186930" algn="l"/>
                <a:tab pos="7635875" algn="l"/>
                <a:tab pos="8085455" algn="l"/>
                <a:tab pos="8534400" algn="l"/>
                <a:tab pos="8983980" algn="l"/>
              </a:tabLst>
            </a:pPr>
            <a:r>
              <a:rPr lang="ru-RU" altLang="ru-RU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Бюджеттің орындалуы</a:t>
            </a:r>
            <a:endParaRPr lang="ru-RU" altLang="ru-RU" sz="2000" b="1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45" name="Line 5"/>
          <p:cNvSpPr/>
          <p:nvPr/>
        </p:nvSpPr>
        <p:spPr>
          <a:xfrm>
            <a:off x="914400" y="1524000"/>
            <a:ext cx="152400" cy="1588"/>
          </a:xfrm>
          <a:prstGeom prst="line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73150" y="177165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</a:t>
            </a:r>
            <a:r>
              <a:rPr lang="en-US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116013" y="3068638"/>
            <a:ext cx="6911975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x-none" sz="1100" dirty="0">
                <a:solidFill>
                  <a:schemeClr val="tx1"/>
                </a:solidFill>
                <a:cs typeface="Arial" panose="020B0604020202020204" pitchFamily="34" charset="0"/>
              </a:rPr>
              <a:t>Республикалық бюджет туралы Заң және жергілікті бюджет туралы мәслихат шешімі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12825" y="3838575"/>
            <a:ext cx="6934200" cy="5143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ҚР Үкіметінің немесе әкімдіктің республикалық бюджет туралы Заңды іске асыру туралы қаулылары немесе жергілікті бюджет туралы мәслихат шешімдері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89025" y="4572000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Міндеттемелер бойынша жиынтық қаржыландыру жоспары, түсімдер және төлемдер бойынша жиынтық қаржыландыру жоспары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55688" y="5146675"/>
            <a:ext cx="6934200" cy="455613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мекемелердің міндеттемелер және төлемдер бойынша жеке қаржыландыру жоспарлары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 кодексіне сәйкес бюджеттің  атқарылу тәртібін анықтайтын  нормативтік-құқықтық актілер</a:t>
            </a: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100" dirty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52" name="Line 15"/>
          <p:cNvSpPr/>
          <p:nvPr/>
        </p:nvSpPr>
        <p:spPr>
          <a:xfrm>
            <a:off x="8001000" y="1524000"/>
            <a:ext cx="152400" cy="1588"/>
          </a:xfrm>
          <a:prstGeom prst="line">
            <a:avLst/>
          </a:prstGeom>
          <a:ln w="9360" cap="flat" cmpd="sng">
            <a:solidFill>
              <a:srgbClr val="000000"/>
            </a:solidFill>
            <a:prstDash val="solid"/>
            <a:miter/>
            <a:headEnd type="none" w="med" len="med"/>
            <a:tailEnd type="triangle" w="med" len="med"/>
          </a:ln>
        </p:spPr>
      </p:sp>
      <p:sp>
        <p:nvSpPr>
          <p:cNvPr id="16" name="AutoShape 6"/>
          <p:cNvSpPr>
            <a:spLocks noChangeArrowheads="1"/>
          </p:cNvSpPr>
          <p:nvPr/>
        </p:nvSpPr>
        <p:spPr bwMode="auto">
          <a:xfrm>
            <a:off x="1042988" y="2420938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x-none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«ҚР жергілікті мемлекеттік басқару және өзін-өзі басқару туралы»  Қ Р Заңы</a:t>
            </a:r>
            <a:endParaRPr lang="ru-RU" altLang="ru-RU" sz="11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0254" name="Прямоугольник 14"/>
          <p:cNvSpPr/>
          <p:nvPr/>
        </p:nvSpPr>
        <p:spPr>
          <a:xfrm>
            <a:off x="1476375" y="260350"/>
            <a:ext cx="6119813" cy="708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ts val="1125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Бюджеттің атқарылуына келесі құжаттар негіз болып табылады</a:t>
            </a: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147050" cy="530225"/>
          </a:xfrm>
          <a:noFill/>
          <a:ln>
            <a:noFill/>
          </a:ln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 anchor="t" anchorCtr="0">
            <a:no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anose="02040502050405020303" pitchFamily="18" charset="0"/>
              <a:buNone/>
              <a:defRPr/>
            </a:pPr>
            <a:r>
              <a:rPr kumimoji="0" lang="ru-RU" sz="14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2025-202</a:t>
            </a:r>
            <a:r>
              <a:rPr kumimoji="0" lang="ru-RU" sz="1400" b="1" i="0" u="none" strike="noStrike" kern="1200" cap="none" spc="0" normalizeH="0" baseline="0" noProof="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</a:t>
            </a:r>
            <a:r>
              <a:rPr kumimoji="0" lang="ru-RU" sz="14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</a:t>
            </a:r>
            <a:r>
              <a:rPr kumimoji="0" lang="ru-RU" sz="1400" b="1" i="0" u="none" strike="noStrike" kern="1200" cap="none" spc="0" normalizeH="0" baseline="0" noProof="0" dirty="0" err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жылдарға</a:t>
            </a:r>
            <a:r>
              <a:rPr kumimoji="0" lang="ru-RU" sz="14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err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арналған</a:t>
            </a:r>
            <a:r>
              <a:rPr kumimoji="0" lang="ru-RU" sz="14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err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Жетекші</a:t>
            </a:r>
            <a:r>
              <a:rPr kumimoji="0" lang="ru-RU" sz="14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err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ауылының</a:t>
            </a:r>
            <a:r>
              <a:rPr kumimoji="0" lang="ru-RU" sz="1400" b="1" i="0" u="none" strike="noStrike" kern="1200" cap="none" spc="0" normalizeH="0" baseline="0" noProof="0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err="1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бюджет</a:t>
            </a:r>
            <a:endParaRPr kumimoji="0" lang="ru-RU" sz="1400" b="1" i="0" u="none" strike="noStrike" kern="1200" cap="none" spc="0" normalizeH="0" baseline="0" noProof="0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1267" name="Замещающее содержимое 11266"/>
          <p:cNvGraphicFramePr/>
          <p:nvPr>
            <p:ph sz="half" idx="1"/>
          </p:nvPr>
        </p:nvGraphicFramePr>
        <p:xfrm>
          <a:off x="311150" y="1773238"/>
          <a:ext cx="8509000" cy="4922838"/>
        </p:xfrm>
        <a:graphic>
          <a:graphicData uri="http://schemas.openxmlformats.org/drawingml/2006/table">
            <a:tbl>
              <a:tblPr/>
              <a:tblGrid>
                <a:gridCol w="500063"/>
                <a:gridCol w="3289300"/>
                <a:gridCol w="1216025"/>
                <a:gridCol w="1143000"/>
                <a:gridCol w="1216025"/>
                <a:gridCol w="1144587"/>
              </a:tblGrid>
              <a:tr h="6413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en-US" altLang="x-none" sz="1600" b="1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Көрсеткіштер атауы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0006" marR="90006" marT="46764" marB="46764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en-US" sz="1600" b="1" dirty="0">
                          <a:latin typeface="Arial" panose="020B0604020202020204" pitchFamily="34" charset="0"/>
                        </a:rPr>
                        <a:t>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en-US" sz="1600" b="1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en-US" sz="1600" b="1" dirty="0">
                          <a:latin typeface="Arial" panose="020B0604020202020204" pitchFamily="34" charset="0"/>
                        </a:rPr>
                        <a:t>7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en-US" sz="1600" b="1" dirty="0">
                          <a:latin typeface="Arial" panose="020B0604020202020204" pitchFamily="34" charset="0"/>
                        </a:rPr>
                        <a:t>8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6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600" b="1" dirty="0">
                        <a:latin typeface="Arial" panose="020B0604020202020204" pitchFamily="34" charset="0"/>
                      </a:endParaRPr>
                    </a:p>
                  </a:txBody>
                  <a:tcPr marL="90009" marR="90009" marT="46756" marB="46756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33496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1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2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3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4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5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9" marR="91449" marT="45677" marB="45677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33496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600" b="1" dirty="0">
                          <a:latin typeface="Arial" panose="020B0604020202020204" pitchFamily="34" charset="0"/>
                        </a:rPr>
                        <a:t>I.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sz="1600" b="1" dirty="0">
                          <a:latin typeface="Arial" panose="020B0604020202020204" pitchFamily="34" charset="0"/>
                        </a:rPr>
                        <a:t>Түсімдер, 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оның ішінде: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3" marR="68583" marT="0" marB="0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551 243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848 481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357 915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370 478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4889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Салықтық түсімдер</a:t>
                      </a:r>
                      <a:endParaRPr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  <a:p>
                      <a:pPr lvl="0" eaLnBrk="1" hangingPunct="1"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5 881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29 544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9 922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20 138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4826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Салықтық емес түсімдер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61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</a:rPr>
                        <a:t>,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4</a:t>
                      </a:r>
                      <a:r>
                        <a:rPr lang="en-US" altLang="x-none" sz="1600" dirty="0">
                          <a:latin typeface="Arial" panose="020B0604020202020204" pitchFamily="34" charset="0"/>
                        </a:rPr>
                        <a:t>,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lang="ru-RU" sz="1600" dirty="0">
                          <a:latin typeface="Arial" panose="020B0604020202020204" pitchFamily="34" charset="0"/>
                        </a:rPr>
                        <a:t>7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70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7397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sz="1600" dirty="0"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Нысаналы трансферттер түсімдері</a:t>
                      </a:r>
                      <a:endParaRPr lang="ru-RU" altLang="en-US" sz="16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47 630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sz="1600" dirty="0"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15 898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sz="1600" dirty="0"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7318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Бюджеттік ауданынан (облыстық маңызы бар қала) трансферттер</a:t>
                      </a:r>
                      <a:endParaRPr sz="1600" dirty="0">
                        <a:latin typeface="Arial" panose="020B0604020202020204" pitchFamily="34" charset="0"/>
                      </a:endParaRPr>
                    </a:p>
                    <a:p>
                      <a:pPr lvl="0" eaLnBrk="1" hangingPunct="1"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487 671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802975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337 926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350 270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5397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Бюджет қаражатының бос қалдықтары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68583" marR="68583" marT="0" marB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2 262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dirty="0">
                          <a:latin typeface="Arial" panose="020B0604020202020204" pitchFamily="34" charset="0"/>
                        </a:rPr>
                        <a:t>1054</a:t>
                      </a:r>
                      <a:r>
                        <a:rPr sz="1600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600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  <a:tr h="6286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600" b="1" dirty="0">
                          <a:latin typeface="Arial" panose="020B0604020202020204" pitchFamily="34" charset="0"/>
                        </a:rPr>
                        <a:t>II.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6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Шығыстар</a:t>
                      </a:r>
                      <a:endParaRPr sz="1600" b="1" dirty="0">
                        <a:latin typeface="Arial" panose="020B0604020202020204" pitchFamily="34" charset="0"/>
                      </a:endParaRPr>
                    </a:p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46" marR="91446" marT="45685" marB="4568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553 505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849 535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357 915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600" b="1" dirty="0">
                          <a:latin typeface="Arial" panose="020B0604020202020204" pitchFamily="34" charset="0"/>
                        </a:rPr>
                        <a:t>370 478</a:t>
                      </a:r>
                      <a:r>
                        <a:rPr sz="1600" b="1" dirty="0">
                          <a:latin typeface="Arial" panose="020B0604020202020204" pitchFamily="34" charset="0"/>
                        </a:rPr>
                        <a:t>,0</a:t>
                      </a:r>
                      <a:endParaRPr lang="ru-RU" altLang="en-US" sz="1600" b="1" dirty="0">
                        <a:latin typeface="Arial" panose="020B0604020202020204" pitchFamily="34" charset="0"/>
                      </a:endParaRPr>
                    </a:p>
                  </a:txBody>
                  <a:tcPr marL="91459" marR="91459" marT="45699" marB="45699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3D0E9"/>
                    </a:solidFill>
                  </a:tcPr>
                </a:tc>
              </a:tr>
            </a:tbl>
          </a:graphicData>
        </a:graphic>
      </p:graphicFrame>
      <p:sp>
        <p:nvSpPr>
          <p:cNvPr id="11339" name="Rectangle 3"/>
          <p:cNvSpPr/>
          <p:nvPr/>
        </p:nvSpPr>
        <p:spPr>
          <a:xfrm>
            <a:off x="455613" y="692150"/>
            <a:ext cx="8424862" cy="830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	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</a:t>
            </a:r>
            <a:endParaRPr lang="ru-RU" altLang="ru-RU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</a:t>
            </a:r>
            <a:endParaRPr lang="ru-RU" altLang="ru-RU" sz="1400" dirty="0">
              <a:solidFill>
                <a:srgbClr val="008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340" name="Прямоугольник 4"/>
          <p:cNvSpPr/>
          <p:nvPr/>
        </p:nvSpPr>
        <p:spPr>
          <a:xfrm>
            <a:off x="395288" y="476250"/>
            <a:ext cx="7993062" cy="3397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1341" name="Прямоугольник 6"/>
          <p:cNvSpPr/>
          <p:nvPr/>
        </p:nvSpPr>
        <p:spPr>
          <a:xfrm>
            <a:off x="755650" y="476250"/>
            <a:ext cx="7920038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Ауыл бюджеті  –  бұл қала мемлекеттік органдарының, оларға ведомстволық бағынысты мекемелердің міндеттері мен функцияларын қаржылай қамтамасыз етуге және нақты нәтижелерге қол жеткізуге бағытталған мемлекеттік саясатты іске асыруға арналған орталықтандырылған ақша қоры. </a:t>
            </a:r>
            <a:endParaRPr lang="ru-RU" altLang="ru-RU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ru-RU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Тыс.тенге</a:t>
            </a:r>
            <a:endParaRPr lang="ru-RU" altLang="ru-RU" sz="14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12290" name="Диаграмма 1"/>
          <p:cNvGraphicFramePr/>
          <p:nvPr/>
        </p:nvGraphicFramePr>
        <p:xfrm>
          <a:off x="880270" y="610235"/>
          <a:ext cx="7959725" cy="56375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7953375" imgH="5638800" progId="Excel.Chart.8">
                  <p:embed/>
                </p:oleObj>
              </mc:Choice>
              <mc:Fallback>
                <p:oleObj name="" r:id="rId1" imgW="7953375" imgH="5638800" progId="Excel.Chart.8">
                  <p:embed/>
                  <p:pic>
                    <p:nvPicPr>
                      <p:cNvPr id="0" name="Изображение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80270" y="610235"/>
                        <a:ext cx="7959725" cy="56375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35975" cy="658813"/>
          </a:xfrm>
          <a:noFill/>
          <a:ln>
            <a:noFill/>
          </a:ln>
          <a:scene3d>
            <a:camera prst="orthographicFront"/>
            <a:lightRig rig="balanced" dir="t"/>
          </a:scene3d>
          <a:sp3d prstMaterial="plastic"/>
        </p:spPr>
        <p:txBody>
          <a:bodyPr vert="horz" lIns="91440" tIns="45720" rIns="91440" bIns="45720" rtlCol="0" anchor="t" anchorCtr="0">
            <a:no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ts val="1500"/>
              </a:lnSpc>
              <a:spcBef>
                <a:spcPct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128000"/>
              <a:buFont typeface="Georgia" panose="02040502050405020303" pitchFamily="18" charset="0"/>
              <a:buNone/>
              <a:defRPr/>
            </a:pPr>
            <a:r>
              <a:rPr kumimoji="0" lang="en-US" sz="1400" b="1" i="0" u="none" strike="noStrike" kern="1200" cap="none" spc="0" normalizeH="0" baseline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Жетекші ауылының бюджетінің шығыстары</a:t>
            </a:r>
            <a:br>
              <a:rPr kumimoji="0" lang="en-US" sz="1400" b="1" i="0" u="none" strike="noStrike" kern="1200" cap="none" spc="0" normalizeH="0" baseline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1400" b="1" i="0" u="none" strike="noStrike" kern="1200" cap="none" spc="0" normalizeH="0" baseline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err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</a:t>
            </a:r>
            <a:r>
              <a:rPr kumimoji="0" lang="ru-RU" sz="1400" b="1" i="0" u="none" strike="noStrike" kern="1200" cap="none" spc="-150" normalizeH="0" baseline="0" noProof="0" dirty="0" err="1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функционалдық</a:t>
            </a:r>
            <a:r>
              <a:rPr kumimoji="0" lang="ru-RU" sz="1400" b="1" i="0" u="none" strike="noStrike" kern="1200" cap="none" spc="0" normalizeH="0" baseline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топтар бөлінісінде</a:t>
            </a:r>
            <a:r>
              <a:rPr kumimoji="0" lang="ru-RU" sz="1400" b="1" i="0" u="none" strike="noStrike" kern="1200" cap="none" spc="0" normalizeH="0" baseline="0" noProof="0" dirty="0" smtClean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  <a:endParaRPr kumimoji="0" lang="ru-RU" sz="1400" b="1" i="0" u="none" strike="noStrike" kern="1200" cap="none" spc="0" normalizeH="0" baseline="0" noProof="0" dirty="0" smtClean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13315" name="Замещающее содержимое 13314"/>
          <p:cNvGraphicFramePr/>
          <p:nvPr>
            <p:ph sz="quarter" idx="13"/>
          </p:nvPr>
        </p:nvGraphicFramePr>
        <p:xfrm>
          <a:off x="396875" y="935038"/>
          <a:ext cx="8496300" cy="5727700"/>
        </p:xfrm>
        <a:graphic>
          <a:graphicData uri="http://schemas.openxmlformats.org/drawingml/2006/table">
            <a:tbl>
              <a:tblPr/>
              <a:tblGrid>
                <a:gridCol w="3937000"/>
                <a:gridCol w="1146175"/>
                <a:gridCol w="1136650"/>
                <a:gridCol w="1139825"/>
                <a:gridCol w="1136650"/>
              </a:tblGrid>
              <a:tr h="3381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Атауы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5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6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7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latin typeface="Arial" panose="020B0604020202020204" pitchFamily="34" charset="0"/>
                        </a:rPr>
                        <a:t>202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8</a:t>
                      </a:r>
                      <a:r>
                        <a:rPr sz="1200" b="1" dirty="0">
                          <a:latin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latin typeface="Arial" panose="020B0604020202020204" pitchFamily="34" charset="0"/>
                        </a:rPr>
                        <a:t>жыл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4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5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ШЫҒЫСТАР - барлығы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553,5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849,5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357,9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370,5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22" marB="45722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b="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Оның ішінен алуларды есептемегенде ШЫҒЫСТАР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553,5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849,5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en-US" sz="1200" b="1" dirty="0">
                          <a:latin typeface="Arial" panose="020B0604020202020204" pitchFamily="34" charset="0"/>
                        </a:rPr>
                        <a:t>357,9</a:t>
                      </a:r>
                      <a:endParaRPr lang="ru-RU" altLang="en-US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b="1" dirty="0">
                          <a:latin typeface="Arial" panose="020B0604020202020204" pitchFamily="34" charset="0"/>
                        </a:rPr>
                        <a:t>370,5</a:t>
                      </a:r>
                      <a:endParaRPr lang="ru-RU" sz="1200" b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i="1" dirty="0">
                          <a:latin typeface="Arial" panose="020B0604020202020204" pitchFamily="34" charset="0"/>
                        </a:rPr>
                        <a:t>Соның ішінде:</a:t>
                      </a:r>
                      <a:endParaRPr lang="ru-RU" altLang="en-US" sz="1200" i="1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ru-RU" altLang="en-US" sz="1200" dirty="0">
                        <a:latin typeface="Trebuchet MS" panose="020B0603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ru-RU" altLang="en-US" sz="1200" dirty="0">
                        <a:latin typeface="Trebuchet MS" panose="020B0603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buNone/>
                      </a:pPr>
                      <a:endParaRPr lang="ru-RU" altLang="en-US" sz="1200" dirty="0">
                        <a:latin typeface="Trebuchet MS" panose="020B0603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Білім беру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9" marB="45719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305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rgbClr val="B4DCFA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Әлеуметтік қорғау және қамтамасыз ету</a:t>
                      </a:r>
                      <a:endParaRPr lang="ru-RU" altLang="en-US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x-none"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59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rgbClr val="B4DCFA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Мәдениет, спорт, ақпараттық кеңістік</a:t>
                      </a:r>
                      <a:endParaRPr lang="ru-RU" altLang="en-US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8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3,7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180,4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164,6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170,0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rgbClr val="B4DCFA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Тұрғын үй-коммуналдық шаруашылық</a:t>
                      </a:r>
                      <a:endParaRPr lang="ru-RU" altLang="en-US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64,8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309,3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122,8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129,0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rgbClr val="B4DCFA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</a:rPr>
                        <a:t>Көлік және коммуникациялар</a:t>
                      </a:r>
                      <a:endParaRPr lang="ru-RU" altLang="en-US" sz="1200" dirty="0">
                        <a:solidFill>
                          <a:srgbClr val="000000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223,9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267,9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4,8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1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5,5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Мемлекеттік  қызмет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81,1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200" dirty="0">
                          <a:latin typeface="Arial" panose="020B0604020202020204" pitchFamily="34" charset="0"/>
                        </a:rPr>
                        <a:t>91,9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5</a:t>
                      </a:r>
                      <a:r>
                        <a:rPr lang="ru-RU" sz="1200" dirty="0">
                          <a:latin typeface="Arial" panose="020B0604020202020204" pitchFamily="34" charset="0"/>
                        </a:rPr>
                        <a:t>5,7</a:t>
                      </a:r>
                      <a:endParaRPr lang="ru-RU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56,0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Таза бюджеттік несиелендіру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2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Қаржы активтердің операциялары бойынша сальдо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Мемлекеттік қаржы активтердің сатылымның түсімдері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702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Бюджет тапшылығы (профициті)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2,3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Бюджет таплығының қаржысы (қолданылған профициті)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-2,3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altLang="en-US" sz="1200" dirty="0">
                          <a:latin typeface="Arial" panose="020B0604020202020204" pitchFamily="34" charset="0"/>
                        </a:rPr>
                        <a:t>1,0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0675"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Басқалар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200" dirty="0">
                          <a:latin typeface="Arial" panose="020B0604020202020204" pitchFamily="34" charset="0"/>
                        </a:rPr>
                        <a:t>0,0</a:t>
                      </a:r>
                      <a:endParaRPr lang="ru-RU" altLang="en-US" sz="1200" dirty="0">
                        <a:latin typeface="Arial" panose="020B0604020202020204" pitchFamily="34" charset="0"/>
                      </a:endParaRPr>
                    </a:p>
                  </a:txBody>
                  <a:tcPr marL="91430" marR="91430" marT="45715" marB="45715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425" name="Text Box 95"/>
          <p:cNvSpPr txBox="1"/>
          <p:nvPr/>
        </p:nvSpPr>
        <p:spPr>
          <a:xfrm>
            <a:off x="7380288" y="704850"/>
            <a:ext cx="1512887" cy="1539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2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1pPr>
            <a:lvl2pPr marL="54800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20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2pPr>
            <a:lvl3pPr marL="822325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3pPr>
            <a:lvl4pPr marL="10972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6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4pPr>
            <a:lvl5pPr marL="1389380" indent="-18288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04A8A4"/>
              </a:buClr>
              <a:buSzPct val="130000"/>
              <a:buFont typeface="Georgia" panose="02040502050405020303" pitchFamily="18" charset="0"/>
              <a:buChar char="*"/>
              <a:defRPr sz="1400" kern="1200">
                <a:solidFill>
                  <a:srgbClr val="404040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eaLnBrk="1" hangingPunct="1"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Млн.тенге</a:t>
            </a:r>
            <a:endParaRPr lang="ru-RU" altLang="ru-RU" sz="1000" dirty="0">
              <a:solidFill>
                <a:schemeClr val="tx1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971550" y="115888"/>
            <a:ext cx="7850188" cy="9556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319405" indent="-319405" algn="r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C3260C"/>
              </a:buClr>
              <a:buSzPct val="128000"/>
              <a:buFont typeface="Georgia" panose="02040502050405020303" pitchFamily="18" charset="0"/>
              <a:buChar char="*"/>
              <a:defRPr sz="4600" b="1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F14124">
                  <a:lumMod val="75000"/>
                </a:srgbClr>
              </a:buClr>
              <a:buSzPct val="128000"/>
              <a:buFont typeface="Georgia" panose="02040502050405020303" pitchFamily="18" charset="0"/>
              <a:buNone/>
              <a:defRPr/>
            </a:pPr>
            <a:endParaRPr kumimoji="0" lang="ru-RU" sz="16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graphicFrame>
        <p:nvGraphicFramePr>
          <p:cNvPr id="14339" name="Диаграмма 3"/>
          <p:cNvGraphicFramePr/>
          <p:nvPr/>
        </p:nvGraphicFramePr>
        <p:xfrm>
          <a:off x="287338" y="1199198"/>
          <a:ext cx="8750300" cy="5212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8753475" imgH="5210175" progId="Excel.Chart.8">
                  <p:embed/>
                </p:oleObj>
              </mc:Choice>
              <mc:Fallback>
                <p:oleObj name="" r:id="rId1" imgW="8753475" imgH="5210175" progId="Excel.Chart.8">
                  <p:embed/>
                  <p:pic>
                    <p:nvPicPr>
                      <p:cNvPr id="0" name="Изображение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87338" y="1199198"/>
                        <a:ext cx="8750300" cy="52120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188" y="188913"/>
            <a:ext cx="7848600" cy="9220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</a:lstStyle>
          <a:p>
            <a:pPr lvl="0" algn="ctr" eaLnBrk="1" hangingPunct="1">
              <a:buNone/>
            </a:pPr>
            <a:r>
              <a:rPr lang="ru-RU" sz="2000" dirty="0">
                <a:solidFill>
                  <a:srgbClr val="000000"/>
                </a:solidFill>
                <a:latin typeface="Trebuchet MS" panose="020B0603020202020204" pitchFamily="34" charset="0"/>
              </a:rPr>
              <a:t>2026 </a:t>
            </a:r>
            <a:r>
              <a:rPr sz="2000" dirty="0">
                <a:solidFill>
                  <a:srgbClr val="000000"/>
                </a:solidFill>
                <a:latin typeface="Trebuchet MS" panose="020B0603020202020204" pitchFamily="34" charset="0"/>
              </a:rPr>
              <a:t>жылы Жетекші ауылының бюджет қаражатын жұмсаудың</a:t>
            </a:r>
            <a:endParaRPr sz="20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lvl="0" algn="ctr" eaLnBrk="1" hangingPunct="1">
              <a:buNone/>
            </a:pPr>
            <a:r>
              <a:rPr sz="2000" dirty="0">
                <a:solidFill>
                  <a:srgbClr val="000000"/>
                </a:solidFill>
                <a:latin typeface="Trebuchet MS" panose="020B0603020202020204" pitchFamily="34" charset="0"/>
              </a:rPr>
              <a:t> негізгі бағыттары.</a:t>
            </a:r>
            <a:endParaRPr sz="2000" dirty="0">
              <a:solidFill>
                <a:srgbClr val="000000"/>
              </a:solidFill>
              <a:latin typeface="Trebuchet MS" panose="020B0603020202020204" pitchFamily="34" charset="0"/>
            </a:endParaRPr>
          </a:p>
          <a:p>
            <a:pPr lvl="0" algn="r" eaLnBrk="1" hangingPunct="1">
              <a:buNone/>
            </a:pPr>
            <a:r>
              <a:rPr lang="en-US" altLang="x-none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Млн.теңге</a:t>
            </a:r>
            <a:endParaRPr sz="1400" dirty="0">
              <a:solidFill>
                <a:srgbClr val="000000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5030</Words>
  <Application>WPS Presentation</Application>
  <PresentationFormat>Экран (4:3)</PresentationFormat>
  <Paragraphs>409</Paragraphs>
  <Slides>9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SimSun</vt:lpstr>
      <vt:lpstr>Wingdings</vt:lpstr>
      <vt:lpstr>Georgia</vt:lpstr>
      <vt:lpstr>Times New Roman</vt:lpstr>
      <vt:lpstr>Wingdings 2</vt:lpstr>
      <vt:lpstr>Arial Unicode MS</vt:lpstr>
      <vt:lpstr>Trebuchet MS</vt:lpstr>
      <vt:lpstr>Microsoft YaHei</vt:lpstr>
      <vt:lpstr>Arial Unicode MS</vt:lpstr>
      <vt:lpstr>Calibri</vt:lpstr>
      <vt:lpstr>Blue Waves</vt:lpstr>
      <vt:lpstr>Excel.Chart.8</vt:lpstr>
      <vt:lpstr>Excel.Chart.8</vt:lpstr>
      <vt:lpstr>PowerPoint 演示文稿</vt:lpstr>
      <vt:lpstr>Құрметті оқырмандар!</vt:lpstr>
      <vt:lpstr>PowerPoint 演示文稿</vt:lpstr>
      <vt:lpstr>PowerPoint 演示文稿</vt:lpstr>
      <vt:lpstr>PowerPoint 演示文稿</vt:lpstr>
      <vt:lpstr>2025-2027  жылдарға арналған Жетекші ауылының бюджет</vt:lpstr>
      <vt:lpstr>PowerPoint 演示文稿</vt:lpstr>
      <vt:lpstr>Жетекші ауылының бюджетінің шығыстары  (функционалдық топтар бөлінісінде)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WPS_1776426267</cp:lastModifiedBy>
  <cp:revision>1874</cp:revision>
  <cp:lastPrinted>2019-01-31T12:47:00Z</cp:lastPrinted>
  <dcterms:created xsi:type="dcterms:W3CDTF">2011-07-11T03:51:00Z</dcterms:created>
  <dcterms:modified xsi:type="dcterms:W3CDTF">2026-10-18T09:27:37Z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AB4A836FCD4E41ACA3EAE5023B66A233_12</vt:lpwstr>
  </property>
  <property fmtid="{D5CDD505-2E9C-101B-9397-08002B2CF9AE}" pid="3" name="KSOProductBuildVer">
    <vt:lpwstr>1049-12.1.0.29162</vt:lpwstr>
  </property>
</Properties>
</file>