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58" r:id="rId7"/>
    <p:sldId id="259" r:id="rId8"/>
    <p:sldId id="263" r:id="rId9"/>
    <p:sldId id="266" r:id="rId10"/>
    <p:sldId id="260" r:id="rId11"/>
    <p:sldId id="264" r:id="rId12"/>
    <p:sldId id="267" r:id="rId13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988" autoAdjust="0"/>
  </p:normalViewPr>
  <p:slideViewPr>
    <p:cSldViewPr snapToGrid="0">
      <p:cViewPr varScale="1">
        <p:scale>
          <a:sx n="59" d="100"/>
          <a:sy n="59" d="100"/>
        </p:scale>
        <p:origin x="96" y="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F3F5E3-CEB6-44DF-B995-2FDFDFE9C11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2C8D43-8168-48C8-91A7-63EACBACA74B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310998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3195258-86C4-401A-8E94-ADE1578542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3C52C-5E29-41AF-BAA3-8217E886DA08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dirty="0" smtClean="0"/>
              <a:pPr rtl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47873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603C52C-5E29-41AF-BAA3-8217E886DA08}" type="slidenum">
              <a:rPr lang="ru-RU" noProof="1" smtClean="0"/>
              <a:pPr rtl="0"/>
              <a:t>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843966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rtlCol="0" anchor="b">
            <a:normAutofit/>
          </a:bodyPr>
          <a:lstStyle>
            <a:lvl1pPr algn="l">
              <a:defRPr sz="6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1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 rtlCol="0"/>
          <a:lstStyle/>
          <a:p>
            <a:pPr rtl="0"/>
            <a:fld id="{7F5D3971-613F-407D-8A46-F6C0EB422763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B0317-E5ED-4357-88D7-8FEC4FC40737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rtlCol="0" anchor="b">
            <a:normAutofit/>
          </a:bodyPr>
          <a:lstStyle>
            <a:lvl1pPr algn="r">
              <a:defRPr sz="40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024467" y="3641725"/>
            <a:ext cx="10490200" cy="955675"/>
          </a:xfrm>
        </p:spPr>
        <p:txBody>
          <a:bodyPr rtlCol="0"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54624045-5829-401A-8952-3E137170E9E7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6858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72200" y="2194559"/>
            <a:ext cx="5334000" cy="4024125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4FADA9-5463-4CDF-992B-9C957FD3503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914409" y="2183802"/>
            <a:ext cx="507999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5800" y="3132666"/>
            <a:ext cx="5311775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183802"/>
            <a:ext cx="51054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172200" y="3132666"/>
            <a:ext cx="5334000" cy="3086019"/>
          </a:xfrm>
        </p:spPr>
        <p:txBody>
          <a:bodyPr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C6053E5-CE77-4B0A-A996-3D69DFD2315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2FCE27-12E9-4404-9704-1BB5102602CD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29710-43A9-4F30-BA02-7EE2CAEA4BC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995582" y="746759"/>
            <a:ext cx="6510618" cy="5471925"/>
          </a:xfrm>
        </p:spPr>
        <p:txBody>
          <a:bodyPr rtlCol="0" anchor="ctr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411480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5DF9FE-35B1-4A99-AEAD-5154F2A21B19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861238" y="751241"/>
            <a:ext cx="3644962" cy="5467443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3124199"/>
            <a:ext cx="6873240" cy="3094485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A07926-6E29-45C7-B611-777D382E4F9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1727" y="941439"/>
            <a:ext cx="10821840" cy="3478161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5800" y="5516715"/>
            <a:ext cx="10820400" cy="701969"/>
          </a:xfrm>
        </p:spPr>
        <p:txBody>
          <a:bodyPr rtlCol="0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394A4-8215-4421-B0F2-767F11A3BCF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9133"/>
            <a:ext cx="10130516" cy="999067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2E01DA1-D780-478C-A1E6-DB7162850904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 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rtlCol="0" anchor="ctr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3" hasCustomPrompt="1"/>
          </p:nvPr>
        </p:nvSpPr>
        <p:spPr>
          <a:xfrm>
            <a:off x="1303865" y="3365556"/>
            <a:ext cx="9592736" cy="4444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959862"/>
            <a:ext cx="10151533" cy="679871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D86403EE-C9CA-43B5-BDF8-3B30FBEC95CA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  <p:sp>
        <p:nvSpPr>
          <p:cNvPr id="9" name="Надпись 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 sz="8000" noProof="1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0" name="Надпись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1">
                <a:solidFill>
                  <a:schemeClr val="tx1"/>
                </a:solidFill>
                <a:effectLst/>
              </a:rPr>
              <a:t>»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rtlCol="0" anchor="b"/>
          <a:lstStyle>
            <a:lvl1pPr algn="l">
              <a:defRPr sz="3200"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1024467" y="3648315"/>
            <a:ext cx="10144654" cy="999885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C7A17412-9F10-48A5-995F-F995BC3F24BE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ойной столб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 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5800" y="2202080"/>
            <a:ext cx="3456432" cy="617320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8" name="Текст 3"/>
          <p:cNvSpPr>
            <a:spLocks noGrp="1"/>
          </p:cNvSpPr>
          <p:nvPr>
            <p:ph type="body" sz="half" idx="15" hasCustomPrompt="1"/>
          </p:nvPr>
        </p:nvSpPr>
        <p:spPr>
          <a:xfrm>
            <a:off x="685799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68800" y="2201333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0" name="Текст 3"/>
          <p:cNvSpPr>
            <a:spLocks noGrp="1"/>
          </p:cNvSpPr>
          <p:nvPr>
            <p:ph type="body" sz="half" idx="16" hasCustomPrompt="1"/>
          </p:nvPr>
        </p:nvSpPr>
        <p:spPr>
          <a:xfrm>
            <a:off x="4366858" y="2904067"/>
            <a:ext cx="3456432" cy="331461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51800" y="2192866"/>
            <a:ext cx="3456432" cy="626534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12" name="Текст 3"/>
          <p:cNvSpPr>
            <a:spLocks noGrp="1"/>
          </p:cNvSpPr>
          <p:nvPr>
            <p:ph type="body" sz="half" idx="17" hasCustomPrompt="1"/>
          </p:nvPr>
        </p:nvSpPr>
        <p:spPr>
          <a:xfrm>
            <a:off x="8051801" y="2904565"/>
            <a:ext cx="3456432" cy="331413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CF83A1-D7AC-4F33-8F13-3D5826F7F4BF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 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19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88618" y="4191000"/>
            <a:ext cx="3451582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0" name="Рисунок 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1" name="Текст 3"/>
          <p:cNvSpPr>
            <a:spLocks noGrp="1"/>
          </p:cNvSpPr>
          <p:nvPr>
            <p:ph type="body" sz="half" idx="18" hasCustomPrompt="1"/>
          </p:nvPr>
        </p:nvSpPr>
        <p:spPr>
          <a:xfrm>
            <a:off x="688618" y="4873764"/>
            <a:ext cx="3451582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374263" y="4191000"/>
            <a:ext cx="3448935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3" name="Рисунок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19" hasCustomPrompt="1"/>
          </p:nvPr>
        </p:nvSpPr>
        <p:spPr>
          <a:xfrm>
            <a:off x="4374264" y="4873763"/>
            <a:ext cx="344893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049731" y="4191000"/>
            <a:ext cx="3456469" cy="682765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26" name="Рисунок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1"/>
              <a:t>Щелкните значок, чтобы добавить изображение</a:t>
            </a:r>
          </a:p>
        </p:txBody>
      </p:sp>
      <p:sp>
        <p:nvSpPr>
          <p:cNvPr id="27" name="Текст 3"/>
          <p:cNvSpPr>
            <a:spLocks noGrp="1"/>
          </p:cNvSpPr>
          <p:nvPr>
            <p:ph type="body" sz="half" idx="20" hasCustomPrompt="1"/>
          </p:nvPr>
        </p:nvSpPr>
        <p:spPr>
          <a:xfrm>
            <a:off x="8049731" y="4873761"/>
            <a:ext cx="3452445" cy="1344921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6212E-AA16-4076-B669-F7EBF9E27B56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85800" y="2194559"/>
            <a:ext cx="10820400" cy="4024125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8A3CB4-63E0-42FA-B506-E5D86E0945B1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ru-RU" noProof="1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024466" y="745067"/>
            <a:ext cx="8204201" cy="3903133"/>
          </a:xfrm>
        </p:spPr>
        <p:txBody>
          <a:bodyPr vert="eaVert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 rtlCol="0"/>
          <a:lstStyle>
            <a:lvl1pPr algn="r">
              <a:defRPr/>
            </a:lvl1pPr>
          </a:lstStyle>
          <a:p>
            <a:pPr rtl="0"/>
            <a:fld id="{2EA8B877-EDF3-486E-B006-0AF3C2C1E078}" type="datetime1">
              <a:rPr lang="ru-RU" noProof="1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1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CE5DCE4-5573-4F62-B866-31325C98D232}" type="datetime1">
              <a:rPr lang="ru-RU" noProof="1" dirty="0" smtClean="0"/>
              <a:pPr rtl="0"/>
              <a:t>16.10.2026</a:t>
            </a:fld>
            <a:endParaRPr lang="ru-RU" noProof="1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ru-RU" noProof="1" dirty="0" smtClean="0"/>
              <a:pPr rtl="0"/>
              <a:t>‹#›</a:t>
            </a:fld>
            <a:endParaRPr lang="ru-RU" noProof="1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0496C6C-A85F-426B-9ED1-3444166CE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rtlCol="0" anchor="ctr">
            <a:normAutofit/>
          </a:bodyPr>
          <a:lstStyle/>
          <a:p>
            <a:pPr algn="r"/>
            <a:r>
              <a:rPr lang="ru-RU" sz="5400" noProof="1"/>
              <a:t>БЮДЖЕТТІҢ ОРЫНДАЛУЫ</a:t>
            </a:r>
            <a:br>
              <a:rPr lang="ru-RU" sz="5400" noProof="1"/>
            </a:br>
            <a:r>
              <a:rPr lang="ru-RU" sz="3600" noProof="1"/>
              <a:t>(2026 ЖЫЛДЫҢ </a:t>
            </a:r>
            <a:br>
              <a:rPr lang="ru-RU" sz="3600" noProof="1"/>
            </a:br>
            <a:r>
              <a:rPr lang="ru-RU" sz="3600" noProof="1"/>
              <a:t>31 мамырына)</a:t>
            </a:r>
            <a:endParaRPr lang="ru-RU" sz="5400" noProof="1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D0EF22F-5D3C-4240-8C32-1B20803E5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97108" y="1923563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rtlCol="0" anchor="ctr">
            <a:normAutofit/>
          </a:bodyPr>
          <a:lstStyle/>
          <a:p>
            <a:pPr rtl="0"/>
            <a:r>
              <a:rPr lang="ru-RU" noProof="1"/>
              <a:t>Азаматтық бюджет </a:t>
            </a:r>
          </a:p>
          <a:p>
            <a:pPr rtl="0"/>
            <a:r>
              <a:rPr lang="ru-RU" noProof="1"/>
              <a:t>«Екібастұз қаласы Теміржол ауылдық округі әкімінің аппараты» ММ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912EF34-0253-41FD-9940-D8FBB7DE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7545075" y="2187578"/>
            <a:ext cx="6857999" cy="24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>
            <a:extLst>
              <a:ext uri="{FF2B5EF4-FFF2-40B4-BE49-F238E27FC236}">
                <a16:creationId xmlns:a16="http://schemas.microsoft.com/office/drawing/2014/main" id="{A38A195E-584A-485A-BECD-66468900B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1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0177A7-740C-43C7-8F2D-BD7067F12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effectLst>
            <a:outerShdw blurRad="63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12" name="Рисунок 11">
            <a:extLst>
              <a:ext uri="{FF2B5EF4-FFF2-40B4-BE49-F238E27FC236}">
                <a16:creationId xmlns:a16="http://schemas.microsoft.com/office/drawing/2014/main" id="{FF525AAA-82CE-4027-A26C-B0EFFD856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4"/>
          <a:stretch/>
        </p:blipFill>
        <p:spPr>
          <a:xfrm rot="5400000" flipH="1" flipV="1">
            <a:off x="-1265719" y="2187575"/>
            <a:ext cx="6857999" cy="24828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5296458"/>
          </a:xfrm>
        </p:spPr>
        <p:txBody>
          <a:bodyPr rtlCol="0">
            <a:normAutofit/>
          </a:bodyPr>
          <a:lstStyle/>
          <a:p>
            <a:pPr algn="l"/>
            <a:r>
              <a:rPr lang="ru-RU" sz="3200" b="1" dirty="0"/>
              <a:t>БЮДЖЕТТІК БАҒДАРЛАМАЛАРДЫҢ ӘКІМШІЛІГІ: </a:t>
            </a:r>
            <a:r>
              <a:rPr lang="ru-RU" sz="3200" dirty="0"/>
              <a:t>124 АУЫ\ДАНДЫҚ МАҢЫЗЫ БАР ҚАЛА, АУЫЛ, КЕНТ, АУЫЛДЫҚ ОКРУГ ӘКІМІНІҢ АППАРАТЫ</a:t>
            </a:r>
            <a:br>
              <a:rPr lang="ru-RU" sz="3200" dirty="0"/>
            </a:br>
            <a:r>
              <a:rPr lang="ru-RU" sz="3200" b="1" dirty="0"/>
              <a:t>ӨЛШЕМ БІРЛІГІ: </a:t>
            </a:r>
            <a:r>
              <a:rPr lang="ru-RU" sz="3200" dirty="0" err="1"/>
              <a:t>ТеҢге</a:t>
            </a:r>
            <a:br>
              <a:rPr lang="ru-RU" sz="3200" dirty="0"/>
            </a:br>
            <a:r>
              <a:rPr lang="ru-RU" sz="3200" b="1" dirty="0"/>
              <a:t>МЕМЛЕКЕТТІК МЕКЕМЕНІҢ АТАУЫ: 451610</a:t>
            </a:r>
            <a:r>
              <a:rPr lang="ru-RU" sz="3200" dirty="0"/>
              <a:t>– «ЕКІБАСТҰЗ ҚАЛАСЫ </a:t>
            </a:r>
            <a:r>
              <a:rPr lang="ru-RU" sz="3200" dirty="0" err="1"/>
              <a:t>Теміржол</a:t>
            </a:r>
            <a:r>
              <a:rPr lang="ru-RU" sz="3200" dirty="0"/>
              <a:t> АУЫЛДЫҚ ОКРУГІ ӘКІМІНІҢ АППАРАТЫ» мм</a:t>
            </a:r>
            <a:endParaRPr lang="ru-RU" sz="3200" noProof="1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5038" y="764373"/>
            <a:ext cx="8121162" cy="1293028"/>
          </a:xfrm>
        </p:spPr>
        <p:txBody>
          <a:bodyPr>
            <a:noAutofit/>
          </a:bodyPr>
          <a:lstStyle/>
          <a:p>
            <a:r>
              <a:rPr lang="ru-RU" sz="2800" dirty="0"/>
              <a:t>001 «ҚАЛАДАҒЫ АУДАН, АУДАНДЫҚ МАҢЫЗЫ БАР ҚАЛА, КЕНТ, АУЫЛ, АУЫЛДЫҚ ОКРУГ ӘКІМІНІҢ ҚЫЗМЕТІН ҚАМТАМАСЫЗ ЕТУ ЖӨНІНДЕГІ ҚЫЗМЕТТЕР»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1092667"/>
              </p:ext>
            </p:extLst>
          </p:nvPr>
        </p:nvGraphicFramePr>
        <p:xfrm>
          <a:off x="750275" y="2483302"/>
          <a:ext cx="10755925" cy="284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39 355 000,00</a:t>
                      </a:r>
                      <a:br>
                        <a:rPr lang="ru-RU" sz="180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19 291 332,16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18 938 736,37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352 595,79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98,2%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008 «ЕЛДІ МЕКЕНДЕРДІҢ КӨШЕЛЕРІН ЖАРЫҚТАНДЫРУ»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344597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7 715 000,00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5 599 999,12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2 102 304,54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3 497 694,58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009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мекендердің</a:t>
            </a:r>
            <a:r>
              <a:rPr lang="ru-RU" sz="2800" dirty="0"/>
              <a:t> </a:t>
            </a:r>
            <a:r>
              <a:rPr lang="ru-RU" sz="2800" dirty="0" err="1"/>
              <a:t>санитариясын</a:t>
            </a:r>
            <a:r>
              <a:rPr lang="ru-RU" sz="2800" dirty="0"/>
              <a:t> </a:t>
            </a:r>
            <a:r>
              <a:rPr lang="ru-RU" sz="2800" dirty="0" err="1"/>
              <a:t>қамтамасыз</a:t>
            </a:r>
            <a:r>
              <a:rPr lang="ru-RU" sz="2800" dirty="0"/>
              <a:t> </a:t>
            </a:r>
            <a:r>
              <a:rPr lang="ru-RU" sz="2800" dirty="0" err="1"/>
              <a:t>ету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770187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1 321 000,00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1 099 600,00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983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F2ACC81-A77F-1826-B2A5-2F25B9AC7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CADB2-B728-F74F-5648-B92C4C81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011 «</a:t>
            </a:r>
            <a:r>
              <a:rPr lang="ru-RU" sz="2800" dirty="0" err="1"/>
              <a:t>Елді</a:t>
            </a:r>
            <a:r>
              <a:rPr lang="ru-RU" sz="2800" dirty="0"/>
              <a:t> </a:t>
            </a:r>
            <a:r>
              <a:rPr lang="ru-RU" sz="2800" dirty="0" err="1"/>
              <a:t>мекендерді</a:t>
            </a:r>
            <a:r>
              <a:rPr lang="ru-RU" sz="2800" dirty="0"/>
              <a:t> АБАТТАНДЫРУ МЕН КӨГАЛДАНДЫРУ»</a:t>
            </a:r>
          </a:p>
        </p:txBody>
      </p:sp>
      <p:graphicFrame>
        <p:nvGraphicFramePr>
          <p:cNvPr id="5" name="Содержимое 4">
            <a:extLst>
              <a:ext uri="{FF2B5EF4-FFF2-40B4-BE49-F238E27FC236}">
                <a16:creationId xmlns:a16="http://schemas.microsoft.com/office/drawing/2014/main" id="{71A3ACA3-73FF-F063-27E0-F77ECB5EB5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7182865"/>
              </p:ext>
            </p:extLst>
          </p:nvPr>
        </p:nvGraphicFramePr>
        <p:xfrm>
          <a:off x="709246" y="2498725"/>
          <a:ext cx="10755925" cy="265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41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28 000 000,00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26 000 000,00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</a:t>
                      </a:r>
                      <a:r>
                        <a:rPr lang="en-US" dirty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75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6385" y="1057450"/>
            <a:ext cx="9148092" cy="1293028"/>
          </a:xfrm>
        </p:spPr>
        <p:txBody>
          <a:bodyPr>
            <a:noAutofit/>
          </a:bodyPr>
          <a:lstStyle/>
          <a:p>
            <a:r>
              <a:rPr lang="ru-RU" sz="2800" dirty="0"/>
              <a:t>013 «АУДАНДЫҚ МАҢЫЗЫ БАР ҚАЛАЛАРДА, АУЫЛДАРДА, КЕНТТЕРДЕ, АУЫЛДЫҚ ОКРУГТЕРДЕ, АВТОМОБИЛЬ ЖОЛДАРЫНЫҢ ЖҰМЫС ІСТЕУІН ҚАМТМАСЫЗ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5484972"/>
              </p:ext>
            </p:extLst>
          </p:nvPr>
        </p:nvGraphicFramePr>
        <p:xfrm>
          <a:off x="738552" y="2926909"/>
          <a:ext cx="10755925" cy="2575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12 740 000,00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9 736 255,24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3 173 225,63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6 563 029,61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32,6%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975388"/>
            <a:ext cx="8610600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014 «ЕЛДІ МЕКЕНДЕРДІ СУМЕН ҚАМТАМАСЫЗ ЕТУ»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747204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32 751 000,00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25 692 836,52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10 705 345,00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14 987 491,52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41,6%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88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811" y="975388"/>
            <a:ext cx="9608389" cy="1293028"/>
          </a:xfrm>
        </p:spPr>
        <p:txBody>
          <a:bodyPr>
            <a:normAutofit/>
          </a:bodyPr>
          <a:lstStyle/>
          <a:p>
            <a:r>
              <a:rPr lang="ru-RU" sz="2800" dirty="0"/>
              <a:t>048 «</a:t>
            </a:r>
            <a:r>
              <a:rPr lang="ru-RU" sz="2800" dirty="0" err="1"/>
              <a:t>Пайдаланылмаған</a:t>
            </a:r>
            <a:r>
              <a:rPr lang="ru-RU" sz="2800" dirty="0"/>
              <a:t> (</a:t>
            </a:r>
            <a:r>
              <a:rPr lang="ru-RU" sz="2800" dirty="0" err="1"/>
              <a:t>толық</a:t>
            </a:r>
            <a:r>
              <a:rPr lang="ru-RU" sz="2800" dirty="0"/>
              <a:t> </a:t>
            </a:r>
            <a:r>
              <a:rPr lang="ru-RU" sz="2800" dirty="0" err="1"/>
              <a:t>пайдаланылмаған</a:t>
            </a:r>
            <a:r>
              <a:rPr lang="ru-RU" sz="2800" dirty="0"/>
              <a:t>) </a:t>
            </a:r>
            <a:r>
              <a:rPr lang="ru-RU" sz="2800" dirty="0" err="1"/>
              <a:t>нысаналы</a:t>
            </a:r>
            <a:r>
              <a:rPr lang="ru-RU" sz="2800" dirty="0"/>
              <a:t> </a:t>
            </a:r>
            <a:br>
              <a:rPr lang="ru-RU" sz="2800" dirty="0"/>
            </a:br>
            <a:r>
              <a:rPr lang="ru-RU" sz="2800" dirty="0" err="1"/>
              <a:t>трансферттерді</a:t>
            </a:r>
            <a:r>
              <a:rPr lang="ru-RU" sz="2800" dirty="0"/>
              <a:t> </a:t>
            </a:r>
            <a:r>
              <a:rPr lang="ru-RU" sz="2800" dirty="0" err="1"/>
              <a:t>қайтару</a:t>
            </a:r>
            <a:r>
              <a:rPr lang="ru-RU" sz="2800" dirty="0"/>
              <a:t>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7672047"/>
              </p:ext>
            </p:extLst>
          </p:nvPr>
        </p:nvGraphicFramePr>
        <p:xfrm>
          <a:off x="709246" y="2498725"/>
          <a:ext cx="10755925" cy="3050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1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79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/>
                        <a:t>Міндеттемелерді қаржыландыру жоспары және бір жылға төлемдер</a:t>
                      </a:r>
                      <a:endParaRPr lang="ru-RU" dirty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қабылданған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сомасы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Жыл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басынан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төленген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err="1"/>
                        <a:t>Төленбеген</a:t>
                      </a:r>
                      <a:r>
                        <a:rPr lang="ru-RU" sz="1800" kern="1200" dirty="0"/>
                        <a:t> </a:t>
                      </a:r>
                      <a:r>
                        <a:rPr lang="ru-RU" sz="1800" kern="1200" dirty="0" err="1"/>
                        <a:t>міндеттемелер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Орындалуы</a:t>
                      </a:r>
                      <a:r>
                        <a:rPr lang="ru-RU" dirty="0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3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/>
                        <a:t>тенге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5=(3*100%)/2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3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832">
                <a:tc>
                  <a:txBody>
                    <a:bodyPr/>
                    <a:lstStyle/>
                    <a:p>
                      <a:pPr algn="r"/>
                      <a:r>
                        <a:rPr lang="kk-KZ" dirty="0"/>
                        <a:t>12 000,00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12 000,00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97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f67670762_win32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588_TF67670762.potx" id="{C8C6B627-7FAF-4B79-AE4A-A92F1F3AC7AA}" vid="{CF93F24D-E366-4425-96B9-C99B8661177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2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3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4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5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6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ppt/theme/themeOverride7.xml><?xml version="1.0" encoding="utf-8"?>
<a:themeOverride xmlns:a="http://schemas.openxmlformats.org/drawingml/2006/main">
  <a:clrScheme name="Vapor Trail">
    <a:dk1>
      <a:sysClr val="windowText" lastClr="000000"/>
    </a:dk1>
    <a:lt1>
      <a:sysClr val="window" lastClr="FFFFFF"/>
    </a:lt1>
    <a:dk2>
      <a:srgbClr val="454545"/>
    </a:dk2>
    <a:lt2>
      <a:srgbClr val="DADADA"/>
    </a:lt2>
    <a:accent1>
      <a:srgbClr val="DF2E28"/>
    </a:accent1>
    <a:accent2>
      <a:srgbClr val="FE801A"/>
    </a:accent2>
    <a:accent3>
      <a:srgbClr val="E9BF35"/>
    </a:accent3>
    <a:accent4>
      <a:srgbClr val="81BB42"/>
    </a:accent4>
    <a:accent5>
      <a:srgbClr val="32C7A9"/>
    </a:accent5>
    <a:accent6>
      <a:srgbClr val="4A9BDC"/>
    </a:accent6>
    <a:hlink>
      <a:srgbClr val="F0532B"/>
    </a:hlink>
    <a:folHlink>
      <a:srgbClr val="F38B5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459</Words>
  <Application>Microsoft Office PowerPoint</Application>
  <PresentationFormat>Широкоэкранный</PresentationFormat>
  <Paragraphs>132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tf67670762_win32</vt:lpstr>
      <vt:lpstr>БЮДЖЕТТІҢ ОРЫНДАЛУЫ (2026 ЖЫЛДЫҢ  31 мамырына)</vt:lpstr>
      <vt:lpstr>БЮДЖЕТТІК БАҒДАРЛАМАЛАРДЫҢ ӘКІМШІЛІГІ: 124 АУЫ\ДАНДЫҚ МАҢЫЗЫ БАР ҚАЛА, АУЫЛ, КЕНТ, АУЫЛДЫҚ ОКРУГ ӘКІМІНІҢ АППАРАТЫ ӨЛШЕМ БІРЛІГІ: ТеҢге МЕМЛЕКЕТТІК МЕКЕМЕНІҢ АТАУЫ: 451610– «ЕКІБАСТҰЗ ҚАЛАСЫ Теміржол АУЫЛДЫҚ ОКРУГІ ӘКІМІНІҢ АППАРАТЫ» мм</vt:lpstr>
      <vt:lpstr>001 «ҚАЛАДАҒЫ АУДАН, АУДАНДЫҚ МАҢЫЗЫ БАР ҚАЛА, КЕНТ, АУЫЛ, АУЫЛДЫҚ ОКРУГ ӘКІМІНІҢ ҚЫЗМЕТІН ҚАМТАМАСЫЗ ЕТУ ЖӨНІНДЕГІ ҚЫЗМЕТТЕР»</vt:lpstr>
      <vt:lpstr>008 «ЕЛДІ МЕКЕНДЕРДІҢ КӨШЕЛЕРІН ЖАРЫҚТАНДЫРУ»</vt:lpstr>
      <vt:lpstr>009 «Елді мекендердің санитариясын қамтамасыз ету»</vt:lpstr>
      <vt:lpstr>011 «Елді мекендерді АБАТТАНДЫРУ МЕН КӨГАЛДАНДЫРУ»</vt:lpstr>
      <vt:lpstr>013 «АУДАНДЫҚ МАҢЫЗЫ БАР ҚАЛАЛАРДА, АУЫЛДАРДА, КЕНТТЕРДЕ, АУЫЛДЫҚ ОКРУГТЕРДЕ, АВТОМОБИЛЬ ЖОЛДАРЫНЫҢ ЖҰМЫС ІСТЕУІН ҚАМТМАСЫЗ ЕТУ»</vt:lpstr>
      <vt:lpstr>014 «ЕЛДІ МЕКЕНДЕРДІ СУМЕН ҚАМТАМАСЫЗ ЕТУ»</vt:lpstr>
      <vt:lpstr>048 «Пайдаланылмаған (толық пайдаланылмаған) нысаналы  трансферттерді қайтару»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2022-09-20T06:16:53Z</dcterms:created>
  <dcterms:modified xsi:type="dcterms:W3CDTF">2026-10-16T12:12:13Z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