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57" r:id="rId6"/>
    <p:sldId id="258" r:id="rId7"/>
    <p:sldId id="259" r:id="rId8"/>
    <p:sldId id="263" r:id="rId9"/>
    <p:sldId id="266" r:id="rId10"/>
    <p:sldId id="260" r:id="rId11"/>
    <p:sldId id="264" r:id="rId12"/>
    <p:sldId id="267" r:id="rId13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988" autoAdjust="0"/>
  </p:normalViewPr>
  <p:slideViewPr>
    <p:cSldViewPr snapToGrid="0">
      <p:cViewPr varScale="1">
        <p:scale>
          <a:sx n="59" d="100"/>
          <a:sy n="59" d="100"/>
        </p:scale>
        <p:origin x="96" y="8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357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1F3F5E3-CEB6-44DF-B995-2FDFDFE9C11A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F2C8D43-8168-48C8-91A7-63EACBACA74B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5310998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3195258-86C4-401A-8E94-ADE157854278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1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603C52C-5E29-41AF-BAA3-8217E886DA0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19619617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603C52C-5E29-41AF-BAA3-8217E886DA08}" type="slidenum">
              <a:rPr lang="ru-RU" noProof="1" dirty="0" smtClean="0"/>
              <a:pPr rtl="0"/>
              <a:t>1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2478736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603C52C-5E29-41AF-BAA3-8217E886DA08}" type="slidenum">
              <a:rPr lang="ru-RU" noProof="1" smtClean="0"/>
              <a:pPr rtl="0"/>
              <a:t>2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843966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rtlCol="0" anchor="b">
            <a:normAutofit/>
          </a:bodyPr>
          <a:lstStyle>
            <a:lvl1pPr algn="l">
              <a:defRPr sz="60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 rtlCol="0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1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 rtlCol="0"/>
          <a:lstStyle/>
          <a:p>
            <a:pPr rtl="0"/>
            <a:fld id="{7F5D3971-613F-407D-8A46-F6C0EB422763}" type="datetime1">
              <a:rPr lang="ru-RU" noProof="1" dirty="0" smtClean="0"/>
              <a:pPr rtl="0"/>
              <a:t>16.10.2026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5B0317-E5ED-4357-88D7-8FEC4FC40737}" type="datetime1">
              <a:rPr lang="ru-RU" noProof="1" dirty="0" smtClean="0"/>
              <a:pPr rtl="0"/>
              <a:t>16.10.2026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rtlCol="0" anchor="b">
            <a:normAutofit/>
          </a:bodyPr>
          <a:lstStyle>
            <a:lvl1pPr algn="r">
              <a:defRPr sz="40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024467" y="3641725"/>
            <a:ext cx="10490200" cy="955675"/>
          </a:xfrm>
        </p:spPr>
        <p:txBody>
          <a:bodyPr rtlCol="0"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54624045-5829-401A-8952-3E137170E9E7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685800" y="2194559"/>
            <a:ext cx="5334000" cy="4024125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172200" y="2194559"/>
            <a:ext cx="5334000" cy="4024125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D4FADA9-5463-4CDF-992B-9C957FD35038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914409" y="2183802"/>
            <a:ext cx="5079991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85800" y="3132666"/>
            <a:ext cx="5311775" cy="3086019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400800" y="2183802"/>
            <a:ext cx="510540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172200" y="3132666"/>
            <a:ext cx="5334000" cy="3086019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6053E5-CE77-4B0A-A996-3D69DFD23151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52FCE27-12E9-4404-9704-1BB5102602CD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3129710-43A9-4F30-BA02-7EE2CAEA4BC6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995582" y="746759"/>
            <a:ext cx="6510618" cy="5471925"/>
          </a:xfrm>
        </p:spPr>
        <p:txBody>
          <a:bodyPr rtlCol="0" anchor="ctr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3124199"/>
            <a:ext cx="4114800" cy="3094485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15DF9FE-35B1-4A99-AEAD-5154F2A21B19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861238" y="751241"/>
            <a:ext cx="3644962" cy="5467443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3124199"/>
            <a:ext cx="6873240" cy="3094485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A07926-6E29-45C7-B611-777D382E4F94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ый 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81727" y="941439"/>
            <a:ext cx="10821840" cy="3478161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5516715"/>
            <a:ext cx="10820400" cy="701969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CD394A4-8215-4421-B0F2-767F11A3BCF6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rtlCol="0" anchor="ctr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24467" y="3649133"/>
            <a:ext cx="10130516" cy="999067"/>
          </a:xfrm>
        </p:spPr>
        <p:txBody>
          <a:bodyPr rtlCol="0"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D2E01DA1-D780-478C-A1E6-DB7162850904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 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rtlCol="0" anchor="ctr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half" idx="13" hasCustomPrompt="1"/>
          </p:nvPr>
        </p:nvSpPr>
        <p:spPr>
          <a:xfrm>
            <a:off x="1303865" y="3365556"/>
            <a:ext cx="9592736" cy="44444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24467" y="3959862"/>
            <a:ext cx="10151533" cy="679871"/>
          </a:xfrm>
        </p:spPr>
        <p:txBody>
          <a:bodyPr rtlCol="0"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D86403EE-C9CA-43B5-BDF8-3B30FBEC95CA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  <p:sp>
        <p:nvSpPr>
          <p:cNvPr id="9" name="Надпись 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ru-RU" sz="8000" noProof="1">
                <a:solidFill>
                  <a:schemeClr val="tx1"/>
                </a:solidFill>
                <a:effectLst/>
              </a:rPr>
              <a:t>«</a:t>
            </a:r>
          </a:p>
        </p:txBody>
      </p:sp>
      <p:sp>
        <p:nvSpPr>
          <p:cNvPr id="10" name="Надпись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1">
                <a:solidFill>
                  <a:schemeClr val="tx1"/>
                </a:solidFill>
                <a:effectLst/>
              </a:rPr>
              <a:t>»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24467" y="3648315"/>
            <a:ext cx="10144654" cy="999885"/>
          </a:xfrm>
        </p:spPr>
        <p:txBody>
          <a:bodyPr rtlCol="0"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C7A17412-9F10-48A5-995F-F995BC3F24BE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ойной столбе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 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85800" y="2202080"/>
            <a:ext cx="3456432" cy="617320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8" name="Текст 3"/>
          <p:cNvSpPr>
            <a:spLocks noGrp="1"/>
          </p:cNvSpPr>
          <p:nvPr>
            <p:ph type="body" sz="half" idx="15" hasCustomPrompt="1"/>
          </p:nvPr>
        </p:nvSpPr>
        <p:spPr>
          <a:xfrm>
            <a:off x="685799" y="2904565"/>
            <a:ext cx="3456432" cy="331413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368800" y="2201333"/>
            <a:ext cx="3456432" cy="626534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10" name="Текст 3"/>
          <p:cNvSpPr>
            <a:spLocks noGrp="1"/>
          </p:cNvSpPr>
          <p:nvPr>
            <p:ph type="body" sz="half" idx="16" hasCustomPrompt="1"/>
          </p:nvPr>
        </p:nvSpPr>
        <p:spPr>
          <a:xfrm>
            <a:off x="4366858" y="2904067"/>
            <a:ext cx="3456432" cy="331461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11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8051800" y="2192866"/>
            <a:ext cx="3456432" cy="626534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half" idx="17" hasCustomPrompt="1"/>
          </p:nvPr>
        </p:nvSpPr>
        <p:spPr>
          <a:xfrm>
            <a:off x="8051801" y="2904565"/>
            <a:ext cx="3456432" cy="331413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0CF83A1-D7AC-4F33-8F13-3D5826F7F4BF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 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19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88618" y="4191000"/>
            <a:ext cx="3451582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0" name="Рисунок 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21" name="Текст 3"/>
          <p:cNvSpPr>
            <a:spLocks noGrp="1"/>
          </p:cNvSpPr>
          <p:nvPr>
            <p:ph type="body" sz="half" idx="18" hasCustomPrompt="1"/>
          </p:nvPr>
        </p:nvSpPr>
        <p:spPr>
          <a:xfrm>
            <a:off x="688618" y="4873764"/>
            <a:ext cx="3451582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2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374263" y="4191000"/>
            <a:ext cx="3448935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3" name="Рисунок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24" name="Текст 3"/>
          <p:cNvSpPr>
            <a:spLocks noGrp="1"/>
          </p:cNvSpPr>
          <p:nvPr>
            <p:ph type="body" sz="half" idx="19" hasCustomPrompt="1"/>
          </p:nvPr>
        </p:nvSpPr>
        <p:spPr>
          <a:xfrm>
            <a:off x="4374264" y="4873763"/>
            <a:ext cx="3448935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5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8049731" y="4191000"/>
            <a:ext cx="3456469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6" name="Рисунок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27" name="Текст 3"/>
          <p:cNvSpPr>
            <a:spLocks noGrp="1"/>
          </p:cNvSpPr>
          <p:nvPr>
            <p:ph type="body" sz="half" idx="20" hasCustomPrompt="1"/>
          </p:nvPr>
        </p:nvSpPr>
        <p:spPr>
          <a:xfrm>
            <a:off x="8049731" y="4873761"/>
            <a:ext cx="3452445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5B6212E-AA16-4076-B669-F7EBF9E27B56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685800" y="2194559"/>
            <a:ext cx="10820400" cy="4024125"/>
          </a:xfrm>
        </p:spPr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98A3CB4-63E0-42FA-B506-E5D86E0945B1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 rtlCol="0"/>
          <a:lstStyle>
            <a:lvl1pPr algn="l">
              <a:defRPr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1024466" y="745067"/>
            <a:ext cx="8204201" cy="3903133"/>
          </a:xfrm>
        </p:spPr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2EA8B877-EDF3-486E-B006-0AF3C2C1E078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1"/>
              <a:t>Стиль образца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CE5DCE4-5573-4F62-B866-31325C98D232}" type="datetime1">
              <a:rPr lang="ru-RU" noProof="1" dirty="0" smtClean="0"/>
              <a:pPr rtl="0"/>
              <a:t>16.10.2026</a:t>
            </a:fld>
            <a:endParaRPr lang="ru-RU" noProof="1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0496C6C-A85F-426B-9ED1-3444166CE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1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E5CD8D-E704-46A1-BC3E-9A644A9FF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483" y="821265"/>
            <a:ext cx="6098705" cy="5222117"/>
          </a:xfrm>
        </p:spPr>
        <p:txBody>
          <a:bodyPr rtlCol="0" anchor="ctr">
            <a:normAutofit/>
          </a:bodyPr>
          <a:lstStyle/>
          <a:p>
            <a:pPr algn="r"/>
            <a:r>
              <a:rPr lang="ru-RU" sz="5400" noProof="1"/>
              <a:t>БЮДЖЕТТІҢ ОРЫНДАЛУЫ</a:t>
            </a:r>
            <a:br>
              <a:rPr lang="ru-RU" sz="5400" noProof="1"/>
            </a:br>
            <a:r>
              <a:rPr lang="ru-RU" sz="3600" noProof="1"/>
              <a:t>(2026 ЖЫЛДЫҢ </a:t>
            </a:r>
            <a:br>
              <a:rPr lang="ru-RU" sz="3600" noProof="1"/>
            </a:br>
            <a:r>
              <a:rPr lang="ru-RU" sz="3600" noProof="1"/>
              <a:t>30 сәуіріне)</a:t>
            </a:r>
            <a:endParaRPr lang="ru-RU" sz="5400" noProof="1"/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AD0EF22F-5D3C-4240-8C32-1B20803E5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97108" y="1923563"/>
            <a:ext cx="0" cy="301752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309A740-48C5-4AE5-879B-F567D3D7AC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03028" y="821265"/>
            <a:ext cx="3265713" cy="5222117"/>
          </a:xfrm>
        </p:spPr>
        <p:txBody>
          <a:bodyPr rtlCol="0" anchor="ctr">
            <a:normAutofit/>
          </a:bodyPr>
          <a:lstStyle/>
          <a:p>
            <a:pPr rtl="0"/>
            <a:r>
              <a:rPr lang="ru-RU" noProof="1"/>
              <a:t>Азаматтық бюджет </a:t>
            </a:r>
          </a:p>
          <a:p>
            <a:pPr rtl="0"/>
            <a:r>
              <a:rPr lang="ru-RU" noProof="1"/>
              <a:t>«Екібастұз қаласы Теміржол ауылдық округі әкімінің аппараты» ММ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912EF34-0253-41FD-9940-D8FBB7DE7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4"/>
          <a:stretch/>
        </p:blipFill>
        <p:spPr>
          <a:xfrm rot="5400000" flipH="1" flipV="1">
            <a:off x="7545075" y="2187578"/>
            <a:ext cx="6857999" cy="248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664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Прямоугольник 7">
            <a:extLst>
              <a:ext uri="{FF2B5EF4-FFF2-40B4-BE49-F238E27FC236}">
                <a16:creationId xmlns:a16="http://schemas.microsoft.com/office/drawing/2014/main" id="{A38A195E-584A-485A-BECD-66468900B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1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40177A7-740C-43C7-8F2D-BD7067F12C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06393" cy="685800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2" name="Рисунок 11">
            <a:extLst>
              <a:ext uri="{FF2B5EF4-FFF2-40B4-BE49-F238E27FC236}">
                <a16:creationId xmlns:a16="http://schemas.microsoft.com/office/drawing/2014/main" id="{FF525AAA-82CE-4027-A26C-B0EFFD856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4"/>
          <a:stretch/>
        </p:blipFill>
        <p:spPr>
          <a:xfrm rot="5400000" flipH="1" flipV="1">
            <a:off x="-1265719" y="2187575"/>
            <a:ext cx="6857999" cy="248285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89EA88-8D83-4F3F-A4C1-4B16E2377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507" y="764373"/>
            <a:ext cx="7434070" cy="5296458"/>
          </a:xfrm>
        </p:spPr>
        <p:txBody>
          <a:bodyPr rtlCol="0">
            <a:normAutofit/>
          </a:bodyPr>
          <a:lstStyle/>
          <a:p>
            <a:pPr algn="l"/>
            <a:r>
              <a:rPr lang="ru-RU" sz="3200" b="1" dirty="0"/>
              <a:t>БЮДЖЕТТІК БАҒДАРЛАМАЛАРДЫҢ ӘКІМШІЛІГІ: </a:t>
            </a:r>
            <a:r>
              <a:rPr lang="ru-RU" sz="3200" dirty="0"/>
              <a:t>124 АУЫ\ДАНДЫҚ МАҢЫЗЫ БАР ҚАЛА, АУЫЛ, КЕНТ, АУЫЛДЫҚ ОКРУГ ӘКІМІНІҢ АППАРАТЫ</a:t>
            </a:r>
            <a:br>
              <a:rPr lang="ru-RU" sz="3200" dirty="0"/>
            </a:br>
            <a:r>
              <a:rPr lang="ru-RU" sz="3200" b="1" dirty="0"/>
              <a:t>ӨЛШЕМ БІРЛІГІ: </a:t>
            </a:r>
            <a:r>
              <a:rPr lang="ru-RU" sz="3200" dirty="0" err="1"/>
              <a:t>ТеҢге</a:t>
            </a:r>
            <a:br>
              <a:rPr lang="ru-RU" sz="3200" dirty="0"/>
            </a:br>
            <a:r>
              <a:rPr lang="ru-RU" sz="3200" b="1" dirty="0"/>
              <a:t>МЕМЛЕКЕТТІК МЕКЕМЕНІҢ АТАУЫ: 451610</a:t>
            </a:r>
            <a:r>
              <a:rPr lang="ru-RU" sz="3200" dirty="0"/>
              <a:t>– «ЕКІБАСТҰЗ ҚАЛАСЫ </a:t>
            </a:r>
            <a:r>
              <a:rPr lang="ru-RU" sz="3200" dirty="0" err="1"/>
              <a:t>Теміржол</a:t>
            </a:r>
            <a:r>
              <a:rPr lang="ru-RU" sz="3200" dirty="0"/>
              <a:t> АУЫЛДЫҚ ОКРУГІ ӘКІМІНІҢ АППАРАТЫ» мм</a:t>
            </a:r>
            <a:endParaRPr lang="ru-RU" sz="3200" noProof="1"/>
          </a:p>
        </p:txBody>
      </p:sp>
    </p:spTree>
    <p:extLst>
      <p:ext uri="{BB962C8B-B14F-4D97-AF65-F5344CB8AC3E}">
        <p14:creationId xmlns:p14="http://schemas.microsoft.com/office/powerpoint/2010/main" val="21942331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5038" y="764373"/>
            <a:ext cx="8121162" cy="1293028"/>
          </a:xfrm>
        </p:spPr>
        <p:txBody>
          <a:bodyPr>
            <a:noAutofit/>
          </a:bodyPr>
          <a:lstStyle/>
          <a:p>
            <a:r>
              <a:rPr lang="ru-RU" sz="2800" dirty="0"/>
              <a:t>001 «ҚАЛАДАҒЫ АУДАН, АУДАНДЫҚ МАҢЫЗЫ БАР ҚАЛА, КЕНТ, АУЫЛ, АУЫЛДЫҚ ОКРУГ ӘКІМІНІҢ ҚЫЗМЕТІН ҚАМТАМАСЫЗ ЕТУ ЖӨНІНДЕГІ ҚЫЗМЕТТЕР»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999070"/>
              </p:ext>
            </p:extLst>
          </p:nvPr>
        </p:nvGraphicFramePr>
        <p:xfrm>
          <a:off x="750275" y="2483302"/>
          <a:ext cx="10755925" cy="284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sz="1800" kern="1200" dirty="0"/>
                        <a:t>Міндеттемелерді қаржыландыру жоспары және бір жылға төлемдер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қабылданған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сомасы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төленген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Төленбеген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Орындалуы</a:t>
                      </a:r>
                      <a:r>
                        <a:rPr lang="ru-RU" dirty="0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8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39 355 000,00</a:t>
                      </a:r>
                      <a:br>
                        <a:rPr lang="ru-RU" sz="18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16 115 575,74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15 743 027,95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372 547,79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97,6%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008 «ЕЛДІ МЕКЕНДЕРДІҢ КӨШЕЛЕРІН ЖАРЫҚТАНДЫРУ»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4198931"/>
              </p:ext>
            </p:extLst>
          </p:nvPr>
        </p:nvGraphicFramePr>
        <p:xfrm>
          <a:off x="709246" y="2498725"/>
          <a:ext cx="10755925" cy="2655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kern="1200" dirty="0"/>
                        <a:t>Міндеттемелерді қаржыландыру жоспары және бір жылға төлемдер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қабылданған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сомасы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төленген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Төленбеген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Орындалуы</a:t>
                      </a:r>
                      <a:r>
                        <a:rPr lang="ru-RU" dirty="0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41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7 715 000,00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5 599 999,12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1 858 548,92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3 741 450,20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33,2%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009 «</a:t>
            </a:r>
            <a:r>
              <a:rPr lang="ru-RU" sz="2800" dirty="0" err="1"/>
              <a:t>Елді</a:t>
            </a:r>
            <a:r>
              <a:rPr lang="ru-RU" sz="2800" dirty="0"/>
              <a:t> </a:t>
            </a:r>
            <a:r>
              <a:rPr lang="ru-RU" sz="2800" dirty="0" err="1"/>
              <a:t>мекендердің</a:t>
            </a:r>
            <a:r>
              <a:rPr lang="ru-RU" sz="2800" dirty="0"/>
              <a:t> </a:t>
            </a:r>
            <a:r>
              <a:rPr lang="ru-RU" sz="2800" dirty="0" err="1"/>
              <a:t>санитариясын</a:t>
            </a:r>
            <a:r>
              <a:rPr lang="ru-RU" sz="2800" dirty="0"/>
              <a:t> </a:t>
            </a:r>
            <a:r>
              <a:rPr lang="ru-RU" sz="2800" dirty="0" err="1"/>
              <a:t>қамтамасыз</a:t>
            </a:r>
            <a:r>
              <a:rPr lang="ru-RU" sz="2800" dirty="0"/>
              <a:t> </a:t>
            </a:r>
            <a:r>
              <a:rPr lang="ru-RU" sz="2800" dirty="0" err="1"/>
              <a:t>ету</a:t>
            </a:r>
            <a:r>
              <a:rPr lang="ru-RU" sz="2800" dirty="0"/>
              <a:t>»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2753579"/>
              </p:ext>
            </p:extLst>
          </p:nvPr>
        </p:nvGraphicFramePr>
        <p:xfrm>
          <a:off x="709246" y="2498725"/>
          <a:ext cx="10755925" cy="2655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kern="1200" dirty="0"/>
                        <a:t>Міндеттемелерді қаржыландыру жоспары және бір жылға төлемдер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қабылданған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сомасы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төленген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Төленбеген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Орындалуы</a:t>
                      </a:r>
                      <a:r>
                        <a:rPr lang="ru-RU" dirty="0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41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1 321 000,00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1 099 600,00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1 099 600,00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0</a:t>
                      </a:r>
                      <a:r>
                        <a:rPr lang="en-US" dirty="0"/>
                        <a:t>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29838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1F2ACC81-A77F-1826-B2A5-2F25B9AC7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8CADB2-B728-F74F-5648-B92C4C81D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011 «</a:t>
            </a:r>
            <a:r>
              <a:rPr lang="ru-RU" sz="2800" dirty="0" err="1"/>
              <a:t>Елді</a:t>
            </a:r>
            <a:r>
              <a:rPr lang="ru-RU" sz="2800" dirty="0"/>
              <a:t> </a:t>
            </a:r>
            <a:r>
              <a:rPr lang="ru-RU" sz="2800" dirty="0" err="1"/>
              <a:t>мекендерді</a:t>
            </a:r>
            <a:r>
              <a:rPr lang="ru-RU" sz="2800" dirty="0"/>
              <a:t> АБАТТАНДЫРУ МЕН КӨГАЛДАНДЫРУ»</a:t>
            </a:r>
          </a:p>
        </p:txBody>
      </p:sp>
      <p:graphicFrame>
        <p:nvGraphicFramePr>
          <p:cNvPr id="5" name="Содержимое 4">
            <a:extLst>
              <a:ext uri="{FF2B5EF4-FFF2-40B4-BE49-F238E27FC236}">
                <a16:creationId xmlns:a16="http://schemas.microsoft.com/office/drawing/2014/main" id="{71A3ACA3-73FF-F063-27E0-F77ECB5EB5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8198915"/>
              </p:ext>
            </p:extLst>
          </p:nvPr>
        </p:nvGraphicFramePr>
        <p:xfrm>
          <a:off x="709246" y="2498725"/>
          <a:ext cx="10755925" cy="2655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kern="1200" dirty="0"/>
                        <a:t>Міндеттемелерді қаржыландыру жоспары және бір жылға төлемдер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қабылданған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сомасы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төленген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Төленбеген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Орындалуы</a:t>
                      </a:r>
                      <a:r>
                        <a:rPr lang="ru-RU" dirty="0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41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28 000 000,00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26 000 000,00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26 000 000,00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26 000 000,00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100</a:t>
                      </a:r>
                      <a:r>
                        <a:rPr lang="en-US" dirty="0"/>
                        <a:t>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77555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6385" y="1057450"/>
            <a:ext cx="9148092" cy="1293028"/>
          </a:xfrm>
        </p:spPr>
        <p:txBody>
          <a:bodyPr>
            <a:noAutofit/>
          </a:bodyPr>
          <a:lstStyle/>
          <a:p>
            <a:r>
              <a:rPr lang="ru-RU" sz="2800" dirty="0"/>
              <a:t>013 «АУДАНДЫҚ МАҢЫЗЫ БАР ҚАЛАЛАРДА, АУЫЛДАРДА, КЕНТТЕРДЕ, АУЫЛДЫҚ ОКРУГТЕРДЕ, АВТОМОБИЛЬ ЖОЛДАРЫНЫҢ ЖҰМЫС ІСТЕУІН ҚАМТМАСЫЗ ЕТУ»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6617740"/>
              </p:ext>
            </p:extLst>
          </p:nvPr>
        </p:nvGraphicFramePr>
        <p:xfrm>
          <a:off x="738552" y="2926909"/>
          <a:ext cx="10755925" cy="257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sz="1800" kern="1200" dirty="0"/>
                        <a:t>Міндеттемелерді қаржыландыру жоспары және бір жылға төлемдер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қабылданған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сомасы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төленген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Төленбеген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Орындалуы</a:t>
                      </a:r>
                      <a:r>
                        <a:rPr lang="ru-RU" dirty="0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12 740 000,00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9 736 255,24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3 173 225,63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6 563 029,61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32,6%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975388"/>
            <a:ext cx="8610600" cy="1293028"/>
          </a:xfrm>
        </p:spPr>
        <p:txBody>
          <a:bodyPr>
            <a:normAutofit/>
          </a:bodyPr>
          <a:lstStyle/>
          <a:p>
            <a:r>
              <a:rPr lang="ru-RU" sz="2800" dirty="0"/>
              <a:t>014 «ЕЛДІ МЕКЕНДЕРДІ СУМЕН ҚАМТАМАСЫЗ ЕТУ»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4004450"/>
              </p:ext>
            </p:extLst>
          </p:nvPr>
        </p:nvGraphicFramePr>
        <p:xfrm>
          <a:off x="709246" y="2498725"/>
          <a:ext cx="10755925" cy="3050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792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kern="1200" dirty="0"/>
                        <a:t>Міндеттемелерді қаржыландыру жоспары және бір жылға төлемдер</a:t>
                      </a:r>
                      <a:endParaRPr lang="ru-RU" dirty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қабылданған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сомасы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төленген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Төленбеген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Орындалуы</a:t>
                      </a:r>
                      <a:r>
                        <a:rPr lang="ru-RU" dirty="0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093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09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832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32 751 000,00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25 692 836,52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8 564 276,00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17 128 560,52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33,3%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12880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7811" y="975388"/>
            <a:ext cx="9608389" cy="1293028"/>
          </a:xfrm>
        </p:spPr>
        <p:txBody>
          <a:bodyPr>
            <a:normAutofit/>
          </a:bodyPr>
          <a:lstStyle/>
          <a:p>
            <a:r>
              <a:rPr lang="ru-RU" sz="2800" dirty="0"/>
              <a:t>048 «</a:t>
            </a:r>
            <a:r>
              <a:rPr lang="ru-RU" sz="2800" dirty="0" err="1"/>
              <a:t>Пайдаланылмаған</a:t>
            </a:r>
            <a:r>
              <a:rPr lang="ru-RU" sz="2800" dirty="0"/>
              <a:t> (</a:t>
            </a:r>
            <a:r>
              <a:rPr lang="ru-RU" sz="2800" dirty="0" err="1"/>
              <a:t>толық</a:t>
            </a:r>
            <a:r>
              <a:rPr lang="ru-RU" sz="2800" dirty="0"/>
              <a:t> </a:t>
            </a:r>
            <a:r>
              <a:rPr lang="ru-RU" sz="2800" dirty="0" err="1"/>
              <a:t>пайдаланылмаған</a:t>
            </a:r>
            <a:r>
              <a:rPr lang="ru-RU" sz="2800" dirty="0"/>
              <a:t>) </a:t>
            </a:r>
            <a:r>
              <a:rPr lang="ru-RU" sz="2800" dirty="0" err="1"/>
              <a:t>нысаналы</a:t>
            </a:r>
            <a:r>
              <a:rPr lang="ru-RU" sz="2800" dirty="0"/>
              <a:t> </a:t>
            </a:r>
            <a:br>
              <a:rPr lang="ru-RU" sz="2800" dirty="0"/>
            </a:br>
            <a:r>
              <a:rPr lang="ru-RU" sz="2800" dirty="0" err="1"/>
              <a:t>трансферттерді</a:t>
            </a:r>
            <a:r>
              <a:rPr lang="ru-RU" sz="2800" dirty="0"/>
              <a:t> </a:t>
            </a:r>
            <a:r>
              <a:rPr lang="ru-RU" sz="2800" dirty="0" err="1"/>
              <a:t>қайтару</a:t>
            </a:r>
            <a:r>
              <a:rPr lang="ru-RU" sz="2800" dirty="0"/>
              <a:t>»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7672047"/>
              </p:ext>
            </p:extLst>
          </p:nvPr>
        </p:nvGraphicFramePr>
        <p:xfrm>
          <a:off x="709246" y="2498725"/>
          <a:ext cx="10755925" cy="3050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792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kern="1200" dirty="0"/>
                        <a:t>Міндеттемелерді қаржыландыру жоспары және бір жылға төлемдер</a:t>
                      </a:r>
                      <a:endParaRPr lang="ru-RU" dirty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қабылданған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сомасы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төленген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Төленбеген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Орындалуы</a:t>
                      </a:r>
                      <a:r>
                        <a:rPr lang="ru-RU" dirty="0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093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09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832">
                <a:tc>
                  <a:txBody>
                    <a:bodyPr/>
                    <a:lstStyle/>
                    <a:p>
                      <a:pPr algn="r"/>
                      <a:r>
                        <a:rPr lang="kk-KZ" dirty="0"/>
                        <a:t>12 000,00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12 000,00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12 000,00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09975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f67670762_win32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6588_TF67670762.potx" id="{C8C6B627-7FAF-4B79-AE4A-A92F1F3AC7AA}" vid="{CF93F24D-E366-4425-96B9-C99B86611775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2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3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4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5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6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7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710EE66-8707-456F-8F2E-091D581CB03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AB96CC85-5758-41C0-8EFD-737AFB6912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0BEB954-4024-4CCF-A9D6-4C00FDC028D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461</Words>
  <Application>Microsoft Office PowerPoint</Application>
  <PresentationFormat>Широкоэкранный</PresentationFormat>
  <Paragraphs>132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Century Gothic</vt:lpstr>
      <vt:lpstr>tf67670762_win32</vt:lpstr>
      <vt:lpstr>БЮДЖЕТТІҢ ОРЫНДАЛУЫ (2026 ЖЫЛДЫҢ  30 сәуіріне)</vt:lpstr>
      <vt:lpstr>БЮДЖЕТТІК БАҒДАРЛАМАЛАРДЫҢ ӘКІМШІЛІГІ: 124 АУЫ\ДАНДЫҚ МАҢЫЗЫ БАР ҚАЛА, АУЫЛ, КЕНТ, АУЫЛДЫҚ ОКРУГ ӘКІМІНІҢ АППАРАТЫ ӨЛШЕМ БІРЛІГІ: ТеҢге МЕМЛЕКЕТТІК МЕКЕМЕНІҢ АТАУЫ: 451610– «ЕКІБАСТҰЗ ҚАЛАСЫ Теміржол АУЫЛДЫҚ ОКРУГІ ӘКІМІНІҢ АППАРАТЫ» мм</vt:lpstr>
      <vt:lpstr>001 «ҚАЛАДАҒЫ АУДАН, АУДАНДЫҚ МАҢЫЗЫ БАР ҚАЛА, КЕНТ, АУЫЛ, АУЫЛДЫҚ ОКРУГ ӘКІМІНІҢ ҚЫЗМЕТІН ҚАМТАМАСЫЗ ЕТУ ЖӨНІНДЕГІ ҚЫЗМЕТТЕР»</vt:lpstr>
      <vt:lpstr>008 «ЕЛДІ МЕКЕНДЕРДІҢ КӨШЕЛЕРІН ЖАРЫҚТАНДЫРУ»</vt:lpstr>
      <vt:lpstr>009 «Елді мекендердің санитариясын қамтамасыз ету»</vt:lpstr>
      <vt:lpstr>011 «Елді мекендерді АБАТТАНДЫРУ МЕН КӨГАЛДАНДЫРУ»</vt:lpstr>
      <vt:lpstr>013 «АУДАНДЫҚ МАҢЫЗЫ БАР ҚАЛАЛАРДА, АУЫЛДАРДА, КЕНТТЕРДЕ, АУЫЛДЫҚ ОКРУГТЕРДЕ, АВТОМОБИЛЬ ЖОЛДАРЫНЫҢ ЖҰМЫС ІСТЕУІН ҚАМТМАСЫЗ ЕТУ»</vt:lpstr>
      <vt:lpstr>014 «ЕЛДІ МЕКЕНДЕРДІ СУМЕН ҚАМТАМАСЫЗ ЕТУ»</vt:lpstr>
      <vt:lpstr>048 «Пайдаланылмаған (толық пайдаланылмаған) нысаналы  трансферттерді қайтару»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2022-09-20T06:16:53Z</dcterms:created>
  <dcterms:modified xsi:type="dcterms:W3CDTF">2026-10-16T11:59:21Z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