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sldIdLst>
    <p:sldId id="256" r:id="rId2"/>
    <p:sldId id="257" r:id="rId3"/>
    <p:sldId id="259" r:id="rId4"/>
    <p:sldId id="262" r:id="rId5"/>
    <p:sldId id="263" r:id="rId6"/>
    <p:sldId id="273" r:id="rId7"/>
    <p:sldId id="272" r:id="rId8"/>
    <p:sldId id="27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kk-KZ" sz="2000" b="1" i="0" u="none" strike="noStrike" baseline="0" dirty="0" smtClean="0">
              <a:latin typeface="Calibri"/>
            </a:rPr>
            <a:t>Ауылдың </a:t>
          </a:r>
          <a:r>
            <a:rPr lang="kk-KZ" sz="2000" b="1" i="0" u="none" strike="noStrike" baseline="0" dirty="0">
              <a:latin typeface="Calibri"/>
            </a:rPr>
            <a:t>бюджеті</a:t>
          </a:r>
          <a:endParaRPr lang="ru-RU" sz="2000" b="1" i="0" u="none" strike="noStrike" baseline="0" dirty="0">
            <a:latin typeface="Calibri"/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 err="1">
              <a:latin typeface="Calibri"/>
            </a:rPr>
            <a:t>Мақсатты</a:t>
          </a:r>
          <a:r>
            <a:rPr lang="ru-RU" sz="1400" b="1" i="0" u="none" strike="noStrike" baseline="0" dirty="0">
              <a:latin typeface="Calibri"/>
            </a:rPr>
            <a:t> </a:t>
          </a:r>
          <a:r>
            <a:rPr lang="ru-RU" sz="1400" b="1" i="0" u="none" strike="noStrike" baseline="0" dirty="0" err="1">
              <a:latin typeface="Calibri"/>
            </a:rPr>
            <a:t>трансферттер</a:t>
          </a:r>
          <a:r>
            <a:rPr lang="ru-RU" sz="1400" b="1" i="0" u="none" strike="noStrike" baseline="0" dirty="0">
              <a:latin typeface="Calibri"/>
            </a:rPr>
            <a:t> </a:t>
          </a: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3BC1B35C-C14B-442C-9F75-38BBBF3DB6BF}">
      <dgm:prSet phldrT="[Текст]" custScaleX="69440" custScaleY="73872" custRadScaleRad="129502" custRadScaleInc="28992"/>
      <dgm:spPr/>
      <dgm:t>
        <a:bodyPr/>
        <a:lstStyle/>
        <a:p>
          <a:endParaRPr lang="ru-RU" sz="1400"/>
        </a:p>
      </dgm:t>
    </dgm:pt>
    <dgm:pt modelId="{EAB38026-C445-496B-A668-4B6C600B4B12}" type="parTrans" cxnId="{FC156EED-648B-4E61-B8DF-9BD71ACD41A8}">
      <dgm:prSet custScaleX="49364"/>
      <dgm:spPr/>
      <dgm:t>
        <a:bodyPr/>
        <a:lstStyle/>
        <a:p>
          <a:endParaRPr lang="ru-RU"/>
        </a:p>
      </dgm:t>
    </dgm:pt>
    <dgm:pt modelId="{70D135F0-0637-4A8D-9088-26622FDD37A5}" type="sibTrans" cxnId="{FC156EED-648B-4E61-B8DF-9BD71ACD41A8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phldr="1" custScaleX="69440" custScaleY="73872" custRadScaleRad="129502" custRadScaleInc="28992"/>
      <dgm:spPr/>
      <dgm:t>
        <a:bodyPr/>
        <a:lstStyle/>
        <a:p>
          <a:endParaRPr lang="ru-RU" sz="1400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Аудандық бюджеттен жәрдемқаржы</a:t>
          </a:r>
          <a:endParaRPr lang="ru-RU" sz="1400" b="1" i="0" u="none" strike="noStrike" baseline="0" dirty="0">
            <a:latin typeface="Calibri"/>
          </a:endParaRPr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kk-KZ" sz="1400" b="1" i="0" u="none" strike="noStrike" baseline="0" dirty="0">
              <a:latin typeface="Calibri"/>
            </a:rPr>
            <a:t>Салықтық түсімдер</a:t>
          </a:r>
          <a:endParaRPr lang="ru-RU" sz="1400" b="1" i="0" u="none" strike="noStrike" baseline="0" dirty="0">
            <a:latin typeface="Calibri"/>
          </a:endParaRPr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A6ABDC82-8C7E-44AB-B390-26AC6C181BD3}">
      <dgm:prSet custT="1"/>
      <dgm:spPr>
        <a:solidFill>
          <a:schemeClr val="bg2">
            <a:lumMod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r>
            <a:rPr lang="kk-KZ" sz="1200" b="1" baseline="0" dirty="0"/>
            <a:t>Салықтық емес түсімдер</a:t>
          </a:r>
          <a:endParaRPr lang="ru-RU" sz="1200" b="1" baseline="0" dirty="0"/>
        </a:p>
      </dgm:t>
    </dgm:pt>
    <dgm:pt modelId="{88893377-3B0E-46C5-B502-E9FCA2CCC6EF}" type="parTrans" cxnId="{563CB7D2-89E2-4E6C-9FE0-6AD1CA57792D}">
      <dgm:prSet/>
      <dgm:spPr/>
      <dgm:t>
        <a:bodyPr/>
        <a:lstStyle/>
        <a:p>
          <a:endParaRPr lang="ru-RU"/>
        </a:p>
      </dgm:t>
    </dgm:pt>
    <dgm:pt modelId="{76D6B3EF-E8A7-4CDC-B3F0-7FDFD5EBFC4B}" type="sibTrans" cxnId="{563CB7D2-89E2-4E6C-9FE0-6AD1CA57792D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E6F60D-9112-4BBA-86A1-71CB03F28DF2}" type="pres">
      <dgm:prSet presAssocID="{B56DEE8D-BBDE-4642-BF97-C67F5325C3A8}" presName="centerShape" presStyleLbl="node0" presStyleIdx="0" presStyleCnt="1" custScaleX="72272" custScaleY="70522" custLinFactNeighborX="-614" custLinFactNeighborY="-23102"/>
      <dgm:spPr/>
      <dgm:t>
        <a:bodyPr/>
        <a:lstStyle/>
        <a:p>
          <a:endParaRPr lang="ru-RU"/>
        </a:p>
      </dgm:t>
    </dgm:pt>
    <dgm:pt modelId="{AFDE36B4-3270-49E7-A0B8-D0819E092F8E}" type="pres">
      <dgm:prSet presAssocID="{1853D1E6-F97C-4404-BB97-D6AC29573B85}" presName="parTrans" presStyleLbl="bgSibTrans2D1" presStyleIdx="0" presStyleCnt="4" custScaleX="107014"/>
      <dgm:spPr/>
      <dgm:t>
        <a:bodyPr/>
        <a:lstStyle/>
        <a:p>
          <a:endParaRPr lang="ru-RU"/>
        </a:p>
      </dgm:t>
    </dgm:pt>
    <dgm:pt modelId="{43AD318E-4792-4A1E-B6CE-E5BE6435070B}" type="pres">
      <dgm:prSet presAssocID="{1F928AB8-C601-486F-AA00-82CFB59C823E}" presName="node" presStyleLbl="node1" presStyleIdx="0" presStyleCnt="4" custScaleX="129481" custScaleY="73872" custRadScaleRad="72154" custRadScaleInc="-570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1DBC6B-037B-4677-B6A9-5B1191FC1579}" type="pres">
      <dgm:prSet presAssocID="{67FA2A8F-0B87-492A-A06D-7AB62D0D2548}" presName="parTrans" presStyleLbl="bgSibTrans2D1" presStyleIdx="1" presStyleCnt="4" custScaleX="103745"/>
      <dgm:spPr/>
      <dgm:t>
        <a:bodyPr/>
        <a:lstStyle/>
        <a:p>
          <a:endParaRPr lang="ru-RU"/>
        </a:p>
      </dgm:t>
    </dgm:pt>
    <dgm:pt modelId="{5EE0A968-0E33-4151-9FDB-1A87AF47507C}" type="pres">
      <dgm:prSet presAssocID="{1F27929C-C2D4-4F28-A457-7BE2F1F817CE}" presName="node" presStyleLbl="node1" presStyleIdx="1" presStyleCnt="4" custScaleX="131998" custScaleY="76573" custRadScaleRad="120749" custRadScaleInc="-603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0A9C5-4771-43F0-B33A-60EE98EAD358}" type="pres">
      <dgm:prSet presAssocID="{F1BAA626-DFB3-414B-B998-06AF8C46FE4C}" presName="parTrans" presStyleLbl="bgSibTrans2D1" presStyleIdx="2" presStyleCnt="4" custScaleX="82095" custLinFactNeighborX="2276" custLinFactNeighborY="37799"/>
      <dgm:spPr/>
      <dgm:t>
        <a:bodyPr/>
        <a:lstStyle/>
        <a:p>
          <a:endParaRPr lang="ru-RU"/>
        </a:p>
      </dgm:t>
    </dgm:pt>
    <dgm:pt modelId="{94189B87-4C16-4ADF-AF94-BFA6C131C96A}" type="pres">
      <dgm:prSet presAssocID="{B200E43D-11B5-4798-9279-E67BC911A06C}" presName="node" presStyleLbl="node1" presStyleIdx="2" presStyleCnt="4" custScaleX="127438" custScaleY="73872" custRadScaleRad="112901" custRadScaleInc="-137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CBCAB-2198-474E-85B6-231B9C4E3ECE}" type="pres">
      <dgm:prSet presAssocID="{88893377-3B0E-46C5-B502-E9FCA2CCC6EF}" presName="parTrans" presStyleLbl="bgSibTrans2D1" presStyleIdx="3" presStyleCnt="4"/>
      <dgm:spPr/>
      <dgm:t>
        <a:bodyPr/>
        <a:lstStyle/>
        <a:p>
          <a:endParaRPr lang="ru-RU"/>
        </a:p>
      </dgm:t>
    </dgm:pt>
    <dgm:pt modelId="{600C26A4-BDF5-4E55-B7FC-9EC307145FAA}" type="pres">
      <dgm:prSet presAssocID="{A6ABDC82-8C7E-44AB-B390-26AC6C181BD3}" presName="node" presStyleLbl="node1" presStyleIdx="3" presStyleCnt="4" custRadScaleRad="98052" custRadScaleInc="-15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84D5C7B2-A6DF-44FB-80CA-B34492EAF6DF}" srcId="{8451272F-FEF9-406A-9AB3-097B51EA60FC}" destId="{0F7C96CA-C311-450E-B69A-CBD0BE1F6A13}" srcOrd="2" destOrd="0" parTransId="{2BFD0304-0337-4A91-89A7-5011E643850B}" sibTransId="{6883EBAE-2D77-4C0D-A76F-25FD040537FC}"/>
    <dgm:cxn modelId="{4AF8CDBC-F7CA-4126-8B38-2B1CD1436E73}" type="presOf" srcId="{1F27929C-C2D4-4F28-A457-7BE2F1F817CE}" destId="{5EE0A968-0E33-4151-9FDB-1A87AF47507C}" srcOrd="0" destOrd="0" presId="urn:microsoft.com/office/officeart/2005/8/layout/radial4"/>
    <dgm:cxn modelId="{1C94CA82-29A9-445D-B249-740B5C343304}" type="presOf" srcId="{1853D1E6-F97C-4404-BB97-D6AC29573B85}" destId="{AFDE36B4-3270-49E7-A0B8-D0819E092F8E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EC7CE186-35B1-454F-84EF-FFEFBA40E785}" type="presOf" srcId="{A6ABDC82-8C7E-44AB-B390-26AC6C181BD3}" destId="{600C26A4-BDF5-4E55-B7FC-9EC307145FAA}" srcOrd="0" destOrd="0" presId="urn:microsoft.com/office/officeart/2005/8/layout/radial4"/>
    <dgm:cxn modelId="{FC156EED-648B-4E61-B8DF-9BD71ACD41A8}" srcId="{8451272F-FEF9-406A-9AB3-097B51EA60FC}" destId="{3BC1B35C-C14B-442C-9F75-38BBBF3DB6BF}" srcOrd="1" destOrd="0" parTransId="{EAB38026-C445-496B-A668-4B6C600B4B12}" sibTransId="{70D135F0-0637-4A8D-9088-26622FDD37A5}"/>
    <dgm:cxn modelId="{21D16C60-51DD-43E3-A695-91C54E1EFDD5}" type="presOf" srcId="{B200E43D-11B5-4798-9279-E67BC911A06C}" destId="{94189B87-4C16-4ADF-AF94-BFA6C131C96A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745EF3CB-7972-4D29-9C3B-3356B04D5442}" type="presOf" srcId="{1F928AB8-C601-486F-AA00-82CFB59C823E}" destId="{43AD318E-4792-4A1E-B6CE-E5BE6435070B}" srcOrd="0" destOrd="0" presId="urn:microsoft.com/office/officeart/2005/8/layout/radial4"/>
    <dgm:cxn modelId="{60E5BF5D-B702-4762-BFE5-530F5ABE0DD8}" type="presOf" srcId="{8451272F-FEF9-406A-9AB3-097B51EA60FC}" destId="{F6940661-1F22-492D-83CB-367912127D68}" srcOrd="0" destOrd="0" presId="urn:microsoft.com/office/officeart/2005/8/layout/radial4"/>
    <dgm:cxn modelId="{0768EE15-9F15-4333-AC2D-EF2830C1797D}" type="presOf" srcId="{88893377-3B0E-46C5-B502-E9FCA2CCC6EF}" destId="{17ACBCAB-2198-474E-85B6-231B9C4E3ECE}" srcOrd="0" destOrd="0" presId="urn:microsoft.com/office/officeart/2005/8/layout/radial4"/>
    <dgm:cxn modelId="{5A8726A2-F0FE-40EA-B76E-853D3F482B2D}" type="presOf" srcId="{F1BAA626-DFB3-414B-B998-06AF8C46FE4C}" destId="{8CB0A9C5-4771-43F0-B33A-60EE98EAD358}" srcOrd="0" destOrd="0" presId="urn:microsoft.com/office/officeart/2005/8/layout/radial4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AE51A9EF-7356-4A0D-917F-A822D73E6315}" type="presOf" srcId="{67FA2A8F-0B87-492A-A06D-7AB62D0D2548}" destId="{2D1DBC6B-037B-4677-B6A9-5B1191FC1579}" srcOrd="0" destOrd="0" presId="urn:microsoft.com/office/officeart/2005/8/layout/radial4"/>
    <dgm:cxn modelId="{D36351CB-2615-4B28-A7D2-30726D6A2BD9}" type="presOf" srcId="{B56DEE8D-BBDE-4642-BF97-C67F5325C3A8}" destId="{68E6F60D-9112-4BBA-86A1-71CB03F28DF2}" srcOrd="0" destOrd="0" presId="urn:microsoft.com/office/officeart/2005/8/layout/radial4"/>
    <dgm:cxn modelId="{563CB7D2-89E2-4E6C-9FE0-6AD1CA57792D}" srcId="{B56DEE8D-BBDE-4642-BF97-C67F5325C3A8}" destId="{A6ABDC82-8C7E-44AB-B390-26AC6C181BD3}" srcOrd="3" destOrd="0" parTransId="{88893377-3B0E-46C5-B502-E9FCA2CCC6EF}" sibTransId="{76D6B3EF-E8A7-4CDC-B3F0-7FDFD5EBFC4B}"/>
    <dgm:cxn modelId="{2DCB16FD-00CD-4D9B-9F06-C413621A4D03}" type="presParOf" srcId="{F6940661-1F22-492D-83CB-367912127D68}" destId="{68E6F60D-9112-4BBA-86A1-71CB03F28DF2}" srcOrd="0" destOrd="0" presId="urn:microsoft.com/office/officeart/2005/8/layout/radial4"/>
    <dgm:cxn modelId="{0E9E07B2-86CA-4B36-8C0E-D09A457AB6E8}" type="presParOf" srcId="{F6940661-1F22-492D-83CB-367912127D68}" destId="{AFDE36B4-3270-49E7-A0B8-D0819E092F8E}" srcOrd="1" destOrd="0" presId="urn:microsoft.com/office/officeart/2005/8/layout/radial4"/>
    <dgm:cxn modelId="{83F32418-C3B2-4026-AFA6-44A8D547194E}" type="presParOf" srcId="{F6940661-1F22-492D-83CB-367912127D68}" destId="{43AD318E-4792-4A1E-B6CE-E5BE6435070B}" srcOrd="2" destOrd="0" presId="urn:microsoft.com/office/officeart/2005/8/layout/radial4"/>
    <dgm:cxn modelId="{E130ED50-DD33-4450-A473-79036F58700D}" type="presParOf" srcId="{F6940661-1F22-492D-83CB-367912127D68}" destId="{2D1DBC6B-037B-4677-B6A9-5B1191FC1579}" srcOrd="3" destOrd="0" presId="urn:microsoft.com/office/officeart/2005/8/layout/radial4"/>
    <dgm:cxn modelId="{9361D2BD-386E-4227-BB24-789DFAD55CC2}" type="presParOf" srcId="{F6940661-1F22-492D-83CB-367912127D68}" destId="{5EE0A968-0E33-4151-9FDB-1A87AF47507C}" srcOrd="4" destOrd="0" presId="urn:microsoft.com/office/officeart/2005/8/layout/radial4"/>
    <dgm:cxn modelId="{F2B41DD7-EB28-4460-A7EA-0D196FF6CD57}" type="presParOf" srcId="{F6940661-1F22-492D-83CB-367912127D68}" destId="{8CB0A9C5-4771-43F0-B33A-60EE98EAD358}" srcOrd="5" destOrd="0" presId="urn:microsoft.com/office/officeart/2005/8/layout/radial4"/>
    <dgm:cxn modelId="{3EB42C09-02CD-4D65-85BA-792FE5865907}" type="presParOf" srcId="{F6940661-1F22-492D-83CB-367912127D68}" destId="{94189B87-4C16-4ADF-AF94-BFA6C131C96A}" srcOrd="6" destOrd="0" presId="urn:microsoft.com/office/officeart/2005/8/layout/radial4"/>
    <dgm:cxn modelId="{F48538EB-2568-49C8-84B3-3C253E15E600}" type="presParOf" srcId="{F6940661-1F22-492D-83CB-367912127D68}" destId="{17ACBCAB-2198-474E-85B6-231B9C4E3ECE}" srcOrd="7" destOrd="0" presId="urn:microsoft.com/office/officeart/2005/8/layout/radial4"/>
    <dgm:cxn modelId="{178E29DB-B7FD-43CC-BE3B-E1664404CD4D}" type="presParOf" srcId="{F6940661-1F22-492D-83CB-367912127D68}" destId="{600C26A4-BDF5-4E55-B7FC-9EC307145FAA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1</a:t>
          </a: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0D06B25-4DBD-492B-9409-7888A1368EB3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 3</a:t>
          </a:r>
        </a:p>
      </dgm:t>
    </dgm:pt>
    <dgm:pt modelId="{10DD660C-218F-43FF-A9B5-2DA97FD5A2E0}" type="par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669C53C1-4D68-4D1A-89AA-9D48C210A67E}" type="sibTrans" cxnId="{EA5A3513-3F78-4B25-AB76-E9ED512105C5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7F2CE7F-EB85-47B7-80AA-5CB9A6B0EB85}">
      <dgm:prSet custT="1"/>
      <dgm:spPr/>
      <dgm:t>
        <a:bodyPr/>
        <a:lstStyle/>
        <a:p>
          <a:r>
            <a:rPr lang="ru-RU" sz="2700" dirty="0" smtClean="0">
              <a:latin typeface="Arial" pitchFamily="34" charset="0"/>
              <a:cs typeface="Arial" pitchFamily="34" charset="0"/>
            </a:rPr>
            <a:t>4 021</a:t>
          </a:r>
          <a:r>
            <a:rPr lang="ru-RU" sz="27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700" b="1" dirty="0" err="1" smtClean="0">
              <a:latin typeface="Arial" panose="020B0604020202020204" pitchFamily="34" charset="0"/>
              <a:cs typeface="Arial" panose="020B0604020202020204" pitchFamily="34" charset="0"/>
            </a:rPr>
            <a:t>мың</a:t>
          </a:r>
          <a:r>
            <a:rPr lang="ru-RU" sz="2700" b="1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700" b="1" dirty="0" err="1" smtClean="0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r>
            <a:rPr lang="ru-RU" sz="2700" b="1" dirty="0" smtClean="0">
              <a:latin typeface="Arial" panose="020B0604020202020204" pitchFamily="34" charset="0"/>
              <a:cs typeface="Arial" panose="020B0604020202020204" pitchFamily="34" charset="0"/>
            </a:rPr>
            <a:t> е</a:t>
          </a:r>
          <a:r>
            <a:rPr lang="kk-KZ" sz="2700" b="1" dirty="0" smtClean="0">
              <a:latin typeface="Arial" panose="020B0604020202020204" pitchFamily="34" charset="0"/>
              <a:cs typeface="Arial" panose="020B0604020202020204" pitchFamily="34" charset="0"/>
            </a:rPr>
            <a:t>лді мекендердегі көшелерді жарықтандыру</a:t>
          </a:r>
          <a:endParaRPr lang="ru-RU" sz="27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D3D2F22-7493-4083-B809-ED148B29A65F}" type="parTrans" cxnId="{58A6D756-5867-4773-9563-D0616AB001B4}">
      <dgm:prSet/>
      <dgm:spPr/>
      <dgm:t>
        <a:bodyPr/>
        <a:lstStyle/>
        <a:p>
          <a:endParaRPr lang="ru-RU"/>
        </a:p>
      </dgm:t>
    </dgm:pt>
    <dgm:pt modelId="{DCAA25D3-8399-435B-AC02-63BBEEEA9DC4}" type="sibTrans" cxnId="{58A6D756-5867-4773-9563-D0616AB001B4}">
      <dgm:prSet/>
      <dgm:spPr/>
      <dgm:t>
        <a:bodyPr/>
        <a:lstStyle/>
        <a:p>
          <a:endParaRPr lang="ru-RU"/>
        </a:p>
      </dgm:t>
    </dgm:pt>
    <dgm:pt modelId="{8B8120F0-37BD-423E-ADD2-44821D5F42D2}">
      <dgm:prSet custT="1"/>
      <dgm:spPr/>
      <dgm:t>
        <a:bodyPr/>
        <a:lstStyle/>
        <a:p>
          <a:r>
            <a:rPr lang="ru-RU" sz="2700" b="1" dirty="0" smtClean="0">
              <a:latin typeface="Arial" pitchFamily="34" charset="0"/>
              <a:cs typeface="Arial" pitchFamily="34" charset="0"/>
            </a:rPr>
            <a:t>4 319 </a:t>
          </a:r>
          <a:r>
            <a:rPr lang="ru-RU" sz="2700" b="1" dirty="0" err="1" smtClean="0">
              <a:latin typeface="Arial" pitchFamily="34" charset="0"/>
              <a:cs typeface="Arial" pitchFamily="34" charset="0"/>
            </a:rPr>
            <a:t>мың</a:t>
          </a:r>
          <a:r>
            <a:rPr lang="ru-RU" sz="2700" b="1" dirty="0">
              <a:latin typeface="Arial" pitchFamily="34" charset="0"/>
              <a:cs typeface="Arial" pitchFamily="34" charset="0"/>
            </a:rPr>
            <a:t>. </a:t>
          </a:r>
          <a:r>
            <a:rPr lang="ru-RU" sz="2700" b="1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2700" b="1" dirty="0">
              <a:latin typeface="Arial" pitchFamily="34" charset="0"/>
              <a:cs typeface="Arial" pitchFamily="34" charset="0"/>
            </a:rPr>
            <a:t> </a:t>
          </a:r>
          <a:r>
            <a:rPr lang="ru-RU" sz="2700" b="1" dirty="0" err="1" smtClean="0">
              <a:latin typeface="Arial" pitchFamily="34" charset="0"/>
              <a:cs typeface="Arial" pitchFamily="34" charset="0"/>
            </a:rPr>
            <a:t>көлік</a:t>
          </a:r>
          <a:r>
            <a:rPr lang="ru-RU" sz="2700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700" b="1" dirty="0" err="1" smtClean="0">
              <a:latin typeface="Arial" pitchFamily="34" charset="0"/>
              <a:cs typeface="Arial" pitchFamily="34" charset="0"/>
            </a:rPr>
            <a:t>және</a:t>
          </a:r>
          <a:r>
            <a:rPr lang="ru-RU" sz="2700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700" b="1" dirty="0" err="1" smtClean="0">
              <a:latin typeface="Arial" pitchFamily="34" charset="0"/>
              <a:cs typeface="Arial" pitchFamily="34" charset="0"/>
            </a:rPr>
            <a:t>байланыс</a:t>
          </a:r>
          <a:endParaRPr lang="ru-RU" sz="2700" b="1" dirty="0"/>
        </a:p>
      </dgm:t>
    </dgm:pt>
    <dgm:pt modelId="{D1995295-089D-4985-AE82-4B226D0B8EAF}" type="sibTrans" cxnId="{D4901E9C-AED6-4740-A43B-BCF1AC448421}">
      <dgm:prSet/>
      <dgm:spPr/>
      <dgm:t>
        <a:bodyPr/>
        <a:lstStyle/>
        <a:p>
          <a:endParaRPr lang="ru-RU"/>
        </a:p>
      </dgm:t>
    </dgm:pt>
    <dgm:pt modelId="{4DC2E1B1-498A-43BF-837E-F2B4F1353191}" type="parTrans" cxnId="{D4901E9C-AED6-4740-A43B-BCF1AC448421}">
      <dgm:prSet/>
      <dgm:spPr/>
      <dgm:t>
        <a:bodyPr/>
        <a:lstStyle/>
        <a:p>
          <a:endParaRPr lang="ru-RU"/>
        </a:p>
      </dgm:t>
    </dgm:pt>
    <dgm:pt modelId="{B9DB9B55-B485-40D2-9CFD-BF34C8AD104F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2</a:t>
          </a:r>
        </a:p>
      </dgm:t>
    </dgm:pt>
    <dgm:pt modelId="{D878DF9B-F854-4586-97B0-378652C5B075}" type="sibTrans" cxnId="{9DA0E68D-A4B5-4268-8752-C7F27613654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3A5E195-53FD-466F-990B-6554E7BDD016}" type="parTrans" cxnId="{9DA0E68D-A4B5-4268-8752-C7F27613654B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B0CE9388-FA05-4460-BF5B-B7BE71A37F83}">
      <dgm:prSet custT="1"/>
      <dgm:spPr/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ru-RU" sz="2700" dirty="0" smtClean="0">
              <a:latin typeface="Arial" pitchFamily="34" charset="0"/>
              <a:cs typeface="Arial" pitchFamily="34" charset="0"/>
            </a:rPr>
            <a:t>2 262 </a:t>
          </a:r>
          <a:r>
            <a:rPr lang="ru-RU" sz="2700" b="1" dirty="0" err="1" smtClean="0">
              <a:latin typeface="Arial" pitchFamily="34" charset="0"/>
              <a:cs typeface="Arial" pitchFamily="34" charset="0"/>
            </a:rPr>
            <a:t>мың</a:t>
          </a:r>
          <a:r>
            <a:rPr lang="ru-RU" sz="2700" b="1" dirty="0">
              <a:latin typeface="Arial" pitchFamily="34" charset="0"/>
              <a:cs typeface="Arial" pitchFamily="34" charset="0"/>
            </a:rPr>
            <a:t>. </a:t>
          </a:r>
          <a:r>
            <a:rPr lang="ru-RU" sz="2700" b="1" dirty="0" err="1" smtClean="0">
              <a:latin typeface="Arial" pitchFamily="34" charset="0"/>
              <a:cs typeface="Arial" pitchFamily="34" charset="0"/>
            </a:rPr>
            <a:t>теңге</a:t>
          </a:r>
          <a:r>
            <a:rPr lang="ru-RU" sz="2700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700" b="1" dirty="0" err="1" smtClean="0">
              <a:latin typeface="Arial" pitchFamily="34" charset="0"/>
              <a:cs typeface="Arial" pitchFamily="34" charset="0"/>
            </a:rPr>
            <a:t>елді</a:t>
          </a:r>
          <a:r>
            <a:rPr lang="ru-RU" sz="2700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700" b="1" dirty="0" err="1" smtClean="0">
              <a:latin typeface="Arial" pitchFamily="34" charset="0"/>
              <a:cs typeface="Arial" pitchFamily="34" charset="0"/>
            </a:rPr>
            <a:t>мекенді</a:t>
          </a:r>
          <a:r>
            <a:rPr lang="ru-RU" sz="2700" b="1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700" b="1" dirty="0" err="1" smtClean="0">
              <a:latin typeface="Arial" pitchFamily="34" charset="0"/>
              <a:cs typeface="Arial" pitchFamily="34" charset="0"/>
            </a:rPr>
            <a:t>көркейту</a:t>
          </a:r>
          <a:r>
            <a:rPr lang="ru-RU" sz="2700" b="1" dirty="0" smtClean="0">
              <a:latin typeface="Arial" pitchFamily="34" charset="0"/>
              <a:cs typeface="Arial" pitchFamily="34" charset="0"/>
            </a:rPr>
            <a:t> </a:t>
          </a:r>
          <a:endParaRPr lang="ru-RU" sz="2700" b="1" dirty="0"/>
        </a:p>
      </dgm:t>
    </dgm:pt>
    <dgm:pt modelId="{B135EB1C-F1F8-4F95-B9BF-F74D5D7C372A}" type="sibTrans" cxnId="{B3AD4D14-B136-47DE-809E-79091617E2ED}">
      <dgm:prSet/>
      <dgm:spPr/>
      <dgm:t>
        <a:bodyPr/>
        <a:lstStyle/>
        <a:p>
          <a:endParaRPr lang="ru-RU"/>
        </a:p>
      </dgm:t>
    </dgm:pt>
    <dgm:pt modelId="{6DDF534D-5901-44C3-9BC6-ED92BBEC651F}" type="parTrans" cxnId="{B3AD4D14-B136-47DE-809E-79091617E2ED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F22A8E-4A77-4ACA-AA7F-D42CD31A674E}" type="pres">
      <dgm:prSet presAssocID="{2AB3AA78-B1F6-4BA7-9E8E-790B09FB2B2F}" presName="descendantText" presStyleLbl="alignAcc1" presStyleIdx="0" presStyleCnt="3" custLinFactNeighborX="453" custLinFactNeighborY="-2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A3FB64-C900-4740-A365-F893C7B1E223}" type="pres">
      <dgm:prSet presAssocID="{D5573FF4-FDF3-4C18-83BE-2980BFC99463}" presName="sp" presStyleCnt="0"/>
      <dgm:spPr/>
    </dgm:pt>
    <dgm:pt modelId="{D9155179-AAF0-412B-82A7-D62B317CB51D}" type="pres">
      <dgm:prSet presAssocID="{B9DB9B55-B485-40D2-9CFD-BF34C8AD104F}" presName="composite" presStyleCnt="0"/>
      <dgm:spPr/>
    </dgm:pt>
    <dgm:pt modelId="{B6A01BA2-D247-4E25-BBDD-1318C2F4CD36}" type="pres">
      <dgm:prSet presAssocID="{B9DB9B55-B485-40D2-9CFD-BF34C8AD104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0E2B58-E765-4E23-AD6A-EB5002B4E674}" type="pres">
      <dgm:prSet presAssocID="{B9DB9B55-B485-40D2-9CFD-BF34C8AD104F}" presName="descendantText" presStyleLbl="alignAcc1" presStyleIdx="1" presStyleCnt="3" custLinFactNeighborX="-345" custLinFactNeighborY="8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0D6676-1C30-4FD6-A89D-C3E8E8036DFE}" type="pres">
      <dgm:prSet presAssocID="{D878DF9B-F854-4586-97B0-378652C5B075}" presName="sp" presStyleCnt="0"/>
      <dgm:spPr/>
    </dgm:pt>
    <dgm:pt modelId="{3BA759AD-4BA8-4231-BEDB-2C87807778FF}" type="pres">
      <dgm:prSet presAssocID="{40D06B25-4DBD-492B-9409-7888A1368EB3}" presName="composite" presStyleCnt="0"/>
      <dgm:spPr/>
    </dgm:pt>
    <dgm:pt modelId="{D85C4AB8-7AF1-459B-B739-58AEC191FE24}" type="pres">
      <dgm:prSet presAssocID="{40D06B25-4DBD-492B-9409-7888A1368EB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CC2D12-C908-4EAB-B206-B0E11615401D}" type="pres">
      <dgm:prSet presAssocID="{40D06B25-4DBD-492B-9409-7888A1368EB3}" presName="descendantText" presStyleLbl="alignAcc1" presStyleIdx="2" presStyleCnt="3" custScaleX="101290" custScaleY="779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D0B664-8741-4E99-9703-42A92FBFA48D}" type="presOf" srcId="{B0CE9388-FA05-4460-BF5B-B7BE71A37F83}" destId="{CDF22A8E-4A77-4ACA-AA7F-D42CD31A674E}" srcOrd="0" destOrd="0" presId="urn:microsoft.com/office/officeart/2005/8/layout/chevron2"/>
    <dgm:cxn modelId="{58A6D756-5867-4773-9563-D0616AB001B4}" srcId="{40D06B25-4DBD-492B-9409-7888A1368EB3}" destId="{B7F2CE7F-EB85-47B7-80AA-5CB9A6B0EB85}" srcOrd="0" destOrd="0" parTransId="{6D3D2F22-7493-4083-B809-ED148B29A65F}" sibTransId="{DCAA25D3-8399-435B-AC02-63BBEEEA9DC4}"/>
    <dgm:cxn modelId="{C0BD5BEB-1BD7-45BC-983C-654A95C641F5}" type="presOf" srcId="{40D06B25-4DBD-492B-9409-7888A1368EB3}" destId="{D85C4AB8-7AF1-459B-B739-58AEC191FE24}" srcOrd="0" destOrd="0" presId="urn:microsoft.com/office/officeart/2005/8/layout/chevron2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D4901E9C-AED6-4740-A43B-BCF1AC448421}" srcId="{B9DB9B55-B485-40D2-9CFD-BF34C8AD104F}" destId="{8B8120F0-37BD-423E-ADD2-44821D5F42D2}" srcOrd="0" destOrd="0" parTransId="{4DC2E1B1-498A-43BF-837E-F2B4F1353191}" sibTransId="{D1995295-089D-4985-AE82-4B226D0B8EAF}"/>
    <dgm:cxn modelId="{9DA0E68D-A4B5-4268-8752-C7F27613654B}" srcId="{599EAAFF-5704-4226-AE68-B9AA9494A771}" destId="{B9DB9B55-B485-40D2-9CFD-BF34C8AD104F}" srcOrd="1" destOrd="0" parTransId="{D3A5E195-53FD-466F-990B-6554E7BDD016}" sibTransId="{D878DF9B-F854-4586-97B0-378652C5B075}"/>
    <dgm:cxn modelId="{C5FDF11C-FEA8-40A2-9DBC-F8E9E15C292D}" type="presOf" srcId="{8B8120F0-37BD-423E-ADD2-44821D5F42D2}" destId="{310E2B58-E765-4E23-AD6A-EB5002B4E674}" srcOrd="0" destOrd="0" presId="urn:microsoft.com/office/officeart/2005/8/layout/chevron2"/>
    <dgm:cxn modelId="{9C83CF4E-7362-4154-BBD8-AB2A433CC127}" type="presOf" srcId="{2AB3AA78-B1F6-4BA7-9E8E-790B09FB2B2F}" destId="{6528910C-E250-4455-9D6E-E9F55B4AA737}" srcOrd="0" destOrd="0" presId="urn:microsoft.com/office/officeart/2005/8/layout/chevron2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7C043E2E-ED48-4A2C-A098-DF5B2FF73063}" type="presOf" srcId="{B9DB9B55-B485-40D2-9CFD-BF34C8AD104F}" destId="{B6A01BA2-D247-4E25-BBDD-1318C2F4CD36}" srcOrd="0" destOrd="0" presId="urn:microsoft.com/office/officeart/2005/8/layout/chevron2"/>
    <dgm:cxn modelId="{CE110B24-74F3-47CD-9C6C-570BD9FAB563}" type="presOf" srcId="{B7F2CE7F-EB85-47B7-80AA-5CB9A6B0EB85}" destId="{0ACC2D12-C908-4EAB-B206-B0E11615401D}" srcOrd="0" destOrd="0" presId="urn:microsoft.com/office/officeart/2005/8/layout/chevron2"/>
    <dgm:cxn modelId="{B3AD4D14-B136-47DE-809E-79091617E2ED}" srcId="{2AB3AA78-B1F6-4BA7-9E8E-790B09FB2B2F}" destId="{B0CE9388-FA05-4460-BF5B-B7BE71A37F83}" srcOrd="0" destOrd="0" parTransId="{6DDF534D-5901-44C3-9BC6-ED92BBEC651F}" sibTransId="{B135EB1C-F1F8-4F95-B9BF-F74D5D7C372A}"/>
    <dgm:cxn modelId="{EA5A3513-3F78-4B25-AB76-E9ED512105C5}" srcId="{599EAAFF-5704-4226-AE68-B9AA9494A771}" destId="{40D06B25-4DBD-492B-9409-7888A1368EB3}" srcOrd="2" destOrd="0" parTransId="{10DD660C-218F-43FF-A9B5-2DA97FD5A2E0}" sibTransId="{669C53C1-4D68-4D1A-89AA-9D48C210A67E}"/>
    <dgm:cxn modelId="{3AE41902-CDD5-45B0-ABB6-9C1E7CF65B71}" type="presParOf" srcId="{64A48FB5-9FAE-4208-B85C-EF09A2B8ACE7}" destId="{ECAFF7E3-C7B4-4249-A51E-83610503AFDF}" srcOrd="0" destOrd="0" presId="urn:microsoft.com/office/officeart/2005/8/layout/chevron2"/>
    <dgm:cxn modelId="{8EBACD3B-5933-4D31-A8A4-7439954C4FEF}" type="presParOf" srcId="{ECAFF7E3-C7B4-4249-A51E-83610503AFDF}" destId="{6528910C-E250-4455-9D6E-E9F55B4AA737}" srcOrd="0" destOrd="0" presId="urn:microsoft.com/office/officeart/2005/8/layout/chevron2"/>
    <dgm:cxn modelId="{3901C9F2-E88D-4252-A4E3-EE1FB5D3EE10}" type="presParOf" srcId="{ECAFF7E3-C7B4-4249-A51E-83610503AFDF}" destId="{CDF22A8E-4A77-4ACA-AA7F-D42CD31A674E}" srcOrd="1" destOrd="0" presId="urn:microsoft.com/office/officeart/2005/8/layout/chevron2"/>
    <dgm:cxn modelId="{B93FC822-FDA8-4C4E-A022-0C09678CD24E}" type="presParOf" srcId="{64A48FB5-9FAE-4208-B85C-EF09A2B8ACE7}" destId="{AAA3FB64-C900-4740-A365-F893C7B1E223}" srcOrd="1" destOrd="0" presId="urn:microsoft.com/office/officeart/2005/8/layout/chevron2"/>
    <dgm:cxn modelId="{5830C3B1-0E1E-426A-BC7F-C2C9527FAFCD}" type="presParOf" srcId="{64A48FB5-9FAE-4208-B85C-EF09A2B8ACE7}" destId="{D9155179-AAF0-412B-82A7-D62B317CB51D}" srcOrd="2" destOrd="0" presId="urn:microsoft.com/office/officeart/2005/8/layout/chevron2"/>
    <dgm:cxn modelId="{CA147615-C562-4719-8E76-955130EBC3FC}" type="presParOf" srcId="{D9155179-AAF0-412B-82A7-D62B317CB51D}" destId="{B6A01BA2-D247-4E25-BBDD-1318C2F4CD36}" srcOrd="0" destOrd="0" presId="urn:microsoft.com/office/officeart/2005/8/layout/chevron2"/>
    <dgm:cxn modelId="{A1A8CDBA-72D0-4E67-809E-3F491AA70FCA}" type="presParOf" srcId="{D9155179-AAF0-412B-82A7-D62B317CB51D}" destId="{310E2B58-E765-4E23-AD6A-EB5002B4E674}" srcOrd="1" destOrd="0" presId="urn:microsoft.com/office/officeart/2005/8/layout/chevron2"/>
    <dgm:cxn modelId="{74E454E0-0977-49F7-A736-564CCF98F6BE}" type="presParOf" srcId="{64A48FB5-9FAE-4208-B85C-EF09A2B8ACE7}" destId="{CF0D6676-1C30-4FD6-A89D-C3E8E8036DFE}" srcOrd="3" destOrd="0" presId="urn:microsoft.com/office/officeart/2005/8/layout/chevron2"/>
    <dgm:cxn modelId="{873E6D25-BAAA-4CF1-91D1-102610335D4D}" type="presParOf" srcId="{64A48FB5-9FAE-4208-B85C-EF09A2B8ACE7}" destId="{3BA759AD-4BA8-4231-BEDB-2C87807778FF}" srcOrd="4" destOrd="0" presId="urn:microsoft.com/office/officeart/2005/8/layout/chevron2"/>
    <dgm:cxn modelId="{DD7866E7-A324-438D-ABE8-497EDEB29C68}" type="presParOf" srcId="{3BA759AD-4BA8-4231-BEDB-2C87807778FF}" destId="{D85C4AB8-7AF1-459B-B739-58AEC191FE24}" srcOrd="0" destOrd="0" presId="urn:microsoft.com/office/officeart/2005/8/layout/chevron2"/>
    <dgm:cxn modelId="{8BADA400-BF8C-4270-BAF8-21F6BF36FB63}" type="presParOf" srcId="{3BA759AD-4BA8-4231-BEDB-2C87807778FF}" destId="{0ACC2D12-C908-4EAB-B206-B0E11615401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28562" y="1655946"/>
          <a:ext cx="1605878" cy="1566993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0" u="none" strike="noStrike" kern="1200" baseline="0" dirty="0" smtClean="0">
              <a:latin typeface="Calibri"/>
            </a:rPr>
            <a:t>Ауылдың </a:t>
          </a:r>
          <a:r>
            <a:rPr lang="kk-KZ" sz="2000" b="1" i="0" u="none" strike="noStrike" kern="1200" baseline="0" dirty="0">
              <a:latin typeface="Calibri"/>
            </a:rPr>
            <a:t>бюджеті</a:t>
          </a:r>
          <a:endParaRPr lang="ru-RU" sz="2000" b="1" i="0" u="none" strike="noStrike" kern="1200" baseline="0" dirty="0">
            <a:latin typeface="Calibri"/>
          </a:endParaRPr>
        </a:p>
      </dsp:txBody>
      <dsp:txXfrm>
        <a:off x="3663737" y="1885427"/>
        <a:ext cx="1135528" cy="1108031"/>
      </dsp:txXfrm>
    </dsp:sp>
    <dsp:sp modelId="{AFDE36B4-3270-49E7-A0B8-D0819E092F8E}">
      <dsp:nvSpPr>
        <dsp:cNvPr id="0" name=""/>
        <dsp:cNvSpPr/>
      </dsp:nvSpPr>
      <dsp:spPr>
        <a:xfrm rot="8368586">
          <a:off x="1716885" y="3361405"/>
          <a:ext cx="2131225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658972" y="3701308"/>
          <a:ext cx="2733204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u="none" strike="noStrike" kern="1200" baseline="0" dirty="0" err="1">
              <a:latin typeface="Calibri"/>
            </a:rPr>
            <a:t>Мақсатты</a:t>
          </a:r>
          <a:r>
            <a:rPr lang="ru-RU" sz="1400" b="1" i="0" u="none" strike="noStrike" kern="1200" baseline="0" dirty="0">
              <a:latin typeface="Calibri"/>
            </a:rPr>
            <a:t> </a:t>
          </a:r>
          <a:r>
            <a:rPr lang="ru-RU" sz="1400" b="1" i="0" u="none" strike="noStrike" kern="1200" baseline="0" dirty="0" err="1">
              <a:latin typeface="Calibri"/>
            </a:rPr>
            <a:t>трансферттер</a:t>
          </a:r>
          <a:r>
            <a:rPr lang="ru-RU" sz="1400" b="1" i="0" u="none" strike="noStrike" kern="1200" baseline="0" dirty="0">
              <a:latin typeface="Calibri"/>
            </a:rPr>
            <a:t> </a:t>
          </a:r>
        </a:p>
      </dsp:txBody>
      <dsp:txXfrm>
        <a:off x="695510" y="3737846"/>
        <a:ext cx="2660128" cy="1174410"/>
      </dsp:txXfrm>
    </dsp:sp>
    <dsp:sp modelId="{2D1DBC6B-037B-4677-B6A9-5B1191FC1579}">
      <dsp:nvSpPr>
        <dsp:cNvPr id="0" name=""/>
        <dsp:cNvSpPr/>
      </dsp:nvSpPr>
      <dsp:spPr>
        <a:xfrm rot="11837257">
          <a:off x="1308393" y="1544338"/>
          <a:ext cx="2128876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909523"/>
          <a:ext cx="2786335" cy="1293098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0" u="none" strike="noStrike" kern="1200" baseline="0" dirty="0">
              <a:latin typeface="Calibri"/>
            </a:rPr>
            <a:t>Аудандық бюджеттен жәрдемқаржы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37874" y="947397"/>
        <a:ext cx="2710587" cy="1217350"/>
      </dsp:txXfrm>
    </dsp:sp>
    <dsp:sp modelId="{8CB0A9C5-4771-43F0-B33A-60EE98EAD358}">
      <dsp:nvSpPr>
        <dsp:cNvPr id="0" name=""/>
        <dsp:cNvSpPr/>
      </dsp:nvSpPr>
      <dsp:spPr>
        <a:xfrm rot="18196432">
          <a:off x="4558058" y="1092633"/>
          <a:ext cx="1072571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4077968" y="0"/>
          <a:ext cx="2690079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0" u="none" strike="noStrike" kern="1200" baseline="0" dirty="0">
              <a:latin typeface="Calibri"/>
            </a:rPr>
            <a:t>Салықтық түсімдер</a:t>
          </a:r>
          <a:endParaRPr lang="ru-RU" sz="1400" b="1" i="0" u="none" strike="noStrike" kern="1200" baseline="0" dirty="0">
            <a:latin typeface="Calibri"/>
          </a:endParaRPr>
        </a:p>
      </dsp:txBody>
      <dsp:txXfrm>
        <a:off x="4114506" y="36538"/>
        <a:ext cx="2617003" cy="1174410"/>
      </dsp:txXfrm>
    </dsp:sp>
    <dsp:sp modelId="{17ACBCAB-2198-474E-85B6-231B9C4E3ECE}">
      <dsp:nvSpPr>
        <dsp:cNvPr id="0" name=""/>
        <dsp:cNvSpPr/>
      </dsp:nvSpPr>
      <dsp:spPr>
        <a:xfrm rot="696476">
          <a:off x="5118376" y="2527060"/>
          <a:ext cx="2162201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0C26A4-BDF5-4E55-B7FC-9EC307145FAA}">
      <dsp:nvSpPr>
        <dsp:cNvPr id="0" name=""/>
        <dsp:cNvSpPr/>
      </dsp:nvSpPr>
      <dsp:spPr>
        <a:xfrm>
          <a:off x="6203021" y="2216869"/>
          <a:ext cx="2110892" cy="168871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5875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200" b="1" kern="1200" baseline="0" dirty="0"/>
            <a:t>Салықтық емес түсімдер</a:t>
          </a:r>
          <a:endParaRPr lang="ru-RU" sz="1200" b="1" kern="1200" baseline="0" dirty="0"/>
        </a:p>
      </dsp:txBody>
      <dsp:txXfrm>
        <a:off x="6252482" y="2266330"/>
        <a:ext cx="2011970" cy="1589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298188" y="279950"/>
          <a:ext cx="1828053" cy="12796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>
              <a:latin typeface="Arial" pitchFamily="34" charset="0"/>
              <a:cs typeface="Arial" pitchFamily="34" charset="0"/>
            </a:rPr>
            <a:t>1</a:t>
          </a:r>
        </a:p>
      </dsp:txBody>
      <dsp:txXfrm rot="-5400000">
        <a:off x="-23979" y="645561"/>
        <a:ext cx="1279637" cy="548416"/>
      </dsp:txXfrm>
    </dsp:sp>
    <dsp:sp modelId="{CDF22A8E-4A77-4ACA-AA7F-D42CD31A674E}">
      <dsp:nvSpPr>
        <dsp:cNvPr id="0" name=""/>
        <dsp:cNvSpPr/>
      </dsp:nvSpPr>
      <dsp:spPr>
        <a:xfrm rot="5400000">
          <a:off x="4403419" y="-3120463"/>
          <a:ext cx="1188234" cy="7435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marR="0" lvl="1" indent="-228600" algn="l" defTabSz="12001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Char char="••"/>
            <a:tabLst/>
            <a:defRPr/>
          </a:pPr>
          <a:r>
            <a:rPr lang="ru-RU" sz="2700" kern="1200" dirty="0" smtClean="0">
              <a:latin typeface="Arial" pitchFamily="34" charset="0"/>
              <a:cs typeface="Arial" pitchFamily="34" charset="0"/>
            </a:rPr>
            <a:t>2 262 </a:t>
          </a:r>
          <a:r>
            <a:rPr lang="ru-RU" sz="2700" b="1" kern="1200" dirty="0" err="1" smtClean="0">
              <a:latin typeface="Arial" pitchFamily="34" charset="0"/>
              <a:cs typeface="Arial" pitchFamily="34" charset="0"/>
            </a:rPr>
            <a:t>мың</a:t>
          </a:r>
          <a:r>
            <a:rPr lang="ru-RU" sz="2700" b="1" kern="1200" dirty="0">
              <a:latin typeface="Arial" pitchFamily="34" charset="0"/>
              <a:cs typeface="Arial" pitchFamily="34" charset="0"/>
            </a:rPr>
            <a:t>. </a:t>
          </a:r>
          <a:r>
            <a:rPr lang="ru-RU" sz="2700" b="1" kern="1200" dirty="0" err="1" smtClean="0">
              <a:latin typeface="Arial" pitchFamily="34" charset="0"/>
              <a:cs typeface="Arial" pitchFamily="34" charset="0"/>
            </a:rPr>
            <a:t>теңге</a:t>
          </a:r>
          <a:r>
            <a:rPr lang="ru-RU" sz="27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700" b="1" kern="1200" dirty="0" err="1" smtClean="0">
              <a:latin typeface="Arial" pitchFamily="34" charset="0"/>
              <a:cs typeface="Arial" pitchFamily="34" charset="0"/>
            </a:rPr>
            <a:t>елді</a:t>
          </a:r>
          <a:r>
            <a:rPr lang="ru-RU" sz="27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700" b="1" kern="1200" dirty="0" err="1" smtClean="0">
              <a:latin typeface="Arial" pitchFamily="34" charset="0"/>
              <a:cs typeface="Arial" pitchFamily="34" charset="0"/>
            </a:rPr>
            <a:t>мекенді</a:t>
          </a:r>
          <a:r>
            <a:rPr lang="ru-RU" sz="27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700" b="1" kern="1200" dirty="0" err="1" smtClean="0">
              <a:latin typeface="Arial" pitchFamily="34" charset="0"/>
              <a:cs typeface="Arial" pitchFamily="34" charset="0"/>
            </a:rPr>
            <a:t>көркейту</a:t>
          </a:r>
          <a:r>
            <a:rPr lang="ru-RU" sz="2700" b="1" kern="1200" dirty="0" smtClean="0">
              <a:latin typeface="Arial" pitchFamily="34" charset="0"/>
              <a:cs typeface="Arial" pitchFamily="34" charset="0"/>
            </a:rPr>
            <a:t> </a:t>
          </a:r>
          <a:endParaRPr lang="ru-RU" sz="2700" b="1" kern="1200" dirty="0"/>
        </a:p>
      </dsp:txBody>
      <dsp:txXfrm rot="-5400000">
        <a:off x="1279638" y="61323"/>
        <a:ext cx="7377793" cy="1072224"/>
      </dsp:txXfrm>
    </dsp:sp>
    <dsp:sp modelId="{B6A01BA2-D247-4E25-BBDD-1318C2F4CD36}">
      <dsp:nvSpPr>
        <dsp:cNvPr id="0" name=""/>
        <dsp:cNvSpPr/>
      </dsp:nvSpPr>
      <dsp:spPr>
        <a:xfrm rot="5400000">
          <a:off x="-298188" y="1916465"/>
          <a:ext cx="1828053" cy="12796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>
              <a:latin typeface="Arial" pitchFamily="34" charset="0"/>
              <a:cs typeface="Arial" pitchFamily="34" charset="0"/>
            </a:rPr>
            <a:t>2</a:t>
          </a:r>
        </a:p>
      </dsp:txBody>
      <dsp:txXfrm rot="-5400000">
        <a:off x="-23979" y="2282076"/>
        <a:ext cx="1279637" cy="548416"/>
      </dsp:txXfrm>
    </dsp:sp>
    <dsp:sp modelId="{310E2B58-E765-4E23-AD6A-EB5002B4E674}">
      <dsp:nvSpPr>
        <dsp:cNvPr id="0" name=""/>
        <dsp:cNvSpPr/>
      </dsp:nvSpPr>
      <dsp:spPr>
        <a:xfrm rot="5400000">
          <a:off x="4353785" y="-1374999"/>
          <a:ext cx="1188234" cy="74357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b="1" kern="1200" dirty="0" smtClean="0">
              <a:latin typeface="Arial" pitchFamily="34" charset="0"/>
              <a:cs typeface="Arial" pitchFamily="34" charset="0"/>
            </a:rPr>
            <a:t>4 319 </a:t>
          </a:r>
          <a:r>
            <a:rPr lang="ru-RU" sz="2700" b="1" kern="1200" dirty="0" err="1" smtClean="0">
              <a:latin typeface="Arial" pitchFamily="34" charset="0"/>
              <a:cs typeface="Arial" pitchFamily="34" charset="0"/>
            </a:rPr>
            <a:t>мың</a:t>
          </a:r>
          <a:r>
            <a:rPr lang="ru-RU" sz="2700" b="1" kern="1200" dirty="0">
              <a:latin typeface="Arial" pitchFamily="34" charset="0"/>
              <a:cs typeface="Arial" pitchFamily="34" charset="0"/>
            </a:rPr>
            <a:t>. </a:t>
          </a:r>
          <a:r>
            <a:rPr lang="ru-RU" sz="2700" b="1" kern="1200" dirty="0" err="1">
              <a:latin typeface="Arial" pitchFamily="34" charset="0"/>
              <a:cs typeface="Arial" pitchFamily="34" charset="0"/>
            </a:rPr>
            <a:t>теңге</a:t>
          </a:r>
          <a:r>
            <a:rPr lang="ru-RU" sz="2700" b="1" kern="1200" dirty="0">
              <a:latin typeface="Arial" pitchFamily="34" charset="0"/>
              <a:cs typeface="Arial" pitchFamily="34" charset="0"/>
            </a:rPr>
            <a:t> </a:t>
          </a:r>
          <a:r>
            <a:rPr lang="ru-RU" sz="2700" b="1" kern="1200" dirty="0" err="1" smtClean="0">
              <a:latin typeface="Arial" pitchFamily="34" charset="0"/>
              <a:cs typeface="Arial" pitchFamily="34" charset="0"/>
            </a:rPr>
            <a:t>көлік</a:t>
          </a:r>
          <a:r>
            <a:rPr lang="ru-RU" sz="27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700" b="1" kern="1200" dirty="0" err="1" smtClean="0">
              <a:latin typeface="Arial" pitchFamily="34" charset="0"/>
              <a:cs typeface="Arial" pitchFamily="34" charset="0"/>
            </a:rPr>
            <a:t>және</a:t>
          </a:r>
          <a:r>
            <a:rPr lang="ru-RU" sz="2700" b="1" kern="1200" dirty="0" smtClean="0">
              <a:latin typeface="Arial" pitchFamily="34" charset="0"/>
              <a:cs typeface="Arial" pitchFamily="34" charset="0"/>
            </a:rPr>
            <a:t> </a:t>
          </a:r>
          <a:r>
            <a:rPr lang="ru-RU" sz="2700" b="1" kern="1200" dirty="0" err="1" smtClean="0">
              <a:latin typeface="Arial" pitchFamily="34" charset="0"/>
              <a:cs typeface="Arial" pitchFamily="34" charset="0"/>
            </a:rPr>
            <a:t>байланыс</a:t>
          </a:r>
          <a:endParaRPr lang="ru-RU" sz="2700" b="1" kern="1200" dirty="0"/>
        </a:p>
      </dsp:txBody>
      <dsp:txXfrm rot="-5400000">
        <a:off x="1230004" y="1806787"/>
        <a:ext cx="7377793" cy="1072224"/>
      </dsp:txXfrm>
    </dsp:sp>
    <dsp:sp modelId="{D85C4AB8-7AF1-459B-B739-58AEC191FE24}">
      <dsp:nvSpPr>
        <dsp:cNvPr id="0" name=""/>
        <dsp:cNvSpPr/>
      </dsp:nvSpPr>
      <dsp:spPr>
        <a:xfrm rot="5400000">
          <a:off x="-298188" y="3552980"/>
          <a:ext cx="1828053" cy="127963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kern="1200" dirty="0">
              <a:latin typeface="Arial" pitchFamily="34" charset="0"/>
              <a:cs typeface="Arial" pitchFamily="34" charset="0"/>
            </a:rPr>
            <a:t> 3</a:t>
          </a:r>
        </a:p>
      </dsp:txBody>
      <dsp:txXfrm rot="-5400000">
        <a:off x="-23979" y="3918591"/>
        <a:ext cx="1279637" cy="548416"/>
      </dsp:txXfrm>
    </dsp:sp>
    <dsp:sp modelId="{0ACC2D12-C908-4EAB-B206-B0E11615401D}">
      <dsp:nvSpPr>
        <dsp:cNvPr id="0" name=""/>
        <dsp:cNvSpPr/>
      </dsp:nvSpPr>
      <dsp:spPr>
        <a:xfrm rot="5400000">
          <a:off x="4510578" y="107029"/>
          <a:ext cx="925955" cy="75317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700" kern="1200" dirty="0" smtClean="0">
              <a:latin typeface="Arial" pitchFamily="34" charset="0"/>
              <a:cs typeface="Arial" pitchFamily="34" charset="0"/>
            </a:rPr>
            <a:t>4 021</a:t>
          </a:r>
          <a:r>
            <a:rPr lang="ru-RU" sz="27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7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мың</a:t>
          </a:r>
          <a:r>
            <a:rPr lang="ru-RU" sz="27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7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теңге</a:t>
          </a:r>
          <a:r>
            <a:rPr lang="ru-RU" sz="27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е</a:t>
          </a:r>
          <a:r>
            <a:rPr lang="kk-KZ" sz="27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лді мекендердегі көшелерді жарықтандыру</a:t>
          </a:r>
          <a:endParaRPr lang="ru-RU" sz="27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207696" y="3455113"/>
        <a:ext cx="7486519" cy="835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000240"/>
            <a:ext cx="8287072" cy="3994258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2026-2028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жылдарға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арналған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Ефремовка</a:t>
            </a:r>
            <a:r>
              <a:rPr lang="ru-RU" dirty="0"/>
              <a:t> 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</a:rPr>
              <a:t>ауылы</a:t>
            </a:r>
            <a:r>
              <a:rPr lang="kk-KZ" dirty="0" smtClean="0">
                <a:solidFill>
                  <a:schemeClr val="accent2">
                    <a:lumMod val="75000"/>
                  </a:schemeClr>
                </a:solidFill>
              </a:rPr>
              <a:t>ның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мемлекеттік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2">
                    <a:lumMod val="75000"/>
                  </a:schemeClr>
                </a:solidFill>
              </a:rPr>
              <a:t>бюджеті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kk-KZ" dirty="0">
                <a:solidFill>
                  <a:schemeClr val="bg2">
                    <a:lumMod val="50000"/>
                  </a:schemeClr>
                </a:solidFill>
              </a:rPr>
              <a:t>өзгерістермен)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476672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507939"/>
            <a:ext cx="91440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Құрметті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аудан</a:t>
            </a:r>
            <a:r>
              <a:rPr lang="ru-RU" sz="2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тұрғындары</a:t>
            </a: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200" dirty="0">
                <a:latin typeface="Arial" pitchFamily="34" charset="0"/>
                <a:cs typeface="Arial" pitchFamily="34" charset="0"/>
              </a:rPr>
              <a:t>Сіздердің назарларыңызға </a:t>
            </a:r>
            <a:r>
              <a:rPr lang="kk-KZ" sz="2200" dirty="0" smtClean="0">
                <a:latin typeface="Arial" pitchFamily="34" charset="0"/>
                <a:cs typeface="Arial" pitchFamily="34" charset="0"/>
              </a:rPr>
              <a:t>2026-2028 </a:t>
            </a:r>
            <a:r>
              <a:rPr lang="kk-KZ" sz="2200" dirty="0">
                <a:latin typeface="Arial" pitchFamily="34" charset="0"/>
                <a:cs typeface="Arial" pitchFamily="34" charset="0"/>
              </a:rPr>
              <a:t>жылдарға арналған азаматтық бюджеті ұсынылады, оның ішінде </a:t>
            </a:r>
            <a:r>
              <a:rPr lang="kk-KZ" sz="2200" dirty="0" smtClean="0">
                <a:latin typeface="Arial" pitchFamily="34" charset="0"/>
                <a:cs typeface="Arial" pitchFamily="34" charset="0"/>
              </a:rPr>
              <a:t>ауыл бюджетінің негізгі </a:t>
            </a:r>
            <a:r>
              <a:rPr lang="kk-KZ" sz="2200" dirty="0">
                <a:latin typeface="Arial" pitchFamily="34" charset="0"/>
                <a:cs typeface="Arial" pitchFamily="34" charset="0"/>
              </a:rPr>
              <a:t>көрсеткіштері, оның параметрлар жасалуы және бюджеттік қаражатын жұмсалуы бағыты туралы хабарлама ұсынылады.</a:t>
            </a: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	Бұл құжатқа келесі бөлімдер қосылады: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kk-KZ" sz="2200" dirty="0" smtClean="0">
                <a:latin typeface="Arial" pitchFamily="34" charset="0"/>
                <a:cs typeface="Arial" pitchFamily="34" charset="0"/>
              </a:rPr>
              <a:t>Ауылға түсетін </a:t>
            </a:r>
            <a:r>
              <a:rPr lang="kk-KZ" sz="2200" dirty="0">
                <a:latin typeface="Arial" pitchFamily="34" charset="0"/>
                <a:cs typeface="Arial" pitchFamily="34" charset="0"/>
              </a:rPr>
              <a:t>түсімдер мен шығындары</a:t>
            </a: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	</a:t>
            </a:r>
            <a:r>
              <a:rPr kumimoji="0" lang="kk-KZ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2026-2028 </a:t>
            </a: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жылдарға арналған </a:t>
            </a:r>
            <a:r>
              <a:rPr kumimoji="0" lang="kk-KZ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ауыл </a:t>
            </a: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бюджеты </a:t>
            </a:r>
            <a:r>
              <a:rPr kumimoji="0" lang="kk-KZ" sz="22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аудандық мәслихаттың 29 желтоқсандағы №40/332 шешімімен</a:t>
            </a:r>
            <a:r>
              <a:rPr kumimoji="0" lang="kk-KZ" sz="22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және Қазақстан</a:t>
            </a:r>
            <a:r>
              <a:rPr kumimoji="0" lang="kk-KZ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 Республикасының </a:t>
            </a:r>
            <a:r>
              <a:rPr kumimoji="0" lang="kk-KZ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Бюджет және Салық Кодекстарына сәйкес жасалды.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kk-KZ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юджеттік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үдерістың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тәсімі</a:t>
            </a:r>
            <a:endParaRPr lang="ru-RU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395536" y="3929066"/>
            <a:ext cx="3744664" cy="5231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юджеттің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жобасын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15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қазанға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мәслихатқа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үшін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енгізу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395536" y="5214950"/>
            <a:ext cx="3744664" cy="9540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удандық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бюджетты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бекіткен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кейін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2-апталық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мерзімге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кешікпей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үш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мерзімге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арналған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бюджеті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мәслихатпен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бекітіледі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323850" y="2214554"/>
            <a:ext cx="3816350" cy="9540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юджеттік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өтінімді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бағдарламардың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жобаларын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қорытындыларды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дайындау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комиссияның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талқылауына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беру</a:t>
            </a: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720725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ЮДЖЕТТЫ ӘЗІРЛЕУ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 –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ауыл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ЮДЖЕТТІҢ АТҚАРЫЛУЫ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уәкілетті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орган – </a:t>
            </a:r>
            <a:r>
              <a:rPr lang="ru-RU" sz="1200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ауыл</a:t>
            </a:r>
            <a:r>
              <a:rPr lang="ru-RU" sz="12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әкімінің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аппараты)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4859338" y="2133600"/>
            <a:ext cx="3816349" cy="7386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өлемдер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міндеттемелер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түскен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түсімдердің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жиынтық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жоспарын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қалыптастыру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бекіту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4859337" y="3143248"/>
            <a:ext cx="3816349" cy="5231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Қ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аржы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жылы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ішінде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шаралар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кешенін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өткізу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4859338" y="4221163"/>
            <a:ext cx="3816348" cy="9540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ай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сайын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қаражаттарын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басқару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тиімділігін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бағалау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және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бюджеттік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мониторинг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жасау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4859337" y="5516563"/>
            <a:ext cx="3816349" cy="95408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15" tIns="45708" rIns="91415" bIns="45708">
            <a:spAutoFit/>
          </a:bodyPr>
          <a:lstStyle/>
          <a:p>
            <a:pPr algn="ctr" defTabSz="615950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ғымдағы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жылдың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1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наурызға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дейін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берілетін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қаржы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бойынша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бюджетті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орындау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туралы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аудандық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мәслихатқа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жылдық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есепті</a:t>
            </a: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беру</a:t>
            </a: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229225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3885670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Ефремовка</a:t>
            </a:r>
            <a:r>
              <a:rPr lang="ru-RU" dirty="0"/>
              <a:t> </a:t>
            </a:r>
            <a:r>
              <a:rPr lang="ru-RU" b="1" dirty="0" err="1" smtClean="0"/>
              <a:t>ауылының</a:t>
            </a:r>
            <a:r>
              <a:rPr lang="ru-RU" b="1" dirty="0" smtClean="0"/>
              <a:t> </a:t>
            </a:r>
            <a:r>
              <a:rPr lang="ru-RU" b="1" dirty="0"/>
              <a:t>бюджет </a:t>
            </a:r>
            <a:r>
              <a:rPr lang="ru-RU" b="1" dirty="0" err="1"/>
              <a:t>түсімдері</a:t>
            </a:r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5098178"/>
              </p:ext>
            </p:extLst>
          </p:nvPr>
        </p:nvGraphicFramePr>
        <p:xfrm>
          <a:off x="323528" y="1628800"/>
          <a:ext cx="8496943" cy="3083152"/>
        </p:xfrm>
        <a:graphic>
          <a:graphicData uri="http://schemas.openxmlformats.org/drawingml/2006/table">
            <a:tbl>
              <a:tblPr/>
              <a:tblGrid>
                <a:gridCol w="45776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037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890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264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619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b="1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таулар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2028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09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ТҮСІМДЕР – </a:t>
                      </a:r>
                      <a:r>
                        <a:rPr lang="ru-RU" sz="1800" b="1" dirty="0" err="1"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kumimoji="0" lang="ru-RU" sz="18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45 165</a:t>
                      </a:r>
                      <a:endParaRPr kumimoji="0" lang="ru-RU" sz="1800" b="1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41 974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42 997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i="1" dirty="0" err="1"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33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алықтық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15 962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17 158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18 636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Салықтық емес 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1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Негізгі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капиталды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сатудан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түсетін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түсімдер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366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59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Трансферттердің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түсімдері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ru-RU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жәрдемқаржы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28 820</a:t>
                      </a:r>
                      <a:endParaRPr kumimoji="0" lang="ru-RU" sz="18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24 816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24 361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64372" y="254950"/>
            <a:ext cx="7231467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2026-2028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жылдарға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lang="ru-RU" sz="2200" b="1" dirty="0" err="1"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арналған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бюджетіне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түсімдердің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құрылымы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4960755"/>
              </p:ext>
            </p:extLst>
          </p:nvPr>
        </p:nvGraphicFramePr>
        <p:xfrm>
          <a:off x="251519" y="1584984"/>
          <a:ext cx="8640962" cy="4306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78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116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116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6969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kumimoji="0" lang="kk-KZ" sz="1400" b="1" i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Атаулар</a:t>
                      </a:r>
                    </a:p>
                  </a:txBody>
                  <a:tcPr marL="82321" marR="8232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2026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2027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2028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Шығыстар-барлығы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kumimoji="0" lang="ru-RU" sz="1800" b="1" i="1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45 560</a:t>
                      </a:r>
                      <a:endParaRPr kumimoji="0" lang="ru-RU" sz="1800" b="1" i="1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41 974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41 854</a:t>
                      </a: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kk-KZ" sz="1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сонын ішінде</a:t>
                      </a:r>
                      <a:r>
                        <a:rPr lang="ru-RU" sz="14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 сипаттағы мемлекеттік қызметтер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33 923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32 293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31 169</a:t>
                      </a:r>
                      <a:endParaRPr kumimoji="0" lang="en-US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мекендердегі көшелерді жарықтандыру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4 021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4 065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3 871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мекендердің санитариясын қамтамасыз ету</a:t>
                      </a: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980</a:t>
                      </a:r>
                      <a:endParaRPr lang="kk-KZ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1 029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980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Жерлеу орындарын ұстау және туыстары жоқ адамдарды жерлеу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5648">
                <a:tc>
                  <a:txBody>
                    <a:bodyPr/>
                    <a:lstStyle/>
                    <a:p>
                      <a:r>
                        <a:rPr lang="kk-KZ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 мекендерді абаттандыру мен көгалдандыру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2 262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836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2 262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Аудандық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маңызы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қалаларда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ауылдарда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кенттерде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ауылдық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округтерде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автомобиль </a:t>
                      </a:r>
                    </a:p>
                    <a:p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жолдарының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жұмыс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істеуін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ету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321" marR="8232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kumimoji="0"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4 319</a:t>
                      </a:r>
                      <a:endParaRPr kumimoji="0" lang="ru-RU" sz="1400" kern="12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3 695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3 519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146456"/>
          </a:xfrm>
        </p:spPr>
        <p:txBody>
          <a:bodyPr>
            <a:noAutofit/>
          </a:bodyPr>
          <a:lstStyle/>
          <a:p>
            <a:r>
              <a:rPr lang="kk-KZ" sz="3200" b="1" dirty="0" smtClean="0">
                <a:solidFill>
                  <a:schemeClr val="tx1"/>
                </a:solidFill>
              </a:rPr>
              <a:t>Ефремовка ауылы </a:t>
            </a:r>
            <a:r>
              <a:rPr lang="kk-KZ" sz="3200" b="1" dirty="0">
                <a:solidFill>
                  <a:schemeClr val="tx1"/>
                </a:solidFill>
              </a:rPr>
              <a:t>бюджетінің шығыстары /мың. теңге/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267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907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Ықпал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өрісі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ауылдың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бюджет </a:t>
            </a:r>
            <a:r>
              <a:rPr kumimoji="0" lang="ru-RU" sz="2400" b="1" i="0" u="none" strike="noStrike" cap="none" normalizeH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шығындары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230618414"/>
              </p:ext>
            </p:extLst>
          </p:nvPr>
        </p:nvGraphicFramePr>
        <p:xfrm>
          <a:off x="214282" y="1556792"/>
          <a:ext cx="871543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785786" y="1357298"/>
            <a:ext cx="7715304" cy="3429024"/>
          </a:xfrm>
          <a:prstGeom prst="roundRect">
            <a:avLst>
              <a:gd name="adj" fmla="val 18403"/>
            </a:avLst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6600" dirty="0">
                <a:solidFill>
                  <a:schemeClr val="bg2">
                    <a:lumMod val="25000"/>
                  </a:schemeClr>
                </a:solidFill>
              </a:rPr>
              <a:t>Н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азар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аударғаныңызға</a:t>
            </a:r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6600" dirty="0" err="1">
                <a:solidFill>
                  <a:schemeClr val="bg2">
                    <a:lumMod val="25000"/>
                  </a:schemeClr>
                </a:solidFill>
              </a:rPr>
              <a:t>рахмет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5311</TotalTime>
  <Words>395</Words>
  <Application>Microsoft Office PowerPoint</Application>
  <PresentationFormat>Экран (4:3)</PresentationFormat>
  <Paragraphs>103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 2026-2028 жылдарға арналған Ефремовка  ауылының мемлекеттік бюджеті  (өзгерістермен)</vt:lpstr>
      <vt:lpstr>Презентация PowerPoint</vt:lpstr>
      <vt:lpstr>Презентация PowerPoint</vt:lpstr>
      <vt:lpstr>Ефремовка ауылының бюджет түсімдері </vt:lpstr>
      <vt:lpstr>Презентация PowerPoint</vt:lpstr>
      <vt:lpstr>Ефремовка ауылы бюджетінің шығыстары /мың. теңге/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имя</cp:lastModifiedBy>
  <cp:revision>203</cp:revision>
  <cp:lastPrinted>2018-02-01T04:54:16Z</cp:lastPrinted>
  <dcterms:created xsi:type="dcterms:W3CDTF">2016-01-18T05:29:55Z</dcterms:created>
  <dcterms:modified xsi:type="dcterms:W3CDTF">2026-10-16T15:42:41Z</dcterms:modified>
</cp:coreProperties>
</file>