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92" r:id="rId4"/>
    <p:sldId id="260" r:id="rId5"/>
    <p:sldId id="261" r:id="rId6"/>
    <p:sldId id="320" r:id="rId7"/>
    <p:sldId id="265" r:id="rId8"/>
    <p:sldId id="266" r:id="rId9"/>
    <p:sldId id="302" r:id="rId10"/>
    <p:sldId id="318" r:id="rId11"/>
    <p:sldId id="271" r:id="rId12"/>
    <p:sldId id="279" r:id="rId13"/>
    <p:sldId id="314" r:id="rId14"/>
    <p:sldId id="301" r:id="rId15"/>
    <p:sldId id="299" r:id="rId16"/>
    <p:sldId id="310" r:id="rId17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CCFF"/>
    <a:srgbClr val="4EAEF0"/>
    <a:srgbClr val="111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18" autoAdjust="0"/>
    <p:restoredTop sz="94356" autoAdjust="0"/>
  </p:normalViewPr>
  <p:slideViewPr>
    <p:cSldViewPr>
      <p:cViewPr varScale="1">
        <p:scale>
          <a:sx n="72" d="100"/>
          <a:sy n="72" d="100"/>
        </p:scale>
        <p:origin x="17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ru-RU" sz="1800" dirty="0" smtClean="0"/>
              <a:t>Бюджет</a:t>
            </a:r>
            <a:r>
              <a:rPr lang="kk-KZ" sz="1800" baseline="0" dirty="0" smtClean="0"/>
              <a:t> көлемі</a:t>
            </a:r>
            <a:r>
              <a:rPr lang="ru-RU" sz="1800" dirty="0" smtClean="0"/>
              <a:t>, млн. теңге</a:t>
            </a:r>
            <a:endParaRPr lang="ru-RU" sz="1800" dirty="0"/>
          </a:p>
        </c:rich>
      </c:tx>
      <c:layout>
        <c:manualLayout>
          <c:xMode val="edge"/>
          <c:yMode val="edge"/>
          <c:x val="0.21143861734264349"/>
          <c:y val="0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625612836131352E-2"/>
          <c:y val="0.12885778801810061"/>
          <c:w val="0.94650646263556681"/>
          <c:h val="0.548889146500768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 поступления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fld id="{1FF4DB92-C6C4-4560-9E1A-DD5265C0AE10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07CE-4563-AB89-CEDED03941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1070</c:v>
                </c:pt>
                <c:pt idx="1">
                  <c:v>828.5</c:v>
                </c:pt>
                <c:pt idx="2">
                  <c:v>919.6</c:v>
                </c:pt>
                <c:pt idx="3">
                  <c:v>997.1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BE-4596-A480-0456A694D7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трансферты и кредиты из вышестоящих бюджетов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584,8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A68-4516-BEA7-13E3C0978E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1411.2</c:v>
                </c:pt>
                <c:pt idx="1">
                  <c:v>584.79999999999995</c:v>
                </c:pt>
                <c:pt idx="2">
                  <c:v>110.9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BE-4596-A480-0456A694D75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1181.5999999999999</c:v>
                </c:pt>
                <c:pt idx="1">
                  <c:v>1736.5</c:v>
                </c:pt>
                <c:pt idx="2">
                  <c:v>1452.5</c:v>
                </c:pt>
                <c:pt idx="3">
                  <c:v>1416.5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BE-4596-A480-0456A694D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7639168"/>
        <c:axId val="87640704"/>
        <c:axId val="0"/>
      </c:bar3DChart>
      <c:catAx>
        <c:axId val="87639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87640704"/>
        <c:crosses val="autoZero"/>
        <c:auto val="1"/>
        <c:lblAlgn val="ctr"/>
        <c:lblOffset val="100"/>
        <c:noMultiLvlLbl val="0"/>
      </c:catAx>
      <c:valAx>
        <c:axId val="87640704"/>
        <c:scaling>
          <c:orientation val="minMax"/>
          <c:max val="1"/>
        </c:scaling>
        <c:delete val="1"/>
        <c:axPos val="l"/>
        <c:majorGridlines/>
        <c:numFmt formatCode="0%" sourceLinked="0"/>
        <c:majorTickMark val="out"/>
        <c:minorTickMark val="none"/>
        <c:tickLblPos val="nextTo"/>
        <c:crossAx val="87639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0.75696702307320363"/>
          <c:w val="0.94968553459120064"/>
          <c:h val="0.20787038373544844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өзіне меншікті табыстар</c:v>
                </c:pt>
              </c:strCache>
            </c:strRef>
          </c:tx>
          <c:spPr>
            <a:ln w="36729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3907793633369925E-3"/>
                  <c:y val="-3.125E-2"/>
                </c:manualLayout>
              </c:layout>
              <c:spPr/>
              <c:txPr>
                <a:bodyPr/>
                <a:lstStyle/>
                <a:p>
                  <a:pPr>
                    <a:defRPr sz="1193" b="0" i="0" baseline="0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536-4A9D-982B-7A68156F7848}"/>
                </c:ext>
              </c:extLst>
            </c:dLbl>
            <c:dLbl>
              <c:idx val="1"/>
              <c:layout>
                <c:manualLayout>
                  <c:x val="-4.4052863436123534E-3"/>
                  <c:y val="-2.4118108084446803E-2"/>
                </c:manualLayout>
              </c:layout>
              <c:spPr/>
              <c:txPr>
                <a:bodyPr/>
                <a:lstStyle/>
                <a:p>
                  <a:pPr>
                    <a:defRPr sz="1193" b="0" i="0" baseline="0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536-4A9D-982B-7A68156F78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3" b="0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2023 нақты</c:v>
                </c:pt>
                <c:pt idx="1">
                  <c:v>2024 нақты</c:v>
                </c:pt>
                <c:pt idx="2">
                  <c:v>2025 нақты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983</c:v>
                </c:pt>
                <c:pt idx="1">
                  <c:v>1017.8</c:v>
                </c:pt>
                <c:pt idx="2">
                  <c:v>1070.0999999999999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36-4A9D-982B-7A68156F784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трансфеттер </c:v>
                </c:pt>
              </c:strCache>
            </c:strRef>
          </c:tx>
          <c:spPr>
            <a:ln w="36729">
              <a:solidFill>
                <a:srgbClr val="80008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5371386754482254E-2"/>
                  <c:y val="4.0865384615384623E-2"/>
                </c:manualLayout>
              </c:layout>
              <c:spPr/>
              <c:txPr>
                <a:bodyPr/>
                <a:lstStyle/>
                <a:p>
                  <a:pPr>
                    <a:defRPr sz="1193" b="0" i="0" baseline="0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536-4A9D-982B-7A68156F7848}"/>
                </c:ext>
              </c:extLst>
            </c:dLbl>
            <c:dLbl>
              <c:idx val="1"/>
              <c:layout>
                <c:manualLayout>
                  <c:x val="-2.7808269301134291E-2"/>
                  <c:y val="-6.2499999999999924E-2"/>
                </c:manualLayout>
              </c:layout>
              <c:spPr/>
              <c:txPr>
                <a:bodyPr/>
                <a:lstStyle/>
                <a:p>
                  <a:pPr>
                    <a:defRPr sz="1193" b="0" i="0" baseline="0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536-4A9D-982B-7A68156F78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3" b="0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2023 нақты</c:v>
                </c:pt>
                <c:pt idx="1">
                  <c:v>2024 нақты</c:v>
                </c:pt>
                <c:pt idx="2">
                  <c:v>2025 нақты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3851.8</c:v>
                </c:pt>
                <c:pt idx="1">
                  <c:v>2968.1</c:v>
                </c:pt>
                <c:pt idx="2">
                  <c:v>2504.8000000000002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536-4A9D-982B-7A68156F784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шығындар</c:v>
                </c:pt>
              </c:strCache>
            </c:strRef>
          </c:tx>
          <c:spPr>
            <a:ln w="36729">
              <a:solidFill>
                <a:srgbClr val="339966"/>
              </a:solidFill>
              <a:prstDash val="solid"/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3" b="0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2023 нақты</c:v>
                </c:pt>
                <c:pt idx="1">
                  <c:v>2024 нақты</c:v>
                </c:pt>
                <c:pt idx="2">
                  <c:v>2025 нақты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6417.7</c:v>
                </c:pt>
                <c:pt idx="1">
                  <c:v>5209.3999999999996</c:v>
                </c:pt>
                <c:pt idx="2">
                  <c:v>3844.1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536-4A9D-982B-7A68156F7848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субвенциялар </c:v>
                </c:pt>
              </c:strCache>
            </c:strRef>
          </c:tx>
          <c:spPr>
            <a:ln w="36729">
              <a:solidFill>
                <a:srgbClr val="0000FF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1.9031435560126885E-2"/>
                  <c:y val="-2.6585592065415151E-2"/>
                </c:manualLayout>
              </c:layout>
              <c:spPr/>
              <c:txPr>
                <a:bodyPr/>
                <a:lstStyle/>
                <a:p>
                  <a:pPr>
                    <a:defRPr sz="1193" b="0" i="0" baseline="0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536-4A9D-982B-7A68156F7848}"/>
                </c:ext>
              </c:extLst>
            </c:dLbl>
            <c:dLbl>
              <c:idx val="1"/>
              <c:layout>
                <c:manualLayout>
                  <c:x val="-2.0558002936857566E-2"/>
                  <c:y val="-6.0295270211117004E-2"/>
                </c:manualLayout>
              </c:layout>
              <c:spPr/>
              <c:txPr>
                <a:bodyPr/>
                <a:lstStyle/>
                <a:p>
                  <a:pPr>
                    <a:defRPr sz="1193" b="0" i="0" baseline="0"/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536-4A9D-982B-7A68156F78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93" b="0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Sheet1!$B$1:$D$1</c:f>
              <c:strCache>
                <c:ptCount val="3"/>
                <c:pt idx="0">
                  <c:v>2023 нақты</c:v>
                </c:pt>
                <c:pt idx="1">
                  <c:v>2024 нақты</c:v>
                </c:pt>
                <c:pt idx="2">
                  <c:v>2025 нақты</c:v>
                </c:pt>
              </c:strCache>
            </c:strRef>
          </c:cat>
          <c:val>
            <c:numRef>
              <c:f>Sheet1!$B$5:$D$5</c:f>
              <c:numCache>
                <c:formatCode>General</c:formatCode>
                <c:ptCount val="3"/>
                <c:pt idx="0">
                  <c:v>1102.7</c:v>
                </c:pt>
                <c:pt idx="1">
                  <c:v>1100.3</c:v>
                </c:pt>
                <c:pt idx="2">
                  <c:v>1181.5999999999999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536-4A9D-982B-7A68156F7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078400"/>
        <c:axId val="127079936"/>
      </c:lineChart>
      <c:catAx>
        <c:axId val="12707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06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4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70799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70799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25316">
            <a:noFill/>
          </a:ln>
        </c:spPr>
        <c:txPr>
          <a:bodyPr rot="0" vert="horz"/>
          <a:lstStyle/>
          <a:p>
            <a:pPr>
              <a:defRPr sz="119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7078400"/>
        <c:crosses val="autoZero"/>
        <c:crossBetween val="between"/>
        <c:minorUnit val="12.670350000000001"/>
      </c:valAx>
      <c:spPr>
        <a:noFill/>
        <a:ln w="25388">
          <a:noFill/>
        </a:ln>
      </c:spPr>
    </c:plotArea>
    <c:legend>
      <c:legendPos val="b"/>
      <c:layout/>
      <c:overlay val="0"/>
      <c:spPr>
        <a:noFill/>
        <a:ln w="24486">
          <a:noFill/>
        </a:ln>
      </c:spPr>
      <c:txPr>
        <a:bodyPr/>
        <a:lstStyle/>
        <a:p>
          <a:pPr>
            <a:defRPr sz="977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3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E58B2-7643-4DA8-A65C-09DDF457139F}" type="doc">
      <dgm:prSet loTypeId="urn:microsoft.com/office/officeart/2005/8/layout/hierarchy3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B83C47B-0A20-4F97-B894-44273A532355}">
      <dgm:prSet phldrT="[Текст]"/>
      <dgm:spPr/>
      <dgm:t>
        <a:bodyPr/>
        <a:lstStyle/>
        <a:p>
          <a:r>
            <a:rPr lang="ru-RU" dirty="0" smtClean="0"/>
            <a:t> БЮДЖЕТТІ ӘЗІРЛЕУ  </a:t>
          </a:r>
        </a:p>
        <a:p>
          <a:r>
            <a:rPr lang="ru-RU" dirty="0" smtClean="0"/>
            <a:t>(</a:t>
          </a:r>
          <a:r>
            <a:rPr lang="ru-RU" dirty="0" err="1" smtClean="0"/>
            <a:t>өкілетті</a:t>
          </a:r>
          <a:r>
            <a:rPr lang="ru-RU" dirty="0" smtClean="0"/>
            <a:t> орган –   экономика </a:t>
          </a:r>
          <a:r>
            <a:rPr lang="ru-RU" dirty="0" err="1" smtClean="0"/>
            <a:t>және</a:t>
          </a:r>
          <a:r>
            <a:rPr lang="ru-RU" dirty="0" smtClean="0"/>
            <a:t> </a:t>
          </a:r>
          <a:r>
            <a:rPr lang="ru-RU" dirty="0" err="1" smtClean="0"/>
            <a:t>бюджеттік</a:t>
          </a:r>
          <a:r>
            <a:rPr lang="ru-RU" dirty="0" smtClean="0"/>
            <a:t> </a:t>
          </a:r>
          <a:r>
            <a:rPr lang="ru-RU" dirty="0" err="1" smtClean="0"/>
            <a:t>жоспарлау</a:t>
          </a:r>
          <a:r>
            <a:rPr lang="ru-RU" dirty="0" smtClean="0"/>
            <a:t> </a:t>
          </a:r>
          <a:r>
            <a:rPr lang="ru-RU" dirty="0" err="1" smtClean="0"/>
            <a:t>бөлімі</a:t>
          </a:r>
          <a:r>
            <a:rPr lang="ru-RU" dirty="0" smtClean="0"/>
            <a:t>)</a:t>
          </a:r>
          <a:endParaRPr lang="ru-RU" dirty="0"/>
        </a:p>
      </dgm:t>
    </dgm:pt>
    <dgm:pt modelId="{F41CF8E6-7B29-460D-A1A3-064E7AA9CD6E}" type="parTrans" cxnId="{085EFA09-38BE-4966-9A65-8BE6D3BF164F}">
      <dgm:prSet/>
      <dgm:spPr/>
      <dgm:t>
        <a:bodyPr/>
        <a:lstStyle/>
        <a:p>
          <a:endParaRPr lang="ru-RU"/>
        </a:p>
      </dgm:t>
    </dgm:pt>
    <dgm:pt modelId="{68451708-2B66-46FA-82FA-D1BE6FB5B1D2}" type="sibTrans" cxnId="{085EFA09-38BE-4966-9A65-8BE6D3BF164F}">
      <dgm:prSet/>
      <dgm:spPr/>
      <dgm:t>
        <a:bodyPr/>
        <a:lstStyle/>
        <a:p>
          <a:endParaRPr lang="ru-RU"/>
        </a:p>
      </dgm:t>
    </dgm:pt>
    <dgm:pt modelId="{F695CDCB-648C-4C75-911B-4B5CA20BD568}">
      <dgm:prSet phldrT="[Текст]" custT="1"/>
      <dgm:spPr/>
      <dgm:t>
        <a:bodyPr anchor="t"/>
        <a:lstStyle/>
        <a:p>
          <a:r>
            <a:rPr lang="ru-RU" sz="1000" dirty="0" smtClean="0">
              <a:solidFill>
                <a:schemeClr val="tx1"/>
              </a:solidFill>
            </a:rPr>
            <a:t>Павлодар </a:t>
          </a:r>
          <a:r>
            <a:rPr lang="ru-RU" sz="1000" dirty="0" err="1" smtClean="0">
              <a:solidFill>
                <a:schemeClr val="tx1"/>
              </a:solidFill>
            </a:rPr>
            <a:t>облысының </a:t>
          </a:r>
          <a:r>
            <a:rPr lang="ru-RU" sz="1000" dirty="0" smtClean="0">
              <a:solidFill>
                <a:schemeClr val="tx1"/>
              </a:solidFill>
            </a:rPr>
            <a:t>5 </a:t>
          </a:r>
          <a:r>
            <a:rPr lang="kk-KZ" sz="1000" noProof="0" dirty="0" smtClean="0">
              <a:solidFill>
                <a:schemeClr val="tx1"/>
              </a:solidFill>
            </a:rPr>
            <a:t>жылдық</a:t>
          </a:r>
          <a:r>
            <a:rPr lang="ru-RU" sz="1000" dirty="0" smtClean="0">
              <a:solidFill>
                <a:schemeClr val="tx1"/>
              </a:solidFill>
            </a:rPr>
            <a:t> </a:t>
          </a:r>
          <a:r>
            <a:rPr lang="ru-RU" sz="1000" dirty="0" err="1" smtClean="0">
              <a:solidFill>
                <a:schemeClr val="tx1"/>
              </a:solidFill>
            </a:rPr>
            <a:t>кезеңге арналған әлеуметтік-экономикалық </a:t>
          </a:r>
          <a:r>
            <a:rPr lang="ru-RU" sz="1000" dirty="0" smtClean="0">
              <a:solidFill>
                <a:schemeClr val="tx1"/>
              </a:solidFill>
            </a:rPr>
            <a:t>даму </a:t>
          </a:r>
          <a:r>
            <a:rPr lang="ru-RU" sz="1000" dirty="0" err="1" smtClean="0">
              <a:solidFill>
                <a:schemeClr val="tx1"/>
              </a:solidFill>
            </a:rPr>
            <a:t>болжамының құрамында</a:t>
          </a:r>
          <a:r>
            <a:rPr lang="ru-RU" sz="1000" dirty="0" smtClean="0">
              <a:solidFill>
                <a:schemeClr val="tx1"/>
              </a:solidFill>
            </a:rPr>
            <a:t>  </a:t>
          </a:r>
          <a:r>
            <a:rPr lang="kk-KZ" sz="1000" dirty="0" smtClean="0">
              <a:solidFill>
                <a:schemeClr val="tx1"/>
              </a:solidFill>
            </a:rPr>
            <a:t>ӘЭД</a:t>
          </a:r>
          <a:r>
            <a:rPr lang="ru-RU" sz="1000" dirty="0" smtClean="0">
              <a:solidFill>
                <a:schemeClr val="tx1"/>
              </a:solidFill>
            </a:rPr>
            <a:t> </a:t>
          </a:r>
          <a:r>
            <a:rPr lang="ru-RU" sz="1000" dirty="0" err="1" smtClean="0">
              <a:solidFill>
                <a:schemeClr val="tx1"/>
              </a:solidFill>
            </a:rPr>
            <a:t>көрсеткіштерін және ауданның</a:t>
          </a:r>
          <a:r>
            <a:rPr lang="ru-RU" sz="1000" dirty="0" smtClean="0">
              <a:solidFill>
                <a:schemeClr val="tx1"/>
              </a:solidFill>
            </a:rPr>
            <a:t> </a:t>
          </a:r>
          <a:r>
            <a:rPr lang="kk-KZ" sz="1000" noProof="0" dirty="0" smtClean="0">
              <a:solidFill>
                <a:schemeClr val="tx1"/>
              </a:solidFill>
            </a:rPr>
            <a:t>бюджеттік</a:t>
          </a:r>
          <a:r>
            <a:rPr lang="ru-RU" sz="1000" dirty="0" smtClean="0">
              <a:solidFill>
                <a:schemeClr val="tx1"/>
              </a:solidFill>
            </a:rPr>
            <a:t> </a:t>
          </a:r>
          <a:r>
            <a:rPr lang="ru-RU" sz="1000" dirty="0" err="1" smtClean="0">
              <a:solidFill>
                <a:schemeClr val="tx1"/>
              </a:solidFill>
            </a:rPr>
            <a:t>параметрлерін</a:t>
          </a:r>
          <a:r>
            <a:rPr lang="ru-RU" sz="1000" dirty="0" smtClean="0">
              <a:solidFill>
                <a:schemeClr val="tx1"/>
              </a:solidFill>
            </a:rPr>
            <a:t> </a:t>
          </a:r>
          <a:r>
            <a:rPr lang="ru-RU" sz="1000" dirty="0" err="1" smtClean="0">
              <a:solidFill>
                <a:schemeClr val="tx1"/>
              </a:solidFill>
            </a:rPr>
            <a:t>әзірлеу</a:t>
          </a:r>
          <a:endParaRPr lang="ru-RU" sz="1000" dirty="0">
            <a:solidFill>
              <a:schemeClr val="tx1"/>
            </a:solidFill>
          </a:endParaRPr>
        </a:p>
      </dgm:t>
    </dgm:pt>
    <dgm:pt modelId="{9372E3EB-ECF7-481C-B14B-CE278804D85B}" type="parTrans" cxnId="{B1190CB6-D4E6-4415-B021-15CF6254AA67}">
      <dgm:prSet/>
      <dgm:spPr/>
      <dgm:t>
        <a:bodyPr/>
        <a:lstStyle/>
        <a:p>
          <a:endParaRPr lang="ru-RU"/>
        </a:p>
      </dgm:t>
    </dgm:pt>
    <dgm:pt modelId="{8919C7C9-2749-4F49-8F68-F480BA20CDA5}" type="sibTrans" cxnId="{B1190CB6-D4E6-4415-B021-15CF6254AA67}">
      <dgm:prSet/>
      <dgm:spPr/>
      <dgm:t>
        <a:bodyPr/>
        <a:lstStyle/>
        <a:p>
          <a:endParaRPr lang="ru-RU"/>
        </a:p>
      </dgm:t>
    </dgm:pt>
    <dgm:pt modelId="{08CE771F-6983-4D69-8839-3EA7A234E8AF}">
      <dgm:prSet phldrT="[Текст]" custT="1"/>
      <dgm:spPr/>
      <dgm:t>
        <a:bodyPr/>
        <a:lstStyle/>
        <a:p>
          <a:r>
            <a:rPr lang="ru-RU" sz="1000" dirty="0" err="1" smtClean="0"/>
            <a:t>Бюджеттік</a:t>
          </a:r>
          <a:r>
            <a:rPr lang="ru-RU" sz="1000" dirty="0" smtClean="0"/>
            <a:t> </a:t>
          </a:r>
          <a:r>
            <a:rPr lang="ru-RU" sz="1000" dirty="0" err="1" smtClean="0"/>
            <a:t>бағдарламалар</a:t>
          </a:r>
          <a:r>
            <a:rPr lang="ru-RU" sz="1000" dirty="0" smtClean="0"/>
            <a:t> </a:t>
          </a:r>
          <a:r>
            <a:rPr lang="ru-RU" sz="1000" dirty="0" err="1" smtClean="0"/>
            <a:t>әкімшілерінің</a:t>
          </a:r>
          <a:r>
            <a:rPr lang="ru-RU" sz="1000" dirty="0" smtClean="0"/>
            <a:t> </a:t>
          </a:r>
          <a:r>
            <a:rPr lang="ru-RU" sz="1000" dirty="0" err="1" smtClean="0"/>
            <a:t>бюджеттік</a:t>
          </a:r>
          <a:r>
            <a:rPr lang="ru-RU" sz="1000" dirty="0" smtClean="0"/>
            <a:t> </a:t>
          </a:r>
          <a:r>
            <a:rPr lang="ru-RU" sz="1000" dirty="0" err="1" smtClean="0"/>
            <a:t>өтінімдерін</a:t>
          </a:r>
          <a:r>
            <a:rPr lang="ru-RU" sz="1000" dirty="0" smtClean="0"/>
            <a:t> </a:t>
          </a:r>
          <a:r>
            <a:rPr lang="ru-RU" sz="1000" dirty="0" err="1" smtClean="0"/>
            <a:t>аудандық</a:t>
          </a:r>
          <a:r>
            <a:rPr lang="ru-RU" sz="1000" dirty="0" smtClean="0"/>
            <a:t> бюджет </a:t>
          </a:r>
          <a:r>
            <a:rPr lang="ru-RU" sz="1000" dirty="0" err="1" smtClean="0"/>
            <a:t>комиссиясының</a:t>
          </a:r>
          <a:r>
            <a:rPr lang="ru-RU" sz="1000" dirty="0" smtClean="0"/>
            <a:t> </a:t>
          </a:r>
          <a:r>
            <a:rPr lang="ru-RU" sz="1000" dirty="0" err="1" smtClean="0"/>
            <a:t>қарауына</a:t>
          </a:r>
          <a:r>
            <a:rPr lang="ru-RU" sz="1000" dirty="0" smtClean="0"/>
            <a:t> беру</a:t>
          </a:r>
          <a:endParaRPr lang="ru-RU" sz="1000" dirty="0"/>
        </a:p>
      </dgm:t>
    </dgm:pt>
    <dgm:pt modelId="{563ADFB8-371E-45E2-8840-9FC1DF668168}" type="parTrans" cxnId="{6D20D204-B001-4974-A5DF-E9CD45EA78C2}">
      <dgm:prSet/>
      <dgm:spPr/>
      <dgm:t>
        <a:bodyPr/>
        <a:lstStyle/>
        <a:p>
          <a:endParaRPr lang="ru-RU"/>
        </a:p>
      </dgm:t>
    </dgm:pt>
    <dgm:pt modelId="{A91A30AF-C32E-46D4-AFC8-50039FF02245}" type="sibTrans" cxnId="{6D20D204-B001-4974-A5DF-E9CD45EA78C2}">
      <dgm:prSet/>
      <dgm:spPr/>
      <dgm:t>
        <a:bodyPr/>
        <a:lstStyle/>
        <a:p>
          <a:endParaRPr lang="ru-RU"/>
        </a:p>
      </dgm:t>
    </dgm:pt>
    <dgm:pt modelId="{BF0FF024-5B75-445A-B670-E5125772F858}">
      <dgm:prSet phldrT="[Текст]"/>
      <dgm:spPr/>
      <dgm:t>
        <a:bodyPr/>
        <a:lstStyle/>
        <a:p>
          <a:r>
            <a:rPr lang="ru-RU" dirty="0" smtClean="0"/>
            <a:t>БЮДЖЕТТІҢ ОРЫНДАЛУЫ </a:t>
          </a:r>
        </a:p>
        <a:p>
          <a:r>
            <a:rPr lang="ru-RU" dirty="0" smtClean="0"/>
            <a:t>(</a:t>
          </a:r>
          <a:r>
            <a:rPr lang="ru-RU" dirty="0" err="1" smtClean="0"/>
            <a:t>өкілетті</a:t>
          </a:r>
          <a:r>
            <a:rPr lang="ru-RU" dirty="0" smtClean="0"/>
            <a:t>  орган – </a:t>
          </a:r>
          <a:r>
            <a:rPr lang="ru-RU" dirty="0" err="1" smtClean="0"/>
            <a:t>қаржы</a:t>
          </a:r>
          <a:r>
            <a:rPr lang="ru-RU" dirty="0" smtClean="0"/>
            <a:t> </a:t>
          </a:r>
          <a:r>
            <a:rPr lang="ru-RU" dirty="0" err="1" smtClean="0"/>
            <a:t>бөлімі</a:t>
          </a:r>
          <a:endParaRPr lang="ru-RU" dirty="0"/>
        </a:p>
      </dgm:t>
    </dgm:pt>
    <dgm:pt modelId="{AD4A6F18-F99D-4DEA-9FB1-45EF6D59CB71}" type="parTrans" cxnId="{7AE581FA-348E-4406-B058-E4D3F55AF756}">
      <dgm:prSet/>
      <dgm:spPr/>
      <dgm:t>
        <a:bodyPr/>
        <a:lstStyle/>
        <a:p>
          <a:endParaRPr lang="ru-RU"/>
        </a:p>
      </dgm:t>
    </dgm:pt>
    <dgm:pt modelId="{60A5E9E5-6BF2-4E0A-81F5-2C6440D987CB}" type="sibTrans" cxnId="{7AE581FA-348E-4406-B058-E4D3F55AF756}">
      <dgm:prSet/>
      <dgm:spPr/>
      <dgm:t>
        <a:bodyPr/>
        <a:lstStyle/>
        <a:p>
          <a:endParaRPr lang="ru-RU"/>
        </a:p>
      </dgm:t>
    </dgm:pt>
    <dgm:pt modelId="{B64B408D-AEEF-4761-A536-70FEB3C582F1}">
      <dgm:prSet phldrT="[Текст]" custT="1"/>
      <dgm:spPr/>
      <dgm:t>
        <a:bodyPr/>
        <a:lstStyle/>
        <a:p>
          <a:r>
            <a:rPr lang="ru-RU" sz="1000" dirty="0" err="1" smtClean="0"/>
            <a:t>Төлемдер және</a:t>
          </a:r>
          <a:r>
            <a:rPr lang="ru-RU" sz="1000" dirty="0" smtClean="0"/>
            <a:t> </a:t>
          </a:r>
          <a:r>
            <a:rPr lang="ru-RU" sz="1000" dirty="0" err="1" smtClean="0"/>
            <a:t>міндеттемелер</a:t>
          </a:r>
          <a:r>
            <a:rPr lang="ru-RU" sz="1000" dirty="0" smtClean="0"/>
            <a:t> </a:t>
          </a:r>
          <a:r>
            <a:rPr lang="ru-RU" sz="1000" dirty="0" err="1" smtClean="0"/>
            <a:t>бойынша</a:t>
          </a:r>
          <a:r>
            <a:rPr lang="ru-RU" sz="1000" dirty="0" smtClean="0"/>
            <a:t> </a:t>
          </a:r>
          <a:r>
            <a:rPr lang="ru-RU" sz="1000" dirty="0" err="1" smtClean="0"/>
            <a:t>қаржыландыру</a:t>
          </a:r>
          <a:r>
            <a:rPr lang="ru-RU" sz="1000" dirty="0" smtClean="0"/>
            <a:t> </a:t>
          </a:r>
          <a:r>
            <a:rPr lang="ru-RU" sz="1000" dirty="0" err="1" smtClean="0"/>
            <a:t>және</a:t>
          </a:r>
          <a:r>
            <a:rPr lang="ru-RU" sz="1000" dirty="0" smtClean="0"/>
            <a:t>  </a:t>
          </a:r>
          <a:r>
            <a:rPr lang="ru-RU" sz="1000" dirty="0" err="1" smtClean="0"/>
            <a:t>түсімнің</a:t>
          </a:r>
          <a:r>
            <a:rPr lang="ru-RU" sz="1000" dirty="0" smtClean="0"/>
            <a:t> </a:t>
          </a:r>
          <a:r>
            <a:rPr lang="ru-RU" sz="1000" dirty="0" err="1" smtClean="0"/>
            <a:t>жиынтық</a:t>
          </a:r>
          <a:r>
            <a:rPr lang="ru-RU" sz="1000" dirty="0" smtClean="0"/>
            <a:t> </a:t>
          </a:r>
          <a:r>
            <a:rPr lang="ru-RU" sz="1000" dirty="0" err="1" smtClean="0"/>
            <a:t>жоспарын</a:t>
          </a:r>
          <a:r>
            <a:rPr lang="ru-RU" sz="1000" dirty="0" smtClean="0"/>
            <a:t> </a:t>
          </a:r>
          <a:r>
            <a:rPr lang="ru-RU" sz="1000" dirty="0" err="1" smtClean="0"/>
            <a:t>қалыптастыру</a:t>
          </a:r>
          <a:r>
            <a:rPr lang="ru-RU" sz="1000" dirty="0" smtClean="0"/>
            <a:t> </a:t>
          </a:r>
          <a:r>
            <a:rPr lang="ru-RU" sz="1000" dirty="0" err="1" smtClean="0"/>
            <a:t>және</a:t>
          </a:r>
          <a:r>
            <a:rPr lang="ru-RU" sz="1000" dirty="0" smtClean="0"/>
            <a:t> </a:t>
          </a:r>
          <a:r>
            <a:rPr lang="ru-RU" sz="1000" dirty="0" err="1" smtClean="0"/>
            <a:t>бекіту</a:t>
          </a:r>
          <a:endParaRPr lang="ru-RU" sz="1000" dirty="0"/>
        </a:p>
      </dgm:t>
    </dgm:pt>
    <dgm:pt modelId="{1690290C-4AF4-46D5-9405-37F4AE4E6585}" type="parTrans" cxnId="{A8DDEB2B-184F-4D1B-B184-89BBB45CBEEE}">
      <dgm:prSet/>
      <dgm:spPr/>
      <dgm:t>
        <a:bodyPr/>
        <a:lstStyle/>
        <a:p>
          <a:endParaRPr lang="ru-RU"/>
        </a:p>
      </dgm:t>
    </dgm:pt>
    <dgm:pt modelId="{A36A3985-DCD7-459A-B11A-C333C9CBB9F2}" type="sibTrans" cxnId="{A8DDEB2B-184F-4D1B-B184-89BBB45CBEEE}">
      <dgm:prSet/>
      <dgm:spPr/>
      <dgm:t>
        <a:bodyPr/>
        <a:lstStyle/>
        <a:p>
          <a:endParaRPr lang="ru-RU"/>
        </a:p>
      </dgm:t>
    </dgm:pt>
    <dgm:pt modelId="{01B475EE-51A9-4B8E-AAB8-4065FD959E00}">
      <dgm:prSet phldrT="[Текст]" custT="1"/>
      <dgm:spPr/>
      <dgm:t>
        <a:bodyPr/>
        <a:lstStyle/>
        <a:p>
          <a:r>
            <a:rPr lang="ru-RU" sz="1000" dirty="0" err="1" smtClean="0"/>
            <a:t>Қаржылық</a:t>
          </a:r>
          <a:r>
            <a:rPr lang="ru-RU" sz="1000" dirty="0" smtClean="0"/>
            <a:t> </a:t>
          </a:r>
          <a:r>
            <a:rPr lang="ru-RU" sz="1000" dirty="0" err="1" smtClean="0"/>
            <a:t>жыл</a:t>
          </a:r>
          <a:r>
            <a:rPr lang="ru-RU" sz="1000" dirty="0" smtClean="0"/>
            <a:t> </a:t>
          </a:r>
          <a:r>
            <a:rPr lang="ru-RU" sz="1000" dirty="0" err="1" smtClean="0"/>
            <a:t>бойы</a:t>
          </a:r>
          <a:r>
            <a:rPr lang="ru-RU" sz="1000" dirty="0" smtClean="0"/>
            <a:t> </a:t>
          </a:r>
          <a:r>
            <a:rPr lang="ru-RU" sz="1000" dirty="0" err="1" smtClean="0"/>
            <a:t>аудандық</a:t>
          </a:r>
          <a:r>
            <a:rPr lang="ru-RU" sz="1000" dirty="0" smtClean="0"/>
            <a:t> </a:t>
          </a:r>
          <a:r>
            <a:rPr lang="ru-RU" sz="1000" dirty="0" err="1" smtClean="0"/>
            <a:t>бюджеттің</a:t>
          </a:r>
          <a:r>
            <a:rPr lang="ru-RU" sz="1000" dirty="0" smtClean="0"/>
            <a:t> </a:t>
          </a:r>
          <a:r>
            <a:rPr lang="ru-RU" sz="1000" dirty="0" err="1" smtClean="0"/>
            <a:t>орындалуы</a:t>
          </a:r>
          <a:r>
            <a:rPr lang="ru-RU" sz="1000" dirty="0" smtClean="0"/>
            <a:t> </a:t>
          </a:r>
          <a:r>
            <a:rPr lang="ru-RU" sz="1000" dirty="0" err="1" smtClean="0"/>
            <a:t>бойынша</a:t>
          </a:r>
          <a:r>
            <a:rPr lang="ru-RU" sz="1000" dirty="0" smtClean="0"/>
            <a:t>  </a:t>
          </a:r>
          <a:r>
            <a:rPr lang="ru-RU" sz="1000" dirty="0" err="1" smtClean="0"/>
            <a:t>шаралар</a:t>
          </a:r>
          <a:r>
            <a:rPr lang="ru-RU" sz="1000" dirty="0" smtClean="0"/>
            <a:t> </a:t>
          </a:r>
          <a:r>
            <a:rPr lang="ru-RU" sz="1000" dirty="0" err="1" smtClean="0"/>
            <a:t>кешенін</a:t>
          </a:r>
          <a:r>
            <a:rPr lang="ru-RU" sz="1000" dirty="0" smtClean="0"/>
            <a:t> </a:t>
          </a:r>
          <a:r>
            <a:rPr lang="ru-RU" sz="1000" dirty="0" err="1" smtClean="0"/>
            <a:t>өткізу</a:t>
          </a:r>
          <a:endParaRPr lang="ru-RU" sz="1000" dirty="0"/>
        </a:p>
      </dgm:t>
    </dgm:pt>
    <dgm:pt modelId="{F83B5ACB-4DE6-4C82-8412-2B23DB914B98}" type="parTrans" cxnId="{5053F5CD-2197-4FAB-BB26-7F784AE0DC13}">
      <dgm:prSet/>
      <dgm:spPr/>
      <dgm:t>
        <a:bodyPr/>
        <a:lstStyle/>
        <a:p>
          <a:endParaRPr lang="ru-RU"/>
        </a:p>
      </dgm:t>
    </dgm:pt>
    <dgm:pt modelId="{17370383-2A9A-4B5C-B655-6AC3706233CE}" type="sibTrans" cxnId="{5053F5CD-2197-4FAB-BB26-7F784AE0DC13}">
      <dgm:prSet/>
      <dgm:spPr/>
      <dgm:t>
        <a:bodyPr/>
        <a:lstStyle/>
        <a:p>
          <a:endParaRPr lang="ru-RU"/>
        </a:p>
      </dgm:t>
    </dgm:pt>
    <dgm:pt modelId="{EB008C09-2C60-4BD8-80D2-568ADE3CC0F9}">
      <dgm:prSet phldrT="[Текст]" custT="1"/>
      <dgm:spPr/>
      <dgm:t>
        <a:bodyPr/>
        <a:lstStyle/>
        <a:p>
          <a:r>
            <a:rPr lang="kk-KZ" sz="1000" noProof="0" dirty="0" smtClean="0"/>
            <a:t>Ауданның (облыстық маңызы бар қаланың) әкімдігі аудандық (облыстық маңызы бар қаланың) бюджеттің атқарылуы туралы жылдық есепті "Қоғамдық кеңестер туралы" Қазақстан Республикасының Заңына сәйкес құрылатын Қоғамдық кеңестің отырысында талқылауды жүргізеді»</a:t>
          </a:r>
          <a:endParaRPr lang="kk-KZ" sz="1000" noProof="0" dirty="0"/>
        </a:p>
      </dgm:t>
    </dgm:pt>
    <dgm:pt modelId="{E64D1013-A1EB-499B-9B7E-2D7C7D4D5C74}" type="parTrans" cxnId="{D55DA843-DCF3-4896-9F77-8FA3DEB368B4}">
      <dgm:prSet/>
      <dgm:spPr/>
      <dgm:t>
        <a:bodyPr/>
        <a:lstStyle/>
        <a:p>
          <a:endParaRPr lang="ru-RU"/>
        </a:p>
      </dgm:t>
    </dgm:pt>
    <dgm:pt modelId="{8A39C3B6-34F0-41CA-9ABF-459CF1AAF377}" type="sibTrans" cxnId="{D55DA843-DCF3-4896-9F77-8FA3DEB368B4}">
      <dgm:prSet/>
      <dgm:spPr/>
      <dgm:t>
        <a:bodyPr/>
        <a:lstStyle/>
        <a:p>
          <a:endParaRPr lang="ru-RU"/>
        </a:p>
      </dgm:t>
    </dgm:pt>
    <dgm:pt modelId="{EA2CCAC5-E8FE-4E84-8E89-CF4336F793BC}">
      <dgm:prSet phldrT="[Текст]" custT="1"/>
      <dgm:spPr/>
      <dgm:t>
        <a:bodyPr/>
        <a:lstStyle/>
        <a:p>
          <a:r>
            <a:rPr lang="ru-RU" sz="1000" dirty="0" smtClean="0"/>
            <a:t>Бюджет </a:t>
          </a:r>
          <a:r>
            <a:rPr lang="ru-RU" sz="1000" dirty="0" err="1" smtClean="0"/>
            <a:t>қаражатының</a:t>
          </a:r>
          <a:r>
            <a:rPr lang="ru-RU" sz="1000" dirty="0" smtClean="0"/>
            <a:t> </a:t>
          </a:r>
          <a:r>
            <a:rPr lang="ru-RU" sz="1000" dirty="0" err="1" smtClean="0"/>
            <a:t>тиімділігін</a:t>
          </a:r>
          <a:r>
            <a:rPr lang="ru-RU" sz="1000" dirty="0" smtClean="0"/>
            <a:t> бағалау </a:t>
          </a:r>
          <a:r>
            <a:rPr lang="ru-RU" sz="1000" dirty="0" err="1" smtClean="0"/>
            <a:t>және</a:t>
          </a:r>
          <a:r>
            <a:rPr lang="ru-RU" sz="1000" dirty="0" smtClean="0"/>
            <a:t> </a:t>
          </a:r>
          <a:r>
            <a:rPr lang="ru-RU" sz="1000" dirty="0" err="1" smtClean="0"/>
            <a:t>бюджеттік</a:t>
          </a:r>
          <a:r>
            <a:rPr lang="ru-RU" sz="1000" dirty="0" smtClean="0"/>
            <a:t> мониторинг </a:t>
          </a:r>
          <a:r>
            <a:rPr lang="ru-RU" sz="1000" dirty="0" err="1" smtClean="0"/>
            <a:t>өткізу</a:t>
          </a:r>
          <a:r>
            <a:rPr lang="ru-RU" sz="1000" dirty="0" smtClean="0"/>
            <a:t>, </a:t>
          </a:r>
          <a:r>
            <a:rPr lang="ru-RU" sz="1000" dirty="0" err="1" smtClean="0"/>
            <a:t>бюджеттің</a:t>
          </a:r>
          <a:r>
            <a:rPr lang="ru-RU" sz="1000" dirty="0" smtClean="0"/>
            <a:t> </a:t>
          </a:r>
          <a:r>
            <a:rPr lang="ru-RU" sz="1000" dirty="0" err="1" smtClean="0"/>
            <a:t>орындалуы</a:t>
          </a:r>
          <a:r>
            <a:rPr lang="ru-RU" sz="1000" dirty="0" smtClean="0"/>
            <a:t> </a:t>
          </a:r>
          <a:r>
            <a:rPr lang="ru-RU" sz="1000" dirty="0" err="1" smtClean="0"/>
            <a:t>туралы</a:t>
          </a:r>
          <a:r>
            <a:rPr lang="ru-RU" sz="1000" dirty="0" smtClean="0"/>
            <a:t> ай </a:t>
          </a:r>
          <a:r>
            <a:rPr lang="ru-RU" sz="1000" dirty="0" err="1" smtClean="0"/>
            <a:t>сайынғы</a:t>
          </a:r>
          <a:r>
            <a:rPr lang="ru-RU" sz="1000" dirty="0" smtClean="0"/>
            <a:t> </a:t>
          </a:r>
          <a:r>
            <a:rPr lang="ru-RU" sz="1000" dirty="0" err="1" smtClean="0"/>
            <a:t>есептерді</a:t>
          </a:r>
          <a:r>
            <a:rPr lang="ru-RU" sz="1000" dirty="0" smtClean="0"/>
            <a:t>  </a:t>
          </a:r>
          <a:r>
            <a:rPr lang="ru-RU" sz="1000" dirty="0" err="1" smtClean="0"/>
            <a:t>құру</a:t>
          </a:r>
          <a:endParaRPr lang="ru-RU" sz="1000" dirty="0"/>
        </a:p>
      </dgm:t>
    </dgm:pt>
    <dgm:pt modelId="{1DD4F7DC-DC4B-4C57-8940-409800ABD9FF}" type="parTrans" cxnId="{E52CC10D-9579-4F4E-B5B4-11841F13ED97}">
      <dgm:prSet/>
      <dgm:spPr/>
      <dgm:t>
        <a:bodyPr/>
        <a:lstStyle/>
        <a:p>
          <a:endParaRPr lang="ru-RU"/>
        </a:p>
      </dgm:t>
    </dgm:pt>
    <dgm:pt modelId="{18A5D52B-35C1-441F-8F66-372CC0741F02}" type="sibTrans" cxnId="{E52CC10D-9579-4F4E-B5B4-11841F13ED97}">
      <dgm:prSet/>
      <dgm:spPr/>
      <dgm:t>
        <a:bodyPr/>
        <a:lstStyle/>
        <a:p>
          <a:endParaRPr lang="ru-RU"/>
        </a:p>
      </dgm:t>
    </dgm:pt>
    <dgm:pt modelId="{2F71F045-465D-45A3-94E5-AE449F76BB65}">
      <dgm:prSet phldrT="[Текст]" custT="1"/>
      <dgm:spPr/>
      <dgm:t>
        <a:bodyPr/>
        <a:lstStyle/>
        <a:p>
          <a:r>
            <a:rPr lang="ru-RU" sz="1000" dirty="0" smtClean="0"/>
            <a:t>Аудандық (</a:t>
          </a:r>
          <a:r>
            <a:rPr lang="ru-RU" sz="1000" dirty="0" err="1" smtClean="0"/>
            <a:t>облыстық</a:t>
          </a:r>
          <a:r>
            <a:rPr lang="ru-RU" sz="1000" dirty="0" smtClean="0"/>
            <a:t> </a:t>
          </a:r>
          <a:r>
            <a:rPr lang="ru-RU" sz="1000" dirty="0" err="1" smtClean="0"/>
            <a:t>маңызы</a:t>
          </a:r>
          <a:r>
            <a:rPr lang="ru-RU" sz="1000" dirty="0" smtClean="0"/>
            <a:t> бар </a:t>
          </a:r>
          <a:r>
            <a:rPr lang="ru-RU" sz="1000" dirty="0" err="1" smtClean="0"/>
            <a:t>қаланың</a:t>
          </a:r>
          <a:r>
            <a:rPr lang="ru-RU" sz="1000" dirty="0" smtClean="0"/>
            <a:t>) бюджет </a:t>
          </a:r>
          <a:r>
            <a:rPr lang="ru-RU" sz="1000" dirty="0" err="1" smtClean="0"/>
            <a:t>жобасын</a:t>
          </a:r>
          <a:r>
            <a:rPr lang="ru-RU" sz="1000" dirty="0" smtClean="0"/>
            <a:t> </a:t>
          </a:r>
          <a:r>
            <a:rPr lang="ru-RU" sz="1000" dirty="0" err="1" smtClean="0"/>
            <a:t>қарау</a:t>
          </a:r>
          <a:r>
            <a:rPr lang="ru-RU" sz="1000" dirty="0" smtClean="0"/>
            <a:t> </a:t>
          </a:r>
          <a:r>
            <a:rPr lang="ru-RU" sz="1000" dirty="0" err="1" smtClean="0"/>
            <a:t>және</a:t>
          </a:r>
          <a:r>
            <a:rPr lang="ru-RU" sz="1000" dirty="0" smtClean="0"/>
            <a:t> </a:t>
          </a:r>
          <a:r>
            <a:rPr lang="ru-RU" sz="1000" dirty="0" err="1" smtClean="0"/>
            <a:t>айқындау</a:t>
          </a:r>
          <a:r>
            <a:rPr lang="ru-RU" sz="1000" dirty="0" smtClean="0"/>
            <a:t> </a:t>
          </a:r>
          <a:r>
            <a:rPr lang="ru-RU" sz="1000" dirty="0" err="1" smtClean="0"/>
            <a:t>ағымдағы</a:t>
          </a:r>
          <a:r>
            <a:rPr lang="ru-RU" sz="1000" dirty="0" smtClean="0"/>
            <a:t> </a:t>
          </a:r>
          <a:r>
            <a:rPr lang="ru-RU" sz="1000" dirty="0" err="1" smtClean="0"/>
            <a:t>қаржы</a:t>
          </a:r>
          <a:r>
            <a:rPr lang="ru-RU" sz="1000" dirty="0" smtClean="0"/>
            <a:t> </a:t>
          </a:r>
          <a:r>
            <a:rPr lang="ru-RU" sz="1000" dirty="0" err="1" smtClean="0"/>
            <a:t>жылының</a:t>
          </a:r>
          <a:r>
            <a:rPr lang="ru-RU" sz="1000" dirty="0" smtClean="0"/>
            <a:t> 1 </a:t>
          </a:r>
          <a:r>
            <a:rPr lang="ru-RU" sz="1000" dirty="0" err="1" smtClean="0"/>
            <a:t>қазанынан</a:t>
          </a:r>
          <a:r>
            <a:rPr lang="ru-RU" sz="1000" dirty="0" smtClean="0"/>
            <a:t> </a:t>
          </a:r>
          <a:r>
            <a:rPr lang="ru-RU" sz="1000" dirty="0" err="1" smtClean="0"/>
            <a:t>кешіктірілмей</a:t>
          </a:r>
          <a:r>
            <a:rPr lang="ru-RU" sz="1000" dirty="0" smtClean="0"/>
            <a:t> </a:t>
          </a:r>
          <a:r>
            <a:rPr lang="ru-RU" sz="1000" dirty="0" err="1" smtClean="0"/>
            <a:t>аяқталады</a:t>
          </a:r>
          <a:r>
            <a:rPr lang="ru-RU" sz="1000" dirty="0" smtClean="0"/>
            <a:t>.</a:t>
          </a:r>
          <a:endParaRPr lang="ru-RU" sz="1000" b="1" dirty="0"/>
        </a:p>
      </dgm:t>
    </dgm:pt>
    <dgm:pt modelId="{7A3A8A67-B348-4E12-8830-8D4222656C99}" type="parTrans" cxnId="{D6FABFC6-6BE5-47A1-9D2A-6DC328CEF6C4}">
      <dgm:prSet/>
      <dgm:spPr/>
      <dgm:t>
        <a:bodyPr/>
        <a:lstStyle/>
        <a:p>
          <a:endParaRPr lang="ru-RU"/>
        </a:p>
      </dgm:t>
    </dgm:pt>
    <dgm:pt modelId="{C6FE05DF-841E-4E19-9A85-E10195C34F6E}" type="sibTrans" cxnId="{D6FABFC6-6BE5-47A1-9D2A-6DC328CEF6C4}">
      <dgm:prSet/>
      <dgm:spPr/>
      <dgm:t>
        <a:bodyPr/>
        <a:lstStyle/>
        <a:p>
          <a:endParaRPr lang="ru-RU"/>
        </a:p>
      </dgm:t>
    </dgm:pt>
    <dgm:pt modelId="{F99FDB2C-3F4F-4EFA-9806-F484CDB99311}">
      <dgm:prSet phldrT="[Текст]" custT="1"/>
      <dgm:spPr/>
      <dgm:t>
        <a:bodyPr/>
        <a:lstStyle/>
        <a:p>
          <a:r>
            <a:rPr lang="ru-RU" sz="1000" dirty="0" err="1" smtClean="0"/>
            <a:t>Бюджеттік</a:t>
          </a:r>
          <a:r>
            <a:rPr lang="ru-RU" sz="1000" dirty="0" smtClean="0"/>
            <a:t> </a:t>
          </a:r>
          <a:r>
            <a:rPr lang="ru-RU" sz="1000" dirty="0" err="1" smtClean="0"/>
            <a:t>бағдарламалар</a:t>
          </a:r>
          <a:r>
            <a:rPr lang="ru-RU" sz="1000" dirty="0" smtClean="0"/>
            <a:t> </a:t>
          </a:r>
          <a:r>
            <a:rPr lang="ru-RU" sz="1000" dirty="0" err="1" smtClean="0"/>
            <a:t>әкімгерлерінің</a:t>
          </a:r>
          <a:r>
            <a:rPr lang="ru-RU" sz="1000" dirty="0" smtClean="0"/>
            <a:t> </a:t>
          </a:r>
          <a:r>
            <a:rPr lang="ru-RU" sz="1000" dirty="0" err="1" smtClean="0"/>
            <a:t>бюджеттік</a:t>
          </a:r>
          <a:r>
            <a:rPr lang="ru-RU" sz="1000" dirty="0" smtClean="0"/>
            <a:t> </a:t>
          </a:r>
          <a:r>
            <a:rPr lang="ru-RU" sz="1000" dirty="0" err="1" smtClean="0"/>
            <a:t>өтінімдерді</a:t>
          </a:r>
          <a:r>
            <a:rPr lang="ru-RU" sz="1000" dirty="0" smtClean="0"/>
            <a:t> </a:t>
          </a:r>
          <a:r>
            <a:rPr lang="ru-RU" sz="1000" dirty="0" err="1" smtClean="0"/>
            <a:t>аудандық</a:t>
          </a:r>
          <a:r>
            <a:rPr lang="ru-RU" sz="1000" dirty="0" smtClean="0"/>
            <a:t> </a:t>
          </a:r>
          <a:r>
            <a:rPr lang="ru-RU" sz="1000" dirty="0" err="1" smtClean="0"/>
            <a:t>бюджеттік</a:t>
          </a:r>
          <a:r>
            <a:rPr lang="ru-RU" sz="1000" dirty="0" smtClean="0"/>
            <a:t> </a:t>
          </a:r>
          <a:r>
            <a:rPr lang="ru-RU" sz="1000" dirty="0" err="1" smtClean="0"/>
            <a:t>комиссияның</a:t>
          </a:r>
          <a:r>
            <a:rPr lang="ru-RU" sz="1000" dirty="0" smtClean="0"/>
            <a:t> </a:t>
          </a:r>
          <a:r>
            <a:rPr lang="ru-RU" sz="1000" dirty="0" err="1" smtClean="0"/>
            <a:t>қарауына</a:t>
          </a:r>
          <a:r>
            <a:rPr lang="ru-RU" sz="1000" dirty="0" smtClean="0"/>
            <a:t> </a:t>
          </a:r>
          <a:r>
            <a:rPr lang="ru-RU" sz="1000" dirty="0" err="1" smtClean="0"/>
            <a:t>беруі</a:t>
          </a:r>
          <a:r>
            <a:rPr lang="ru-RU" sz="1000" dirty="0" smtClean="0"/>
            <a:t> </a:t>
          </a:r>
          <a:endParaRPr lang="ru-RU" sz="1000" dirty="0"/>
        </a:p>
      </dgm:t>
    </dgm:pt>
    <dgm:pt modelId="{02078AA2-F884-4AEC-87A2-9657D5F48437}" type="parTrans" cxnId="{DA6B1901-650D-443C-8B25-47A09A5CCE07}">
      <dgm:prSet/>
      <dgm:spPr/>
      <dgm:t>
        <a:bodyPr/>
        <a:lstStyle/>
        <a:p>
          <a:endParaRPr lang="ru-RU"/>
        </a:p>
      </dgm:t>
    </dgm:pt>
    <dgm:pt modelId="{51F619B6-235C-4C46-B4D3-CF1AAD385C87}" type="sibTrans" cxnId="{DA6B1901-650D-443C-8B25-47A09A5CCE07}">
      <dgm:prSet/>
      <dgm:spPr/>
      <dgm:t>
        <a:bodyPr/>
        <a:lstStyle/>
        <a:p>
          <a:endParaRPr lang="ru-RU"/>
        </a:p>
      </dgm:t>
    </dgm:pt>
    <dgm:pt modelId="{6CBD5091-4A42-42AD-84D7-0DD55A51906C}">
      <dgm:prSet phldrT="[Текст]" custT="1"/>
      <dgm:spPr/>
      <dgm:t>
        <a:bodyPr/>
        <a:lstStyle/>
        <a:p>
          <a:r>
            <a:rPr lang="ru-RU" sz="1000" dirty="0" smtClean="0"/>
            <a:t>Аудандық </a:t>
          </a:r>
          <a:r>
            <a:rPr lang="ru-RU" sz="1000" dirty="0" err="1" smtClean="0"/>
            <a:t>мәслихатқа</a:t>
          </a:r>
          <a:r>
            <a:rPr lang="ru-RU" sz="1000" dirty="0" smtClean="0"/>
            <a:t> </a:t>
          </a:r>
          <a:r>
            <a:rPr lang="ru-RU" sz="1000" dirty="0" err="1" smtClean="0"/>
            <a:t>есепті</a:t>
          </a:r>
          <a:r>
            <a:rPr lang="ru-RU" sz="1000" dirty="0" smtClean="0"/>
            <a:t> </a:t>
          </a:r>
          <a:r>
            <a:rPr lang="ru-RU" sz="1000" dirty="0" err="1" smtClean="0"/>
            <a:t>қаржы</a:t>
          </a:r>
          <a:r>
            <a:rPr lang="ru-RU" sz="1000" dirty="0" smtClean="0"/>
            <a:t> </a:t>
          </a:r>
          <a:r>
            <a:rPr lang="ru-RU" sz="1000" dirty="0" err="1" smtClean="0"/>
            <a:t>жылы</a:t>
          </a:r>
          <a:r>
            <a:rPr lang="ru-RU" sz="1000" dirty="0" smtClean="0"/>
            <a:t> </a:t>
          </a:r>
          <a:r>
            <a:rPr lang="ru-RU" sz="1000" dirty="0" err="1" smtClean="0"/>
            <a:t>үшін</a:t>
          </a:r>
          <a:r>
            <a:rPr lang="ru-RU" sz="1000" dirty="0" smtClean="0"/>
            <a:t> </a:t>
          </a:r>
          <a:r>
            <a:rPr lang="ru-RU" sz="1000" dirty="0" err="1" smtClean="0"/>
            <a:t>аудандық</a:t>
          </a:r>
          <a:r>
            <a:rPr lang="ru-RU" sz="1000" dirty="0" smtClean="0"/>
            <a:t> </a:t>
          </a:r>
          <a:r>
            <a:rPr lang="ru-RU" sz="1000" dirty="0" err="1" smtClean="0"/>
            <a:t>бюджеттің</a:t>
          </a:r>
          <a:r>
            <a:rPr lang="ru-RU" sz="1000" dirty="0" smtClean="0"/>
            <a:t> </a:t>
          </a:r>
          <a:r>
            <a:rPr lang="ru-RU" sz="1000" dirty="0" err="1" smtClean="0"/>
            <a:t>атқарылуы</a:t>
          </a:r>
          <a:r>
            <a:rPr lang="ru-RU" sz="1000" dirty="0" smtClean="0"/>
            <a:t> </a:t>
          </a:r>
          <a:r>
            <a:rPr lang="ru-RU" sz="1000" dirty="0" err="1" smtClean="0"/>
            <a:t>туралы</a:t>
          </a:r>
          <a:r>
            <a:rPr lang="ru-RU" sz="1000" dirty="0" smtClean="0"/>
            <a:t> </a:t>
          </a:r>
          <a:r>
            <a:rPr lang="ru-RU" sz="1000" dirty="0" err="1" smtClean="0"/>
            <a:t>жылдық</a:t>
          </a:r>
          <a:r>
            <a:rPr lang="ru-RU" sz="1000" dirty="0" smtClean="0"/>
            <a:t> </a:t>
          </a:r>
          <a:r>
            <a:rPr lang="ru-RU" sz="1000" dirty="0" err="1" smtClean="0"/>
            <a:t>есепті</a:t>
          </a:r>
          <a:r>
            <a:rPr lang="ru-RU" sz="1000" dirty="0" smtClean="0"/>
            <a:t> 1 </a:t>
          </a:r>
          <a:r>
            <a:rPr lang="ru-RU" sz="1000" dirty="0" err="1" smtClean="0"/>
            <a:t>сәуірге</a:t>
          </a:r>
          <a:r>
            <a:rPr lang="ru-RU" sz="1000" dirty="0" smtClean="0"/>
            <a:t> </a:t>
          </a:r>
          <a:r>
            <a:rPr lang="ru-RU" sz="1000" dirty="0" err="1" smtClean="0"/>
            <a:t>дейін</a:t>
          </a:r>
          <a:r>
            <a:rPr lang="ru-RU" sz="1000" dirty="0" smtClean="0"/>
            <a:t> </a:t>
          </a:r>
          <a:r>
            <a:rPr lang="ru-RU" sz="1000" dirty="0" err="1" smtClean="0"/>
            <a:t>ұсыну</a:t>
          </a:r>
          <a:r>
            <a:rPr lang="ru-RU" sz="1000" dirty="0" smtClean="0"/>
            <a:t>, оны </a:t>
          </a:r>
          <a:r>
            <a:rPr lang="ru-RU" sz="1000" dirty="0" err="1" smtClean="0"/>
            <a:t>бекіту</a:t>
          </a:r>
          <a:endParaRPr lang="ru-RU" sz="1000" dirty="0"/>
        </a:p>
      </dgm:t>
    </dgm:pt>
    <dgm:pt modelId="{F4F1CC2D-E938-40C3-B2C1-060AFA8D9584}" type="parTrans" cxnId="{D1EB0681-BEE9-470F-9D98-4D52EEDD9DA9}">
      <dgm:prSet/>
      <dgm:spPr/>
      <dgm:t>
        <a:bodyPr/>
        <a:lstStyle/>
        <a:p>
          <a:endParaRPr lang="ru-RU"/>
        </a:p>
      </dgm:t>
    </dgm:pt>
    <dgm:pt modelId="{EFC6E643-2ABF-4393-9B1D-6F3CA75C9F09}" type="sibTrans" cxnId="{D1EB0681-BEE9-470F-9D98-4D52EEDD9DA9}">
      <dgm:prSet/>
      <dgm:spPr/>
      <dgm:t>
        <a:bodyPr/>
        <a:lstStyle/>
        <a:p>
          <a:endParaRPr lang="ru-RU"/>
        </a:p>
      </dgm:t>
    </dgm:pt>
    <dgm:pt modelId="{80E8453C-D520-425D-916E-4E05F61A6C34}">
      <dgm:prSet custT="1"/>
      <dgm:spPr/>
      <dgm:t>
        <a:bodyPr/>
        <a:lstStyle/>
        <a:p>
          <a:r>
            <a:rPr lang="ru-RU" sz="1000" dirty="0" smtClean="0"/>
            <a:t>Аудандық </a:t>
          </a:r>
          <a:r>
            <a:rPr lang="ru-RU" sz="1000" dirty="0" err="1" smtClean="0"/>
            <a:t>бюджеттің</a:t>
          </a:r>
          <a:r>
            <a:rPr lang="ru-RU" sz="1000" dirty="0" smtClean="0"/>
            <a:t> </a:t>
          </a:r>
          <a:r>
            <a:rPr lang="ru-RU" sz="1000" dirty="0" err="1" smtClean="0"/>
            <a:t>жобасын</a:t>
          </a:r>
          <a:r>
            <a:rPr lang="ru-RU" sz="1000" dirty="0" smtClean="0"/>
            <a:t> </a:t>
          </a:r>
          <a:r>
            <a:rPr lang="ru-RU" sz="1000" dirty="0" err="1" smtClean="0"/>
            <a:t>жасау</a:t>
          </a:r>
          <a:r>
            <a:rPr lang="ru-RU" sz="1000" dirty="0" smtClean="0"/>
            <a:t> </a:t>
          </a:r>
          <a:r>
            <a:rPr lang="ru-RU" sz="1000" dirty="0" err="1" smtClean="0"/>
            <a:t>және</a:t>
          </a:r>
          <a:r>
            <a:rPr lang="ru-RU" sz="1000" dirty="0" smtClean="0"/>
            <a:t> оны 1 </a:t>
          </a:r>
          <a:r>
            <a:rPr lang="ru-RU" sz="1000" dirty="0" err="1" smtClean="0"/>
            <a:t>қарашаға</a:t>
          </a:r>
          <a:r>
            <a:rPr lang="ru-RU" sz="1000" dirty="0" smtClean="0"/>
            <a:t> </a:t>
          </a:r>
          <a:r>
            <a:rPr lang="ru-RU" sz="1000" dirty="0" err="1" smtClean="0"/>
            <a:t>дейін</a:t>
          </a:r>
          <a:r>
            <a:rPr lang="ru-RU" sz="1000" dirty="0" smtClean="0"/>
            <a:t> </a:t>
          </a:r>
          <a:r>
            <a:rPr lang="ru-RU" sz="1000" dirty="0" err="1" smtClean="0"/>
            <a:t>аудандық</a:t>
          </a:r>
          <a:r>
            <a:rPr lang="ru-RU" sz="1000" dirty="0" smtClean="0"/>
            <a:t> </a:t>
          </a:r>
          <a:r>
            <a:rPr lang="ru-RU" sz="1000" dirty="0" err="1" smtClean="0"/>
            <a:t>мәслихаттың</a:t>
          </a:r>
          <a:r>
            <a:rPr lang="ru-RU" sz="1000" dirty="0" smtClean="0"/>
            <a:t> </a:t>
          </a:r>
          <a:r>
            <a:rPr lang="ru-RU" sz="1000" dirty="0" err="1" smtClean="0"/>
            <a:t>қарауына</a:t>
          </a:r>
          <a:r>
            <a:rPr lang="ru-RU" sz="1000" dirty="0" smtClean="0"/>
            <a:t> </a:t>
          </a:r>
          <a:r>
            <a:rPr lang="ru-RU" sz="1000" dirty="0" err="1" smtClean="0"/>
            <a:t>шығару</a:t>
          </a:r>
          <a:endParaRPr lang="ru-RU" sz="1000" dirty="0"/>
        </a:p>
      </dgm:t>
    </dgm:pt>
    <dgm:pt modelId="{205EB7B1-1011-41A5-923E-2AA1179B81B0}" type="parTrans" cxnId="{094BBADC-A496-4E65-835F-EBB2C4447E2B}">
      <dgm:prSet/>
      <dgm:spPr/>
      <dgm:t>
        <a:bodyPr/>
        <a:lstStyle/>
        <a:p>
          <a:endParaRPr lang="ru-RU"/>
        </a:p>
      </dgm:t>
    </dgm:pt>
    <dgm:pt modelId="{BF9D6BE8-A67B-4438-8627-8A2AC03452AD}" type="sibTrans" cxnId="{094BBADC-A496-4E65-835F-EBB2C4447E2B}">
      <dgm:prSet/>
      <dgm:spPr/>
      <dgm:t>
        <a:bodyPr/>
        <a:lstStyle/>
        <a:p>
          <a:endParaRPr lang="ru-RU"/>
        </a:p>
      </dgm:t>
    </dgm:pt>
    <dgm:pt modelId="{D702E662-C55D-4105-87A5-27F9B032EBD5}">
      <dgm:prSet custT="1"/>
      <dgm:spPr/>
      <dgm:t>
        <a:bodyPr/>
        <a:lstStyle/>
        <a:p>
          <a:r>
            <a:rPr lang="ru-RU" sz="1000" dirty="0"/>
            <a:t>2016 жылғы 6 сәуірдегі "Құқықтық актілер туралы" Қазақстан Республикасы Заңының 20-бабының 2-тармағына сәйкес </a:t>
          </a:r>
          <a:r>
            <a:rPr lang="ru-RU" sz="1000" dirty="0" err="1"/>
            <a:t>аудан</a:t>
          </a:r>
          <a:r>
            <a:rPr lang="ru-RU" sz="1000" dirty="0"/>
            <a:t> бюджеті бойынша мәслихат шешімдерінің жобалары бойынша Қоғамдық кеңестің ұсынымдарын алу</a:t>
          </a:r>
        </a:p>
      </dgm:t>
    </dgm:pt>
    <dgm:pt modelId="{F7736400-AA1D-4B18-9D02-2ACFB7C34A5A}" type="parTrans" cxnId="{95CD5705-9795-4F21-B60F-73760BA7FB9A}">
      <dgm:prSet/>
      <dgm:spPr/>
      <dgm:t>
        <a:bodyPr/>
        <a:lstStyle/>
        <a:p>
          <a:endParaRPr lang="ru-RU"/>
        </a:p>
      </dgm:t>
    </dgm:pt>
    <dgm:pt modelId="{D927298E-E613-46AA-A5EC-6CD42DE6B6A4}" type="sibTrans" cxnId="{95CD5705-9795-4F21-B60F-73760BA7FB9A}">
      <dgm:prSet/>
      <dgm:spPr/>
      <dgm:t>
        <a:bodyPr/>
        <a:lstStyle/>
        <a:p>
          <a:endParaRPr lang="ru-RU"/>
        </a:p>
      </dgm:t>
    </dgm:pt>
    <dgm:pt modelId="{6D453836-F8F4-40F9-86FB-2B7C126F476E}" type="pres">
      <dgm:prSet presAssocID="{DBAE58B2-7643-4DA8-A65C-09DDF45713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16769FE-6C22-4D5F-925C-F2DE9D8E858A}" type="pres">
      <dgm:prSet presAssocID="{CB83C47B-0A20-4F97-B894-44273A532355}" presName="root" presStyleCnt="0"/>
      <dgm:spPr/>
    </dgm:pt>
    <dgm:pt modelId="{7D81B9BA-E5E1-4C35-94ED-BB92A482ABEB}" type="pres">
      <dgm:prSet presAssocID="{CB83C47B-0A20-4F97-B894-44273A532355}" presName="rootComposite" presStyleCnt="0"/>
      <dgm:spPr/>
    </dgm:pt>
    <dgm:pt modelId="{F7ACEEFB-EAFD-4E09-A54F-C741A46469F0}" type="pres">
      <dgm:prSet presAssocID="{CB83C47B-0A20-4F97-B894-44273A532355}" presName="rootText" presStyleLbl="node1" presStyleIdx="0" presStyleCnt="2" custScaleX="302139" custScaleY="116275"/>
      <dgm:spPr/>
      <dgm:t>
        <a:bodyPr/>
        <a:lstStyle/>
        <a:p>
          <a:endParaRPr lang="ru-RU"/>
        </a:p>
      </dgm:t>
    </dgm:pt>
    <dgm:pt modelId="{35570B51-6669-45B5-9CA2-A47C0DA1DC3D}" type="pres">
      <dgm:prSet presAssocID="{CB83C47B-0A20-4F97-B894-44273A532355}" presName="rootConnector" presStyleLbl="node1" presStyleIdx="0" presStyleCnt="2"/>
      <dgm:spPr/>
      <dgm:t>
        <a:bodyPr/>
        <a:lstStyle/>
        <a:p>
          <a:endParaRPr lang="ru-RU"/>
        </a:p>
      </dgm:t>
    </dgm:pt>
    <dgm:pt modelId="{629A8C0E-1F70-485F-A9A8-EA4B537BDB96}" type="pres">
      <dgm:prSet presAssocID="{CB83C47B-0A20-4F97-B894-44273A532355}" presName="childShape" presStyleCnt="0"/>
      <dgm:spPr/>
    </dgm:pt>
    <dgm:pt modelId="{0C99323F-63A6-4358-8872-9AD5E9A6A8F1}" type="pres">
      <dgm:prSet presAssocID="{9372E3EB-ECF7-481C-B14B-CE278804D85B}" presName="Name13" presStyleLbl="parChTrans1D2" presStyleIdx="0" presStyleCnt="11"/>
      <dgm:spPr/>
      <dgm:t>
        <a:bodyPr/>
        <a:lstStyle/>
        <a:p>
          <a:endParaRPr lang="ru-RU"/>
        </a:p>
      </dgm:t>
    </dgm:pt>
    <dgm:pt modelId="{406B0F69-986B-476C-997C-F2FF9C9B7F37}" type="pres">
      <dgm:prSet presAssocID="{F695CDCB-648C-4C75-911B-4B5CA20BD568}" presName="childText" presStyleLbl="bgAcc1" presStyleIdx="0" presStyleCnt="11" custScaleX="289800" custScaleY="97414" custLinFactNeighborX="7435" custLinFactNeighborY="-60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7990A-00C5-497D-BBD0-39900F0BD08C}" type="pres">
      <dgm:prSet presAssocID="{563ADFB8-371E-45E2-8840-9FC1DF668168}" presName="Name13" presStyleLbl="parChTrans1D2" presStyleIdx="1" presStyleCnt="11"/>
      <dgm:spPr/>
      <dgm:t>
        <a:bodyPr/>
        <a:lstStyle/>
        <a:p>
          <a:endParaRPr lang="ru-RU"/>
        </a:p>
      </dgm:t>
    </dgm:pt>
    <dgm:pt modelId="{AB9DE763-E492-46D7-B115-3DE9242A212F}" type="pres">
      <dgm:prSet presAssocID="{08CE771F-6983-4D69-8839-3EA7A234E8AF}" presName="childText" presStyleLbl="bgAcc1" presStyleIdx="1" presStyleCnt="11" custScaleX="293681" custScaleY="75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C8758C-F5EE-48B7-8FF4-B12F677BBF18}" type="pres">
      <dgm:prSet presAssocID="{7A3A8A67-B348-4E12-8830-8D4222656C99}" presName="Name13" presStyleLbl="parChTrans1D2" presStyleIdx="2" presStyleCnt="11"/>
      <dgm:spPr/>
      <dgm:t>
        <a:bodyPr/>
        <a:lstStyle/>
        <a:p>
          <a:endParaRPr lang="ru-RU"/>
        </a:p>
      </dgm:t>
    </dgm:pt>
    <dgm:pt modelId="{287D56E9-9078-4D3C-85C3-F9D5645E3DB2}" type="pres">
      <dgm:prSet presAssocID="{2F71F045-465D-45A3-94E5-AE449F76BB65}" presName="childText" presStyleLbl="bgAcc1" presStyleIdx="2" presStyleCnt="11" custScaleX="289801" custScaleY="739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A61FF-F029-4964-A308-CE0F8C83F3FC}" type="pres">
      <dgm:prSet presAssocID="{205EB7B1-1011-41A5-923E-2AA1179B81B0}" presName="Name13" presStyleLbl="parChTrans1D2" presStyleIdx="3" presStyleCnt="11"/>
      <dgm:spPr/>
      <dgm:t>
        <a:bodyPr/>
        <a:lstStyle/>
        <a:p>
          <a:endParaRPr lang="ru-RU"/>
        </a:p>
      </dgm:t>
    </dgm:pt>
    <dgm:pt modelId="{23F5EF26-6263-4DB3-956A-6E21903AA423}" type="pres">
      <dgm:prSet presAssocID="{80E8453C-D520-425D-916E-4E05F61A6C34}" presName="childText" presStyleLbl="bgAcc1" presStyleIdx="3" presStyleCnt="11" custScaleX="296680" custScaleY="71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2BB9F-B22F-4E8A-9404-E16D9BAE3AFE}" type="pres">
      <dgm:prSet presAssocID="{F7736400-AA1D-4B18-9D02-2ACFB7C34A5A}" presName="Name13" presStyleLbl="parChTrans1D2" presStyleIdx="4" presStyleCnt="11"/>
      <dgm:spPr/>
      <dgm:t>
        <a:bodyPr/>
        <a:lstStyle/>
        <a:p>
          <a:endParaRPr lang="ru-RU"/>
        </a:p>
      </dgm:t>
    </dgm:pt>
    <dgm:pt modelId="{529F4C48-7FFC-4016-AAB3-490570A0958D}" type="pres">
      <dgm:prSet presAssocID="{D702E662-C55D-4105-87A5-27F9B032EBD5}" presName="childText" presStyleLbl="bgAcc1" presStyleIdx="4" presStyleCnt="11" custScaleX="2929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C58096-1E83-4BBA-B566-30CFF537D94E}" type="pres">
      <dgm:prSet presAssocID="{02078AA2-F884-4AEC-87A2-9657D5F48437}" presName="Name13" presStyleLbl="parChTrans1D2" presStyleIdx="5" presStyleCnt="11"/>
      <dgm:spPr/>
      <dgm:t>
        <a:bodyPr/>
        <a:lstStyle/>
        <a:p>
          <a:endParaRPr lang="ru-RU"/>
        </a:p>
      </dgm:t>
    </dgm:pt>
    <dgm:pt modelId="{55D7279F-89C4-4A03-9306-2D309DF294F7}" type="pres">
      <dgm:prSet presAssocID="{F99FDB2C-3F4F-4EFA-9806-F484CDB99311}" presName="childText" presStyleLbl="bgAcc1" presStyleIdx="5" presStyleCnt="11" custScaleX="293681" custScaleY="79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161832-0D10-40EB-B7B6-DE4C4A6BB2EF}" type="pres">
      <dgm:prSet presAssocID="{BF0FF024-5B75-445A-B670-E5125772F858}" presName="root" presStyleCnt="0"/>
      <dgm:spPr/>
    </dgm:pt>
    <dgm:pt modelId="{C3F30CD5-0B35-415E-B76E-83C0F5D8B87A}" type="pres">
      <dgm:prSet presAssocID="{BF0FF024-5B75-445A-B670-E5125772F858}" presName="rootComposite" presStyleCnt="0"/>
      <dgm:spPr/>
    </dgm:pt>
    <dgm:pt modelId="{EA0DBEE8-E2EE-4570-8D79-949C1A922AAA}" type="pres">
      <dgm:prSet presAssocID="{BF0FF024-5B75-445A-B670-E5125772F858}" presName="rootText" presStyleLbl="node1" presStyleIdx="1" presStyleCnt="2" custScaleX="282673" custScaleY="121099"/>
      <dgm:spPr/>
      <dgm:t>
        <a:bodyPr/>
        <a:lstStyle/>
        <a:p>
          <a:endParaRPr lang="ru-RU"/>
        </a:p>
      </dgm:t>
    </dgm:pt>
    <dgm:pt modelId="{EA50A4B4-6B4E-4901-B734-451D6D66F31C}" type="pres">
      <dgm:prSet presAssocID="{BF0FF024-5B75-445A-B670-E5125772F858}" presName="rootConnector" presStyleLbl="node1" presStyleIdx="1" presStyleCnt="2"/>
      <dgm:spPr/>
      <dgm:t>
        <a:bodyPr/>
        <a:lstStyle/>
        <a:p>
          <a:endParaRPr lang="ru-RU"/>
        </a:p>
      </dgm:t>
    </dgm:pt>
    <dgm:pt modelId="{CDB6D5E5-3BDE-4621-B21A-EB3C1C58FFDD}" type="pres">
      <dgm:prSet presAssocID="{BF0FF024-5B75-445A-B670-E5125772F858}" presName="childShape" presStyleCnt="0"/>
      <dgm:spPr/>
    </dgm:pt>
    <dgm:pt modelId="{97E80173-60D8-41FB-9CA3-79CA59AEFFC5}" type="pres">
      <dgm:prSet presAssocID="{1690290C-4AF4-46D5-9405-37F4AE4E6585}" presName="Name13" presStyleLbl="parChTrans1D2" presStyleIdx="6" presStyleCnt="11"/>
      <dgm:spPr/>
      <dgm:t>
        <a:bodyPr/>
        <a:lstStyle/>
        <a:p>
          <a:endParaRPr lang="ru-RU"/>
        </a:p>
      </dgm:t>
    </dgm:pt>
    <dgm:pt modelId="{C2B1E746-81CC-4C23-987E-053D2517C5FD}" type="pres">
      <dgm:prSet presAssocID="{B64B408D-AEEF-4761-A536-70FEB3C582F1}" presName="childText" presStyleLbl="bgAcc1" presStyleIdx="6" presStyleCnt="11" custScaleX="266715" custScaleY="72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41427-8509-4619-8E69-7E9623B265A8}" type="pres">
      <dgm:prSet presAssocID="{F83B5ACB-4DE6-4C82-8412-2B23DB914B98}" presName="Name13" presStyleLbl="parChTrans1D2" presStyleIdx="7" presStyleCnt="11"/>
      <dgm:spPr/>
      <dgm:t>
        <a:bodyPr/>
        <a:lstStyle/>
        <a:p>
          <a:endParaRPr lang="ru-RU"/>
        </a:p>
      </dgm:t>
    </dgm:pt>
    <dgm:pt modelId="{13C66F0A-341F-40C0-982F-70985DED7BD6}" type="pres">
      <dgm:prSet presAssocID="{01B475EE-51A9-4B8E-AAB8-4065FD959E00}" presName="childText" presStyleLbl="bgAcc1" presStyleIdx="7" presStyleCnt="11" custScaleX="266479" custScaleY="79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76E29A-9C5A-4D77-8950-9A4AFA93E427}" type="pres">
      <dgm:prSet presAssocID="{1DD4F7DC-DC4B-4C57-8940-409800ABD9FF}" presName="Name13" presStyleLbl="parChTrans1D2" presStyleIdx="8" presStyleCnt="11"/>
      <dgm:spPr/>
      <dgm:t>
        <a:bodyPr/>
        <a:lstStyle/>
        <a:p>
          <a:endParaRPr lang="ru-RU"/>
        </a:p>
      </dgm:t>
    </dgm:pt>
    <dgm:pt modelId="{8BF35BF1-46F1-4924-96CE-655A6B793B0D}" type="pres">
      <dgm:prSet presAssocID="{EA2CCAC5-E8FE-4E84-8E89-CF4336F793BC}" presName="childText" presStyleLbl="bgAcc1" presStyleIdx="8" presStyleCnt="11" custScaleX="266479" custScaleY="80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B0A52-AD46-4DBD-AAA5-4A79C7D0C6E4}" type="pres">
      <dgm:prSet presAssocID="{E64D1013-A1EB-499B-9B7E-2D7C7D4D5C74}" presName="Name13" presStyleLbl="parChTrans1D2" presStyleIdx="9" presStyleCnt="11"/>
      <dgm:spPr/>
      <dgm:t>
        <a:bodyPr/>
        <a:lstStyle/>
        <a:p>
          <a:endParaRPr lang="ru-RU"/>
        </a:p>
      </dgm:t>
    </dgm:pt>
    <dgm:pt modelId="{0E3F9834-55FD-4F53-9215-222ACE6381BF}" type="pres">
      <dgm:prSet presAssocID="{EB008C09-2C60-4BD8-80D2-568ADE3CC0F9}" presName="childText" presStyleLbl="bgAcc1" presStyleIdx="9" presStyleCnt="11" custScaleX="266715" custScaleY="174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8FFFC-BC2E-403B-8CBB-73473FD526BB}" type="pres">
      <dgm:prSet presAssocID="{F4F1CC2D-E938-40C3-B2C1-060AFA8D9584}" presName="Name13" presStyleLbl="parChTrans1D2" presStyleIdx="10" presStyleCnt="11"/>
      <dgm:spPr/>
      <dgm:t>
        <a:bodyPr/>
        <a:lstStyle/>
        <a:p>
          <a:endParaRPr lang="ru-RU"/>
        </a:p>
      </dgm:t>
    </dgm:pt>
    <dgm:pt modelId="{36505F4B-492C-48F6-AFD1-05D8FF8CDBB1}" type="pres">
      <dgm:prSet presAssocID="{6CBD5091-4A42-42AD-84D7-0DD55A51906C}" presName="childText" presStyleLbl="bgAcc1" presStyleIdx="10" presStyleCnt="11" custScaleX="261857" custScaleY="89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269B22-5796-4590-B1F6-A8AAAC624553}" type="presOf" srcId="{E64D1013-A1EB-499B-9B7E-2D7C7D4D5C74}" destId="{3F6B0A52-AD46-4DBD-AAA5-4A79C7D0C6E4}" srcOrd="0" destOrd="0" presId="urn:microsoft.com/office/officeart/2005/8/layout/hierarchy3"/>
    <dgm:cxn modelId="{671EE22E-857E-4A97-B5BC-FD178EBD24C0}" type="presOf" srcId="{563ADFB8-371E-45E2-8840-9FC1DF668168}" destId="{67A7990A-00C5-497D-BBD0-39900F0BD08C}" srcOrd="0" destOrd="0" presId="urn:microsoft.com/office/officeart/2005/8/layout/hierarchy3"/>
    <dgm:cxn modelId="{8ABE65FC-AEB6-4641-BA2D-045BCAF11608}" type="presOf" srcId="{EB008C09-2C60-4BD8-80D2-568ADE3CC0F9}" destId="{0E3F9834-55FD-4F53-9215-222ACE6381BF}" srcOrd="0" destOrd="0" presId="urn:microsoft.com/office/officeart/2005/8/layout/hierarchy3"/>
    <dgm:cxn modelId="{95CD5705-9795-4F21-B60F-73760BA7FB9A}" srcId="{CB83C47B-0A20-4F97-B894-44273A532355}" destId="{D702E662-C55D-4105-87A5-27F9B032EBD5}" srcOrd="4" destOrd="0" parTransId="{F7736400-AA1D-4B18-9D02-2ACFB7C34A5A}" sibTransId="{D927298E-E613-46AA-A5EC-6CD42DE6B6A4}"/>
    <dgm:cxn modelId="{016D8C52-063C-4376-B7DD-BFE3E4EAD993}" type="presOf" srcId="{1690290C-4AF4-46D5-9405-37F4AE4E6585}" destId="{97E80173-60D8-41FB-9CA3-79CA59AEFFC5}" srcOrd="0" destOrd="0" presId="urn:microsoft.com/office/officeart/2005/8/layout/hierarchy3"/>
    <dgm:cxn modelId="{EB89A78F-908B-4BE9-B256-0687EC4186B9}" type="presOf" srcId="{EA2CCAC5-E8FE-4E84-8E89-CF4336F793BC}" destId="{8BF35BF1-46F1-4924-96CE-655A6B793B0D}" srcOrd="0" destOrd="0" presId="urn:microsoft.com/office/officeart/2005/8/layout/hierarchy3"/>
    <dgm:cxn modelId="{0AD9F4BE-9E8F-480C-A74E-30D95EC77588}" type="presOf" srcId="{F4F1CC2D-E938-40C3-B2C1-060AFA8D9584}" destId="{7228FFFC-BC2E-403B-8CBB-73473FD526BB}" srcOrd="0" destOrd="0" presId="urn:microsoft.com/office/officeart/2005/8/layout/hierarchy3"/>
    <dgm:cxn modelId="{A8DDEB2B-184F-4D1B-B184-89BBB45CBEEE}" srcId="{BF0FF024-5B75-445A-B670-E5125772F858}" destId="{B64B408D-AEEF-4761-A536-70FEB3C582F1}" srcOrd="0" destOrd="0" parTransId="{1690290C-4AF4-46D5-9405-37F4AE4E6585}" sibTransId="{A36A3985-DCD7-459A-B11A-C333C9CBB9F2}"/>
    <dgm:cxn modelId="{8774F864-AAE4-4ACA-862E-A35EA0AC9007}" type="presOf" srcId="{08CE771F-6983-4D69-8839-3EA7A234E8AF}" destId="{AB9DE763-E492-46D7-B115-3DE9242A212F}" srcOrd="0" destOrd="0" presId="urn:microsoft.com/office/officeart/2005/8/layout/hierarchy3"/>
    <dgm:cxn modelId="{085EFA09-38BE-4966-9A65-8BE6D3BF164F}" srcId="{DBAE58B2-7643-4DA8-A65C-09DDF457139F}" destId="{CB83C47B-0A20-4F97-B894-44273A532355}" srcOrd="0" destOrd="0" parTransId="{F41CF8E6-7B29-460D-A1A3-064E7AA9CD6E}" sibTransId="{68451708-2B66-46FA-82FA-D1BE6FB5B1D2}"/>
    <dgm:cxn modelId="{094BBADC-A496-4E65-835F-EBB2C4447E2B}" srcId="{CB83C47B-0A20-4F97-B894-44273A532355}" destId="{80E8453C-D520-425D-916E-4E05F61A6C34}" srcOrd="3" destOrd="0" parTransId="{205EB7B1-1011-41A5-923E-2AA1179B81B0}" sibTransId="{BF9D6BE8-A67B-4438-8627-8A2AC03452AD}"/>
    <dgm:cxn modelId="{35B61551-FFF0-4181-9FD9-D0E76C3E584D}" type="presOf" srcId="{205EB7B1-1011-41A5-923E-2AA1179B81B0}" destId="{226A61FF-F029-4964-A308-CE0F8C83F3FC}" srcOrd="0" destOrd="0" presId="urn:microsoft.com/office/officeart/2005/8/layout/hierarchy3"/>
    <dgm:cxn modelId="{78BCE6F4-D772-4C09-8113-80A29C89FE1A}" type="presOf" srcId="{BF0FF024-5B75-445A-B670-E5125772F858}" destId="{EA0DBEE8-E2EE-4570-8D79-949C1A922AAA}" srcOrd="0" destOrd="0" presId="urn:microsoft.com/office/officeart/2005/8/layout/hierarchy3"/>
    <dgm:cxn modelId="{2EAC138D-AB36-4D6A-BC1A-BB66F2B57E33}" type="presOf" srcId="{CB83C47B-0A20-4F97-B894-44273A532355}" destId="{F7ACEEFB-EAFD-4E09-A54F-C741A46469F0}" srcOrd="0" destOrd="0" presId="urn:microsoft.com/office/officeart/2005/8/layout/hierarchy3"/>
    <dgm:cxn modelId="{F3AE5FA2-F0C3-4FB6-B77A-A479C9B71760}" type="presOf" srcId="{1DD4F7DC-DC4B-4C57-8940-409800ABD9FF}" destId="{7176E29A-9C5A-4D77-8950-9A4AFA93E427}" srcOrd="0" destOrd="0" presId="urn:microsoft.com/office/officeart/2005/8/layout/hierarchy3"/>
    <dgm:cxn modelId="{5053F5CD-2197-4FAB-BB26-7F784AE0DC13}" srcId="{BF0FF024-5B75-445A-B670-E5125772F858}" destId="{01B475EE-51A9-4B8E-AAB8-4065FD959E00}" srcOrd="1" destOrd="0" parTransId="{F83B5ACB-4DE6-4C82-8412-2B23DB914B98}" sibTransId="{17370383-2A9A-4B5C-B655-6AC3706233CE}"/>
    <dgm:cxn modelId="{D6FABFC6-6BE5-47A1-9D2A-6DC328CEF6C4}" srcId="{CB83C47B-0A20-4F97-B894-44273A532355}" destId="{2F71F045-465D-45A3-94E5-AE449F76BB65}" srcOrd="2" destOrd="0" parTransId="{7A3A8A67-B348-4E12-8830-8D4222656C99}" sibTransId="{C6FE05DF-841E-4E19-9A85-E10195C34F6E}"/>
    <dgm:cxn modelId="{B1190CB6-D4E6-4415-B021-15CF6254AA67}" srcId="{CB83C47B-0A20-4F97-B894-44273A532355}" destId="{F695CDCB-648C-4C75-911B-4B5CA20BD568}" srcOrd="0" destOrd="0" parTransId="{9372E3EB-ECF7-481C-B14B-CE278804D85B}" sibTransId="{8919C7C9-2749-4F49-8F68-F480BA20CDA5}"/>
    <dgm:cxn modelId="{D55DA843-DCF3-4896-9F77-8FA3DEB368B4}" srcId="{BF0FF024-5B75-445A-B670-E5125772F858}" destId="{EB008C09-2C60-4BD8-80D2-568ADE3CC0F9}" srcOrd="3" destOrd="0" parTransId="{E64D1013-A1EB-499B-9B7E-2D7C7D4D5C74}" sibTransId="{8A39C3B6-34F0-41CA-9ABF-459CF1AAF377}"/>
    <dgm:cxn modelId="{E52CC10D-9579-4F4E-B5B4-11841F13ED97}" srcId="{BF0FF024-5B75-445A-B670-E5125772F858}" destId="{EA2CCAC5-E8FE-4E84-8E89-CF4336F793BC}" srcOrd="2" destOrd="0" parTransId="{1DD4F7DC-DC4B-4C57-8940-409800ABD9FF}" sibTransId="{18A5D52B-35C1-441F-8F66-372CC0741F02}"/>
    <dgm:cxn modelId="{7AE581FA-348E-4406-B058-E4D3F55AF756}" srcId="{DBAE58B2-7643-4DA8-A65C-09DDF457139F}" destId="{BF0FF024-5B75-445A-B670-E5125772F858}" srcOrd="1" destOrd="0" parTransId="{AD4A6F18-F99D-4DEA-9FB1-45EF6D59CB71}" sibTransId="{60A5E9E5-6BF2-4E0A-81F5-2C6440D987CB}"/>
    <dgm:cxn modelId="{A96B4204-347D-4085-8151-296F41C79B03}" type="presOf" srcId="{01B475EE-51A9-4B8E-AAB8-4065FD959E00}" destId="{13C66F0A-341F-40C0-982F-70985DED7BD6}" srcOrd="0" destOrd="0" presId="urn:microsoft.com/office/officeart/2005/8/layout/hierarchy3"/>
    <dgm:cxn modelId="{DA6B1901-650D-443C-8B25-47A09A5CCE07}" srcId="{CB83C47B-0A20-4F97-B894-44273A532355}" destId="{F99FDB2C-3F4F-4EFA-9806-F484CDB99311}" srcOrd="5" destOrd="0" parTransId="{02078AA2-F884-4AEC-87A2-9657D5F48437}" sibTransId="{51F619B6-235C-4C46-B4D3-CF1AAD385C87}"/>
    <dgm:cxn modelId="{BD0E42DC-6D4F-4B11-A2DA-7A6422C98212}" type="presOf" srcId="{9372E3EB-ECF7-481C-B14B-CE278804D85B}" destId="{0C99323F-63A6-4358-8872-9AD5E9A6A8F1}" srcOrd="0" destOrd="0" presId="urn:microsoft.com/office/officeart/2005/8/layout/hierarchy3"/>
    <dgm:cxn modelId="{DC4EBC8E-B2D0-440D-AE0E-6996FF47A6B6}" type="presOf" srcId="{F83B5ACB-4DE6-4C82-8412-2B23DB914B98}" destId="{08B41427-8509-4619-8E69-7E9623B265A8}" srcOrd="0" destOrd="0" presId="urn:microsoft.com/office/officeart/2005/8/layout/hierarchy3"/>
    <dgm:cxn modelId="{A4C4559B-205E-41BD-B8BE-4D4C58D2BE7F}" type="presOf" srcId="{02078AA2-F884-4AEC-87A2-9657D5F48437}" destId="{43C58096-1E83-4BBA-B566-30CFF537D94E}" srcOrd="0" destOrd="0" presId="urn:microsoft.com/office/officeart/2005/8/layout/hierarchy3"/>
    <dgm:cxn modelId="{4B0191F4-C1DE-4019-A583-A18A377126A8}" type="presOf" srcId="{80E8453C-D520-425D-916E-4E05F61A6C34}" destId="{23F5EF26-6263-4DB3-956A-6E21903AA423}" srcOrd="0" destOrd="0" presId="urn:microsoft.com/office/officeart/2005/8/layout/hierarchy3"/>
    <dgm:cxn modelId="{164D41AA-0435-4759-85D8-17A8255D47C5}" type="presOf" srcId="{CB83C47B-0A20-4F97-B894-44273A532355}" destId="{35570B51-6669-45B5-9CA2-A47C0DA1DC3D}" srcOrd="1" destOrd="0" presId="urn:microsoft.com/office/officeart/2005/8/layout/hierarchy3"/>
    <dgm:cxn modelId="{C1EB7B51-AD8C-45D8-94C4-5002E6F19C84}" type="presOf" srcId="{6CBD5091-4A42-42AD-84D7-0DD55A51906C}" destId="{36505F4B-492C-48F6-AFD1-05D8FF8CDBB1}" srcOrd="0" destOrd="0" presId="urn:microsoft.com/office/officeart/2005/8/layout/hierarchy3"/>
    <dgm:cxn modelId="{D1EB0681-BEE9-470F-9D98-4D52EEDD9DA9}" srcId="{BF0FF024-5B75-445A-B670-E5125772F858}" destId="{6CBD5091-4A42-42AD-84D7-0DD55A51906C}" srcOrd="4" destOrd="0" parTransId="{F4F1CC2D-E938-40C3-B2C1-060AFA8D9584}" sibTransId="{EFC6E643-2ABF-4393-9B1D-6F3CA75C9F09}"/>
    <dgm:cxn modelId="{3A610410-217B-40F9-9C82-EEE762C305BB}" type="presOf" srcId="{D702E662-C55D-4105-87A5-27F9B032EBD5}" destId="{529F4C48-7FFC-4016-AAB3-490570A0958D}" srcOrd="0" destOrd="0" presId="urn:microsoft.com/office/officeart/2005/8/layout/hierarchy3"/>
    <dgm:cxn modelId="{01844865-7CFD-41C4-AE71-67D8618D6F90}" type="presOf" srcId="{F695CDCB-648C-4C75-911B-4B5CA20BD568}" destId="{406B0F69-986B-476C-997C-F2FF9C9B7F37}" srcOrd="0" destOrd="0" presId="urn:microsoft.com/office/officeart/2005/8/layout/hierarchy3"/>
    <dgm:cxn modelId="{E8C4CCDF-5D23-4288-A92D-B5E1712BC6E4}" type="presOf" srcId="{2F71F045-465D-45A3-94E5-AE449F76BB65}" destId="{287D56E9-9078-4D3C-85C3-F9D5645E3DB2}" srcOrd="0" destOrd="0" presId="urn:microsoft.com/office/officeart/2005/8/layout/hierarchy3"/>
    <dgm:cxn modelId="{0E73638D-331F-4FF8-9B26-39E1E93580D3}" type="presOf" srcId="{7A3A8A67-B348-4E12-8830-8D4222656C99}" destId="{66C8758C-F5EE-48B7-8FF4-B12F677BBF18}" srcOrd="0" destOrd="0" presId="urn:microsoft.com/office/officeart/2005/8/layout/hierarchy3"/>
    <dgm:cxn modelId="{7C62D3FF-7476-4CD2-B5D7-DA89D5FBD3FA}" type="presOf" srcId="{BF0FF024-5B75-445A-B670-E5125772F858}" destId="{EA50A4B4-6B4E-4901-B734-451D6D66F31C}" srcOrd="1" destOrd="0" presId="urn:microsoft.com/office/officeart/2005/8/layout/hierarchy3"/>
    <dgm:cxn modelId="{E3815DF4-66C6-41E4-87C3-92B4DCE04EDE}" type="presOf" srcId="{F99FDB2C-3F4F-4EFA-9806-F484CDB99311}" destId="{55D7279F-89C4-4A03-9306-2D309DF294F7}" srcOrd="0" destOrd="0" presId="urn:microsoft.com/office/officeart/2005/8/layout/hierarchy3"/>
    <dgm:cxn modelId="{6D20D204-B001-4974-A5DF-E9CD45EA78C2}" srcId="{CB83C47B-0A20-4F97-B894-44273A532355}" destId="{08CE771F-6983-4D69-8839-3EA7A234E8AF}" srcOrd="1" destOrd="0" parTransId="{563ADFB8-371E-45E2-8840-9FC1DF668168}" sibTransId="{A91A30AF-C32E-46D4-AFC8-50039FF02245}"/>
    <dgm:cxn modelId="{8F27FDC2-DED0-4475-98D0-E46B8917CF66}" type="presOf" srcId="{F7736400-AA1D-4B18-9D02-2ACFB7C34A5A}" destId="{02C2BB9F-B22F-4E8A-9404-E16D9BAE3AFE}" srcOrd="0" destOrd="0" presId="urn:microsoft.com/office/officeart/2005/8/layout/hierarchy3"/>
    <dgm:cxn modelId="{7617FC90-2590-48DA-ACEE-65062DE52410}" type="presOf" srcId="{DBAE58B2-7643-4DA8-A65C-09DDF457139F}" destId="{6D453836-F8F4-40F9-86FB-2B7C126F476E}" srcOrd="0" destOrd="0" presId="urn:microsoft.com/office/officeart/2005/8/layout/hierarchy3"/>
    <dgm:cxn modelId="{CD12E2EC-9043-498A-BA94-741FD46528F8}" type="presOf" srcId="{B64B408D-AEEF-4761-A536-70FEB3C582F1}" destId="{C2B1E746-81CC-4C23-987E-053D2517C5FD}" srcOrd="0" destOrd="0" presId="urn:microsoft.com/office/officeart/2005/8/layout/hierarchy3"/>
    <dgm:cxn modelId="{3E354EC5-0DDA-4309-91F3-D1C2C62ABFC3}" type="presParOf" srcId="{6D453836-F8F4-40F9-86FB-2B7C126F476E}" destId="{616769FE-6C22-4D5F-925C-F2DE9D8E858A}" srcOrd="0" destOrd="0" presId="urn:microsoft.com/office/officeart/2005/8/layout/hierarchy3"/>
    <dgm:cxn modelId="{B2E5A61F-02B2-4199-AB57-D366B2671DDF}" type="presParOf" srcId="{616769FE-6C22-4D5F-925C-F2DE9D8E858A}" destId="{7D81B9BA-E5E1-4C35-94ED-BB92A482ABEB}" srcOrd="0" destOrd="0" presId="urn:microsoft.com/office/officeart/2005/8/layout/hierarchy3"/>
    <dgm:cxn modelId="{41C23819-DB99-436F-942C-27E93C5BEE44}" type="presParOf" srcId="{7D81B9BA-E5E1-4C35-94ED-BB92A482ABEB}" destId="{F7ACEEFB-EAFD-4E09-A54F-C741A46469F0}" srcOrd="0" destOrd="0" presId="urn:microsoft.com/office/officeart/2005/8/layout/hierarchy3"/>
    <dgm:cxn modelId="{205249F3-DB14-4E74-BC57-A8D095FAA4C9}" type="presParOf" srcId="{7D81B9BA-E5E1-4C35-94ED-BB92A482ABEB}" destId="{35570B51-6669-45B5-9CA2-A47C0DA1DC3D}" srcOrd="1" destOrd="0" presId="urn:microsoft.com/office/officeart/2005/8/layout/hierarchy3"/>
    <dgm:cxn modelId="{1CDBBAFA-3AD8-4CAA-B310-5EF90578D306}" type="presParOf" srcId="{616769FE-6C22-4D5F-925C-F2DE9D8E858A}" destId="{629A8C0E-1F70-485F-A9A8-EA4B537BDB96}" srcOrd="1" destOrd="0" presId="urn:microsoft.com/office/officeart/2005/8/layout/hierarchy3"/>
    <dgm:cxn modelId="{DEAF11BA-9BF4-4412-AF92-F1F662B4B116}" type="presParOf" srcId="{629A8C0E-1F70-485F-A9A8-EA4B537BDB96}" destId="{0C99323F-63A6-4358-8872-9AD5E9A6A8F1}" srcOrd="0" destOrd="0" presId="urn:microsoft.com/office/officeart/2005/8/layout/hierarchy3"/>
    <dgm:cxn modelId="{3F7D5935-7B24-4E93-9777-D057B62686E9}" type="presParOf" srcId="{629A8C0E-1F70-485F-A9A8-EA4B537BDB96}" destId="{406B0F69-986B-476C-997C-F2FF9C9B7F37}" srcOrd="1" destOrd="0" presId="urn:microsoft.com/office/officeart/2005/8/layout/hierarchy3"/>
    <dgm:cxn modelId="{060987AF-8762-4E15-81C8-889144D01EB6}" type="presParOf" srcId="{629A8C0E-1F70-485F-A9A8-EA4B537BDB96}" destId="{67A7990A-00C5-497D-BBD0-39900F0BD08C}" srcOrd="2" destOrd="0" presId="urn:microsoft.com/office/officeart/2005/8/layout/hierarchy3"/>
    <dgm:cxn modelId="{F7CD6A42-C07F-42ED-A74F-F3E7A3B34F68}" type="presParOf" srcId="{629A8C0E-1F70-485F-A9A8-EA4B537BDB96}" destId="{AB9DE763-E492-46D7-B115-3DE9242A212F}" srcOrd="3" destOrd="0" presId="urn:microsoft.com/office/officeart/2005/8/layout/hierarchy3"/>
    <dgm:cxn modelId="{268523B3-22C7-4702-9364-D0CA6FE9E30E}" type="presParOf" srcId="{629A8C0E-1F70-485F-A9A8-EA4B537BDB96}" destId="{66C8758C-F5EE-48B7-8FF4-B12F677BBF18}" srcOrd="4" destOrd="0" presId="urn:microsoft.com/office/officeart/2005/8/layout/hierarchy3"/>
    <dgm:cxn modelId="{5926BD26-31BE-4BDC-9091-2326A21AB14E}" type="presParOf" srcId="{629A8C0E-1F70-485F-A9A8-EA4B537BDB96}" destId="{287D56E9-9078-4D3C-85C3-F9D5645E3DB2}" srcOrd="5" destOrd="0" presId="urn:microsoft.com/office/officeart/2005/8/layout/hierarchy3"/>
    <dgm:cxn modelId="{0766594C-2F05-4011-844F-6A17FCF7891D}" type="presParOf" srcId="{629A8C0E-1F70-485F-A9A8-EA4B537BDB96}" destId="{226A61FF-F029-4964-A308-CE0F8C83F3FC}" srcOrd="6" destOrd="0" presId="urn:microsoft.com/office/officeart/2005/8/layout/hierarchy3"/>
    <dgm:cxn modelId="{F9F77A65-B83E-4554-98BF-8429727A1573}" type="presParOf" srcId="{629A8C0E-1F70-485F-A9A8-EA4B537BDB96}" destId="{23F5EF26-6263-4DB3-956A-6E21903AA423}" srcOrd="7" destOrd="0" presId="urn:microsoft.com/office/officeart/2005/8/layout/hierarchy3"/>
    <dgm:cxn modelId="{9074CAEB-F169-4A59-AC9F-B4EFE38F6B53}" type="presParOf" srcId="{629A8C0E-1F70-485F-A9A8-EA4B537BDB96}" destId="{02C2BB9F-B22F-4E8A-9404-E16D9BAE3AFE}" srcOrd="8" destOrd="0" presId="urn:microsoft.com/office/officeart/2005/8/layout/hierarchy3"/>
    <dgm:cxn modelId="{A46B0FD4-DE08-40ED-9C8D-744C1494EAEC}" type="presParOf" srcId="{629A8C0E-1F70-485F-A9A8-EA4B537BDB96}" destId="{529F4C48-7FFC-4016-AAB3-490570A0958D}" srcOrd="9" destOrd="0" presId="urn:microsoft.com/office/officeart/2005/8/layout/hierarchy3"/>
    <dgm:cxn modelId="{626BC5FC-984D-46E8-88E2-15D56ECE5577}" type="presParOf" srcId="{629A8C0E-1F70-485F-A9A8-EA4B537BDB96}" destId="{43C58096-1E83-4BBA-B566-30CFF537D94E}" srcOrd="10" destOrd="0" presId="urn:microsoft.com/office/officeart/2005/8/layout/hierarchy3"/>
    <dgm:cxn modelId="{BC057E90-5E64-4CC7-A46B-4891F6D4CF7A}" type="presParOf" srcId="{629A8C0E-1F70-485F-A9A8-EA4B537BDB96}" destId="{55D7279F-89C4-4A03-9306-2D309DF294F7}" srcOrd="11" destOrd="0" presId="urn:microsoft.com/office/officeart/2005/8/layout/hierarchy3"/>
    <dgm:cxn modelId="{8D92BFB8-7471-419C-B503-BCFF1BB20A48}" type="presParOf" srcId="{6D453836-F8F4-40F9-86FB-2B7C126F476E}" destId="{F9161832-0D10-40EB-B7B6-DE4C4A6BB2EF}" srcOrd="1" destOrd="0" presId="urn:microsoft.com/office/officeart/2005/8/layout/hierarchy3"/>
    <dgm:cxn modelId="{251EEA36-8E7E-458A-B5C0-4CB6F39BC8CE}" type="presParOf" srcId="{F9161832-0D10-40EB-B7B6-DE4C4A6BB2EF}" destId="{C3F30CD5-0B35-415E-B76E-83C0F5D8B87A}" srcOrd="0" destOrd="0" presId="urn:microsoft.com/office/officeart/2005/8/layout/hierarchy3"/>
    <dgm:cxn modelId="{37F1722F-1A6C-47A3-9DD2-9ECFE33DDB93}" type="presParOf" srcId="{C3F30CD5-0B35-415E-B76E-83C0F5D8B87A}" destId="{EA0DBEE8-E2EE-4570-8D79-949C1A922AAA}" srcOrd="0" destOrd="0" presId="urn:microsoft.com/office/officeart/2005/8/layout/hierarchy3"/>
    <dgm:cxn modelId="{E5D45C13-D56E-4419-A7BB-B88B249E05F8}" type="presParOf" srcId="{C3F30CD5-0B35-415E-B76E-83C0F5D8B87A}" destId="{EA50A4B4-6B4E-4901-B734-451D6D66F31C}" srcOrd="1" destOrd="0" presId="urn:microsoft.com/office/officeart/2005/8/layout/hierarchy3"/>
    <dgm:cxn modelId="{0B9C3317-F060-40CA-AF3A-B52DD456CFD1}" type="presParOf" srcId="{F9161832-0D10-40EB-B7B6-DE4C4A6BB2EF}" destId="{CDB6D5E5-3BDE-4621-B21A-EB3C1C58FFDD}" srcOrd="1" destOrd="0" presId="urn:microsoft.com/office/officeart/2005/8/layout/hierarchy3"/>
    <dgm:cxn modelId="{5C229B1D-A4BF-4AE8-A9C6-CFC641C92B3E}" type="presParOf" srcId="{CDB6D5E5-3BDE-4621-B21A-EB3C1C58FFDD}" destId="{97E80173-60D8-41FB-9CA3-79CA59AEFFC5}" srcOrd="0" destOrd="0" presId="urn:microsoft.com/office/officeart/2005/8/layout/hierarchy3"/>
    <dgm:cxn modelId="{435DBD64-8A06-430A-8237-F24DDDE94726}" type="presParOf" srcId="{CDB6D5E5-3BDE-4621-B21A-EB3C1C58FFDD}" destId="{C2B1E746-81CC-4C23-987E-053D2517C5FD}" srcOrd="1" destOrd="0" presId="urn:microsoft.com/office/officeart/2005/8/layout/hierarchy3"/>
    <dgm:cxn modelId="{DB147A46-D9DB-4310-9B09-B4304BC3A5B1}" type="presParOf" srcId="{CDB6D5E5-3BDE-4621-B21A-EB3C1C58FFDD}" destId="{08B41427-8509-4619-8E69-7E9623B265A8}" srcOrd="2" destOrd="0" presId="urn:microsoft.com/office/officeart/2005/8/layout/hierarchy3"/>
    <dgm:cxn modelId="{6341D9C2-D2AC-4BEA-9627-268D0FB2C43D}" type="presParOf" srcId="{CDB6D5E5-3BDE-4621-B21A-EB3C1C58FFDD}" destId="{13C66F0A-341F-40C0-982F-70985DED7BD6}" srcOrd="3" destOrd="0" presId="urn:microsoft.com/office/officeart/2005/8/layout/hierarchy3"/>
    <dgm:cxn modelId="{48A4C9CB-B39F-415E-BA4A-C31FDA1DA27E}" type="presParOf" srcId="{CDB6D5E5-3BDE-4621-B21A-EB3C1C58FFDD}" destId="{7176E29A-9C5A-4D77-8950-9A4AFA93E427}" srcOrd="4" destOrd="0" presId="urn:microsoft.com/office/officeart/2005/8/layout/hierarchy3"/>
    <dgm:cxn modelId="{A382DF27-76A5-469B-AF21-D02419CF8CC8}" type="presParOf" srcId="{CDB6D5E5-3BDE-4621-B21A-EB3C1C58FFDD}" destId="{8BF35BF1-46F1-4924-96CE-655A6B793B0D}" srcOrd="5" destOrd="0" presId="urn:microsoft.com/office/officeart/2005/8/layout/hierarchy3"/>
    <dgm:cxn modelId="{2281ABAD-3DF3-4ADA-9CA8-95A2AB47C855}" type="presParOf" srcId="{CDB6D5E5-3BDE-4621-B21A-EB3C1C58FFDD}" destId="{3F6B0A52-AD46-4DBD-AAA5-4A79C7D0C6E4}" srcOrd="6" destOrd="0" presId="urn:microsoft.com/office/officeart/2005/8/layout/hierarchy3"/>
    <dgm:cxn modelId="{C54802F2-47E6-407B-B874-6C78D67A4428}" type="presParOf" srcId="{CDB6D5E5-3BDE-4621-B21A-EB3C1C58FFDD}" destId="{0E3F9834-55FD-4F53-9215-222ACE6381BF}" srcOrd="7" destOrd="0" presId="urn:microsoft.com/office/officeart/2005/8/layout/hierarchy3"/>
    <dgm:cxn modelId="{458D97FA-02B6-496F-93FF-EB1E8D1F3BDC}" type="presParOf" srcId="{CDB6D5E5-3BDE-4621-B21A-EB3C1C58FFDD}" destId="{7228FFFC-BC2E-403B-8CBB-73473FD526BB}" srcOrd="8" destOrd="0" presId="urn:microsoft.com/office/officeart/2005/8/layout/hierarchy3"/>
    <dgm:cxn modelId="{564BA079-9130-45BA-98E4-0FB808E677CC}" type="presParOf" srcId="{CDB6D5E5-3BDE-4621-B21A-EB3C1C58FFDD}" destId="{36505F4B-492C-48F6-AFD1-05D8FF8CDBB1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CEEFB-EAFD-4E09-A54F-C741A46469F0}">
      <dsp:nvSpPr>
        <dsp:cNvPr id="0" name=""/>
        <dsp:cNvSpPr/>
      </dsp:nvSpPr>
      <dsp:spPr>
        <a:xfrm>
          <a:off x="4352" y="245925"/>
          <a:ext cx="4241281" cy="8161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 БЮДЖЕТТІ ӘЗІРЛЕУ 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(</a:t>
          </a:r>
          <a:r>
            <a:rPr lang="ru-RU" sz="1500" kern="1200" dirty="0" err="1" smtClean="0"/>
            <a:t>өкілетті</a:t>
          </a:r>
          <a:r>
            <a:rPr lang="ru-RU" sz="1500" kern="1200" dirty="0" smtClean="0"/>
            <a:t> орган –   экономика </a:t>
          </a:r>
          <a:r>
            <a:rPr lang="ru-RU" sz="1500" kern="1200" dirty="0" err="1" smtClean="0"/>
            <a:t>және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бюджеттік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жоспарлау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бөлімі</a:t>
          </a:r>
          <a:r>
            <a:rPr lang="ru-RU" sz="1500" kern="1200" dirty="0" smtClean="0"/>
            <a:t>)</a:t>
          </a:r>
          <a:endParaRPr lang="ru-RU" sz="1500" kern="1200" dirty="0"/>
        </a:p>
      </dsp:txBody>
      <dsp:txXfrm>
        <a:off x="28255" y="269828"/>
        <a:ext cx="4193475" cy="768300"/>
      </dsp:txXfrm>
    </dsp:sp>
    <dsp:sp modelId="{0C99323F-63A6-4358-8872-9AD5E9A6A8F1}">
      <dsp:nvSpPr>
        <dsp:cNvPr id="0" name=""/>
        <dsp:cNvSpPr/>
      </dsp:nvSpPr>
      <dsp:spPr>
        <a:xfrm>
          <a:off x="428481" y="1062031"/>
          <a:ext cx="507623" cy="475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5113"/>
              </a:lnTo>
              <a:lnTo>
                <a:pt x="507623" y="47511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6B0F69-986B-476C-997C-F2FF9C9B7F37}">
      <dsp:nvSpPr>
        <dsp:cNvPr id="0" name=""/>
        <dsp:cNvSpPr/>
      </dsp:nvSpPr>
      <dsp:spPr>
        <a:xfrm>
          <a:off x="936104" y="1195282"/>
          <a:ext cx="3254457" cy="683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Павлодар </a:t>
          </a:r>
          <a:r>
            <a:rPr lang="ru-RU" sz="1000" kern="1200" dirty="0" err="1" smtClean="0">
              <a:solidFill>
                <a:schemeClr val="tx1"/>
              </a:solidFill>
            </a:rPr>
            <a:t>облысының </a:t>
          </a:r>
          <a:r>
            <a:rPr lang="ru-RU" sz="1000" kern="1200" dirty="0" smtClean="0">
              <a:solidFill>
                <a:schemeClr val="tx1"/>
              </a:solidFill>
            </a:rPr>
            <a:t>5 </a:t>
          </a:r>
          <a:r>
            <a:rPr lang="kk-KZ" sz="1000" kern="1200" noProof="0" dirty="0" smtClean="0">
              <a:solidFill>
                <a:schemeClr val="tx1"/>
              </a:solidFill>
            </a:rPr>
            <a:t>жылдық</a:t>
          </a:r>
          <a:r>
            <a:rPr lang="ru-RU" sz="1000" kern="1200" dirty="0" smtClean="0">
              <a:solidFill>
                <a:schemeClr val="tx1"/>
              </a:solidFill>
            </a:rPr>
            <a:t> </a:t>
          </a:r>
          <a:r>
            <a:rPr lang="ru-RU" sz="1000" kern="1200" dirty="0" err="1" smtClean="0">
              <a:solidFill>
                <a:schemeClr val="tx1"/>
              </a:solidFill>
            </a:rPr>
            <a:t>кезеңге арналған әлеуметтік-экономикалық </a:t>
          </a:r>
          <a:r>
            <a:rPr lang="ru-RU" sz="1000" kern="1200" dirty="0" smtClean="0">
              <a:solidFill>
                <a:schemeClr val="tx1"/>
              </a:solidFill>
            </a:rPr>
            <a:t>даму </a:t>
          </a:r>
          <a:r>
            <a:rPr lang="ru-RU" sz="1000" kern="1200" dirty="0" err="1" smtClean="0">
              <a:solidFill>
                <a:schemeClr val="tx1"/>
              </a:solidFill>
            </a:rPr>
            <a:t>болжамының құрамында</a:t>
          </a:r>
          <a:r>
            <a:rPr lang="ru-RU" sz="1000" kern="1200" dirty="0" smtClean="0">
              <a:solidFill>
                <a:schemeClr val="tx1"/>
              </a:solidFill>
            </a:rPr>
            <a:t>  </a:t>
          </a:r>
          <a:r>
            <a:rPr lang="kk-KZ" sz="1000" kern="1200" dirty="0" smtClean="0">
              <a:solidFill>
                <a:schemeClr val="tx1"/>
              </a:solidFill>
            </a:rPr>
            <a:t>ӘЭД</a:t>
          </a:r>
          <a:r>
            <a:rPr lang="ru-RU" sz="1000" kern="1200" dirty="0" smtClean="0">
              <a:solidFill>
                <a:schemeClr val="tx1"/>
              </a:solidFill>
            </a:rPr>
            <a:t> </a:t>
          </a:r>
          <a:r>
            <a:rPr lang="ru-RU" sz="1000" kern="1200" dirty="0" err="1" smtClean="0">
              <a:solidFill>
                <a:schemeClr val="tx1"/>
              </a:solidFill>
            </a:rPr>
            <a:t>көрсеткіштерін және ауданның</a:t>
          </a:r>
          <a:r>
            <a:rPr lang="ru-RU" sz="1000" kern="1200" dirty="0" smtClean="0">
              <a:solidFill>
                <a:schemeClr val="tx1"/>
              </a:solidFill>
            </a:rPr>
            <a:t> </a:t>
          </a:r>
          <a:r>
            <a:rPr lang="kk-KZ" sz="1000" kern="1200" noProof="0" dirty="0" smtClean="0">
              <a:solidFill>
                <a:schemeClr val="tx1"/>
              </a:solidFill>
            </a:rPr>
            <a:t>бюджеттік</a:t>
          </a:r>
          <a:r>
            <a:rPr lang="ru-RU" sz="1000" kern="1200" dirty="0" smtClean="0">
              <a:solidFill>
                <a:schemeClr val="tx1"/>
              </a:solidFill>
            </a:rPr>
            <a:t> </a:t>
          </a:r>
          <a:r>
            <a:rPr lang="ru-RU" sz="1000" kern="1200" dirty="0" err="1" smtClean="0">
              <a:solidFill>
                <a:schemeClr val="tx1"/>
              </a:solidFill>
            </a:rPr>
            <a:t>параметрлерін</a:t>
          </a:r>
          <a:r>
            <a:rPr lang="ru-RU" sz="1000" kern="1200" dirty="0" smtClean="0">
              <a:solidFill>
                <a:schemeClr val="tx1"/>
              </a:solidFill>
            </a:rPr>
            <a:t> </a:t>
          </a:r>
          <a:r>
            <a:rPr lang="ru-RU" sz="1000" kern="1200" dirty="0" err="1" smtClean="0">
              <a:solidFill>
                <a:schemeClr val="tx1"/>
              </a:solidFill>
            </a:rPr>
            <a:t>әзірлеу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956130" y="1215308"/>
        <a:ext cx="3214405" cy="643673"/>
      </dsp:txXfrm>
    </dsp:sp>
    <dsp:sp modelId="{67A7990A-00C5-497D-BBD0-39900F0BD08C}">
      <dsp:nvSpPr>
        <dsp:cNvPr id="0" name=""/>
        <dsp:cNvSpPr/>
      </dsp:nvSpPr>
      <dsp:spPr>
        <a:xfrm>
          <a:off x="428481" y="1062031"/>
          <a:ext cx="424128" cy="13001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0109"/>
              </a:lnTo>
              <a:lnTo>
                <a:pt x="424128" y="130010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DE763-E492-46D7-B115-3DE9242A212F}">
      <dsp:nvSpPr>
        <dsp:cNvPr id="0" name=""/>
        <dsp:cNvSpPr/>
      </dsp:nvSpPr>
      <dsp:spPr>
        <a:xfrm>
          <a:off x="852609" y="2096694"/>
          <a:ext cx="3298041" cy="5308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бағдарламалар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әкімшілерінің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өтінімдерін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аудандық</a:t>
          </a:r>
          <a:r>
            <a:rPr lang="ru-RU" sz="1000" kern="1200" dirty="0" smtClean="0"/>
            <a:t> бюджет </a:t>
          </a:r>
          <a:r>
            <a:rPr lang="ru-RU" sz="1000" kern="1200" dirty="0" err="1" smtClean="0"/>
            <a:t>комиссиясының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қарауына</a:t>
          </a:r>
          <a:r>
            <a:rPr lang="ru-RU" sz="1000" kern="1200" dirty="0" smtClean="0"/>
            <a:t> беру</a:t>
          </a:r>
          <a:endParaRPr lang="ru-RU" sz="1000" kern="1200" dirty="0"/>
        </a:p>
      </dsp:txBody>
      <dsp:txXfrm>
        <a:off x="868158" y="2112243"/>
        <a:ext cx="3266943" cy="499793"/>
      </dsp:txXfrm>
    </dsp:sp>
    <dsp:sp modelId="{66C8758C-F5EE-48B7-8FF4-B12F677BBF18}">
      <dsp:nvSpPr>
        <dsp:cNvPr id="0" name=""/>
        <dsp:cNvSpPr/>
      </dsp:nvSpPr>
      <dsp:spPr>
        <a:xfrm>
          <a:off x="428481" y="1062031"/>
          <a:ext cx="424128" cy="2000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00437"/>
              </a:lnTo>
              <a:lnTo>
                <a:pt x="424128" y="200043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7D56E9-9078-4D3C-85C3-F9D5645E3DB2}">
      <dsp:nvSpPr>
        <dsp:cNvPr id="0" name=""/>
        <dsp:cNvSpPr/>
      </dsp:nvSpPr>
      <dsp:spPr>
        <a:xfrm>
          <a:off x="852609" y="2803055"/>
          <a:ext cx="3254469" cy="51882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Аудандық (</a:t>
          </a:r>
          <a:r>
            <a:rPr lang="ru-RU" sz="1000" kern="1200" dirty="0" err="1" smtClean="0"/>
            <a:t>облыстық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маңызы</a:t>
          </a:r>
          <a:r>
            <a:rPr lang="ru-RU" sz="1000" kern="1200" dirty="0" smtClean="0"/>
            <a:t> бар </a:t>
          </a:r>
          <a:r>
            <a:rPr lang="ru-RU" sz="1000" kern="1200" dirty="0" err="1" smtClean="0"/>
            <a:t>қаланың</a:t>
          </a:r>
          <a:r>
            <a:rPr lang="ru-RU" sz="1000" kern="1200" dirty="0" smtClean="0"/>
            <a:t>) бюджет </a:t>
          </a:r>
          <a:r>
            <a:rPr lang="ru-RU" sz="1000" kern="1200" dirty="0" err="1" smtClean="0"/>
            <a:t>жобасын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қарау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және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айқындау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ағымдағы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қаржы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жылының</a:t>
          </a:r>
          <a:r>
            <a:rPr lang="ru-RU" sz="1000" kern="1200" dirty="0" smtClean="0"/>
            <a:t> 1 </a:t>
          </a:r>
          <a:r>
            <a:rPr lang="ru-RU" sz="1000" kern="1200" dirty="0" err="1" smtClean="0"/>
            <a:t>қазанынан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кешіктірілмей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аяқталады</a:t>
          </a:r>
          <a:r>
            <a:rPr lang="ru-RU" sz="1000" kern="1200" dirty="0" smtClean="0"/>
            <a:t>.</a:t>
          </a:r>
          <a:endParaRPr lang="ru-RU" sz="1000" b="1" kern="1200" dirty="0"/>
        </a:p>
      </dsp:txBody>
      <dsp:txXfrm>
        <a:off x="867805" y="2818251"/>
        <a:ext cx="3224077" cy="488434"/>
      </dsp:txXfrm>
    </dsp:sp>
    <dsp:sp modelId="{226A61FF-F029-4964-A308-CE0F8C83F3FC}">
      <dsp:nvSpPr>
        <dsp:cNvPr id="0" name=""/>
        <dsp:cNvSpPr/>
      </dsp:nvSpPr>
      <dsp:spPr>
        <a:xfrm>
          <a:off x="428481" y="1062031"/>
          <a:ext cx="424128" cy="2687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87703"/>
              </a:lnTo>
              <a:lnTo>
                <a:pt x="424128" y="268770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F5EF26-6263-4DB3-956A-6E21903AA423}">
      <dsp:nvSpPr>
        <dsp:cNvPr id="0" name=""/>
        <dsp:cNvSpPr/>
      </dsp:nvSpPr>
      <dsp:spPr>
        <a:xfrm>
          <a:off x="852609" y="3497351"/>
          <a:ext cx="3331720" cy="5047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Аудандық </a:t>
          </a:r>
          <a:r>
            <a:rPr lang="ru-RU" sz="1000" kern="1200" dirty="0" err="1" smtClean="0"/>
            <a:t>бюджеттің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жобасын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жасау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және</a:t>
          </a:r>
          <a:r>
            <a:rPr lang="ru-RU" sz="1000" kern="1200" dirty="0" smtClean="0"/>
            <a:t> оны 1 </a:t>
          </a:r>
          <a:r>
            <a:rPr lang="ru-RU" sz="1000" kern="1200" dirty="0" err="1" smtClean="0"/>
            <a:t>қарашаға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дейін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аудандық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мәслихаттың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қарауына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шығару</a:t>
          </a:r>
          <a:endParaRPr lang="ru-RU" sz="1000" kern="1200" dirty="0"/>
        </a:p>
      </dsp:txBody>
      <dsp:txXfrm>
        <a:off x="867393" y="3512135"/>
        <a:ext cx="3302152" cy="475200"/>
      </dsp:txXfrm>
    </dsp:sp>
    <dsp:sp modelId="{02C2BB9F-B22F-4E8A-9404-E16D9BAE3AFE}">
      <dsp:nvSpPr>
        <dsp:cNvPr id="0" name=""/>
        <dsp:cNvSpPr/>
      </dsp:nvSpPr>
      <dsp:spPr>
        <a:xfrm>
          <a:off x="428481" y="1062031"/>
          <a:ext cx="424128" cy="3466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6494"/>
              </a:lnTo>
              <a:lnTo>
                <a:pt x="424128" y="346649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9F4C48-7FFC-4016-AAB3-490570A0958D}">
      <dsp:nvSpPr>
        <dsp:cNvPr id="0" name=""/>
        <dsp:cNvSpPr/>
      </dsp:nvSpPr>
      <dsp:spPr>
        <a:xfrm>
          <a:off x="852609" y="4177588"/>
          <a:ext cx="3290023" cy="701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/>
            <a:t>2016 жылғы 6 сәуірдегі "Құқықтық актілер туралы" Қазақстан Республикасы Заңының 20-бабының 2-тармағына сәйкес </a:t>
          </a:r>
          <a:r>
            <a:rPr lang="ru-RU" sz="1000" kern="1200" dirty="0" err="1"/>
            <a:t>аудан</a:t>
          </a:r>
          <a:r>
            <a:rPr lang="ru-RU" sz="1000" kern="1200" dirty="0"/>
            <a:t> бюджеті бойынша мәслихат шешімдерінің жобалары бойынша Қоғамдық кеңестің ұсынымдарын алу</a:t>
          </a:r>
        </a:p>
      </dsp:txBody>
      <dsp:txXfrm>
        <a:off x="873166" y="4198145"/>
        <a:ext cx="3248909" cy="660761"/>
      </dsp:txXfrm>
    </dsp:sp>
    <dsp:sp modelId="{43C58096-1E83-4BBA-B566-30CFF537D94E}">
      <dsp:nvSpPr>
        <dsp:cNvPr id="0" name=""/>
        <dsp:cNvSpPr/>
      </dsp:nvSpPr>
      <dsp:spPr>
        <a:xfrm>
          <a:off x="428481" y="1062031"/>
          <a:ext cx="424128" cy="4271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71430"/>
              </a:lnTo>
              <a:lnTo>
                <a:pt x="424128" y="427143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D7279F-89C4-4A03-9306-2D309DF294F7}">
      <dsp:nvSpPr>
        <dsp:cNvPr id="0" name=""/>
        <dsp:cNvSpPr/>
      </dsp:nvSpPr>
      <dsp:spPr>
        <a:xfrm>
          <a:off x="852609" y="5054932"/>
          <a:ext cx="3298041" cy="557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бағдарламалар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әкімгерлерінің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өтінімдерді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аудандық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комиссияның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қарауына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беруі</a:t>
          </a:r>
          <a:r>
            <a:rPr lang="ru-RU" sz="1000" kern="1200" dirty="0" smtClean="0"/>
            <a:t> </a:t>
          </a:r>
          <a:endParaRPr lang="ru-RU" sz="1000" kern="1200" dirty="0"/>
        </a:p>
      </dsp:txBody>
      <dsp:txXfrm>
        <a:off x="868925" y="5071248"/>
        <a:ext cx="3265409" cy="524425"/>
      </dsp:txXfrm>
    </dsp:sp>
    <dsp:sp modelId="{EA0DBEE8-E2EE-4570-8D79-949C1A922AAA}">
      <dsp:nvSpPr>
        <dsp:cNvPr id="0" name=""/>
        <dsp:cNvSpPr/>
      </dsp:nvSpPr>
      <dsp:spPr>
        <a:xfrm>
          <a:off x="4596572" y="245925"/>
          <a:ext cx="3968026" cy="8499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БЮДЖЕТТІҢ ОРЫНДАЛУЫ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(</a:t>
          </a:r>
          <a:r>
            <a:rPr lang="ru-RU" sz="1500" kern="1200" dirty="0" err="1" smtClean="0"/>
            <a:t>өкілетті</a:t>
          </a:r>
          <a:r>
            <a:rPr lang="ru-RU" sz="1500" kern="1200" dirty="0" smtClean="0"/>
            <a:t>  орган – </a:t>
          </a:r>
          <a:r>
            <a:rPr lang="ru-RU" sz="1500" kern="1200" dirty="0" err="1" smtClean="0"/>
            <a:t>қаржы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бөлімі</a:t>
          </a:r>
          <a:endParaRPr lang="ru-RU" sz="1500" kern="1200" dirty="0"/>
        </a:p>
      </dsp:txBody>
      <dsp:txXfrm>
        <a:off x="4621467" y="270820"/>
        <a:ext cx="3918236" cy="800174"/>
      </dsp:txXfrm>
    </dsp:sp>
    <dsp:sp modelId="{97E80173-60D8-41FB-9CA3-79CA59AEFFC5}">
      <dsp:nvSpPr>
        <dsp:cNvPr id="0" name=""/>
        <dsp:cNvSpPr/>
      </dsp:nvSpPr>
      <dsp:spPr>
        <a:xfrm>
          <a:off x="4993374" y="1095889"/>
          <a:ext cx="396802" cy="4308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849"/>
              </a:lnTo>
              <a:lnTo>
                <a:pt x="396802" y="43084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B1E746-81CC-4C23-987E-053D2517C5FD}">
      <dsp:nvSpPr>
        <dsp:cNvPr id="0" name=""/>
        <dsp:cNvSpPr/>
      </dsp:nvSpPr>
      <dsp:spPr>
        <a:xfrm>
          <a:off x="5390177" y="1271358"/>
          <a:ext cx="2995212" cy="5107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Төлемдер және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міндеттемелер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бойынша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қаржыландыру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және</a:t>
          </a:r>
          <a:r>
            <a:rPr lang="ru-RU" sz="1000" kern="1200" dirty="0" smtClean="0"/>
            <a:t>  </a:t>
          </a:r>
          <a:r>
            <a:rPr lang="ru-RU" sz="1000" kern="1200" dirty="0" err="1" smtClean="0"/>
            <a:t>түсімнің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жиынтық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жоспарын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қалыптастыру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және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бекіту</a:t>
          </a:r>
          <a:endParaRPr lang="ru-RU" sz="1000" kern="1200" dirty="0"/>
        </a:p>
      </dsp:txBody>
      <dsp:txXfrm>
        <a:off x="5405137" y="1286318"/>
        <a:ext cx="2965292" cy="480842"/>
      </dsp:txXfrm>
    </dsp:sp>
    <dsp:sp modelId="{08B41427-8509-4619-8E69-7E9623B265A8}">
      <dsp:nvSpPr>
        <dsp:cNvPr id="0" name=""/>
        <dsp:cNvSpPr/>
      </dsp:nvSpPr>
      <dsp:spPr>
        <a:xfrm>
          <a:off x="4993374" y="1095889"/>
          <a:ext cx="396802" cy="1140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228"/>
              </a:lnTo>
              <a:lnTo>
                <a:pt x="396802" y="11402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C66F0A-341F-40C0-982F-70985DED7BD6}">
      <dsp:nvSpPr>
        <dsp:cNvPr id="0" name=""/>
        <dsp:cNvSpPr/>
      </dsp:nvSpPr>
      <dsp:spPr>
        <a:xfrm>
          <a:off x="5390177" y="1957589"/>
          <a:ext cx="2992562" cy="557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Қаржылық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жыл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бойы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аудандық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бюджеттің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орындалуы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бойынша</a:t>
          </a:r>
          <a:r>
            <a:rPr lang="ru-RU" sz="1000" kern="1200" dirty="0" smtClean="0"/>
            <a:t>  </a:t>
          </a:r>
          <a:r>
            <a:rPr lang="ru-RU" sz="1000" kern="1200" dirty="0" err="1" smtClean="0"/>
            <a:t>шаралар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кешенін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өткізу</a:t>
          </a:r>
          <a:endParaRPr lang="ru-RU" sz="1000" kern="1200" dirty="0"/>
        </a:p>
      </dsp:txBody>
      <dsp:txXfrm>
        <a:off x="5406493" y="1973905"/>
        <a:ext cx="2959930" cy="524425"/>
      </dsp:txXfrm>
    </dsp:sp>
    <dsp:sp modelId="{7176E29A-9C5A-4D77-8950-9A4AFA93E427}">
      <dsp:nvSpPr>
        <dsp:cNvPr id="0" name=""/>
        <dsp:cNvSpPr/>
      </dsp:nvSpPr>
      <dsp:spPr>
        <a:xfrm>
          <a:off x="4993374" y="1095889"/>
          <a:ext cx="396802" cy="1875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5724"/>
              </a:lnTo>
              <a:lnTo>
                <a:pt x="396802" y="187572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35BF1-46F1-4924-96CE-655A6B793B0D}">
      <dsp:nvSpPr>
        <dsp:cNvPr id="0" name=""/>
        <dsp:cNvSpPr/>
      </dsp:nvSpPr>
      <dsp:spPr>
        <a:xfrm>
          <a:off x="5390177" y="2690116"/>
          <a:ext cx="2992562" cy="562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Бюджет </a:t>
          </a:r>
          <a:r>
            <a:rPr lang="ru-RU" sz="1000" kern="1200" dirty="0" err="1" smtClean="0"/>
            <a:t>қаражатының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тиімділігін</a:t>
          </a:r>
          <a:r>
            <a:rPr lang="ru-RU" sz="1000" kern="1200" dirty="0" smtClean="0"/>
            <a:t> бағалау </a:t>
          </a:r>
          <a:r>
            <a:rPr lang="ru-RU" sz="1000" kern="1200" dirty="0" err="1" smtClean="0"/>
            <a:t>және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бюджеттік</a:t>
          </a:r>
          <a:r>
            <a:rPr lang="ru-RU" sz="1000" kern="1200" dirty="0" smtClean="0"/>
            <a:t> мониторинг </a:t>
          </a:r>
          <a:r>
            <a:rPr lang="ru-RU" sz="1000" kern="1200" dirty="0" err="1" smtClean="0"/>
            <a:t>өткізу</a:t>
          </a:r>
          <a:r>
            <a:rPr lang="ru-RU" sz="1000" kern="1200" dirty="0" smtClean="0"/>
            <a:t>, </a:t>
          </a:r>
          <a:r>
            <a:rPr lang="ru-RU" sz="1000" kern="1200" dirty="0" err="1" smtClean="0"/>
            <a:t>бюджеттің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орындалуы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туралы</a:t>
          </a:r>
          <a:r>
            <a:rPr lang="ru-RU" sz="1000" kern="1200" dirty="0" smtClean="0"/>
            <a:t> ай </a:t>
          </a:r>
          <a:r>
            <a:rPr lang="ru-RU" sz="1000" kern="1200" dirty="0" err="1" smtClean="0"/>
            <a:t>сайынғы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есептерді</a:t>
          </a:r>
          <a:r>
            <a:rPr lang="ru-RU" sz="1000" kern="1200" dirty="0" smtClean="0"/>
            <a:t>  </a:t>
          </a:r>
          <a:r>
            <a:rPr lang="ru-RU" sz="1000" kern="1200" dirty="0" err="1" smtClean="0"/>
            <a:t>құру</a:t>
          </a:r>
          <a:endParaRPr lang="ru-RU" sz="1000" kern="1200" dirty="0"/>
        </a:p>
      </dsp:txBody>
      <dsp:txXfrm>
        <a:off x="5406667" y="2706606"/>
        <a:ext cx="2959582" cy="530015"/>
      </dsp:txXfrm>
    </dsp:sp>
    <dsp:sp modelId="{3F6B0A52-AD46-4DBD-AAA5-4A79C7D0C6E4}">
      <dsp:nvSpPr>
        <dsp:cNvPr id="0" name=""/>
        <dsp:cNvSpPr/>
      </dsp:nvSpPr>
      <dsp:spPr>
        <a:xfrm>
          <a:off x="4993374" y="1095889"/>
          <a:ext cx="396802" cy="2943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744"/>
              </a:lnTo>
              <a:lnTo>
                <a:pt x="396802" y="294374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F9834-55FD-4F53-9215-222ACE6381BF}">
      <dsp:nvSpPr>
        <dsp:cNvPr id="0" name=""/>
        <dsp:cNvSpPr/>
      </dsp:nvSpPr>
      <dsp:spPr>
        <a:xfrm>
          <a:off x="5390177" y="3428581"/>
          <a:ext cx="2995212" cy="12221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000" kern="1200" noProof="0" dirty="0" smtClean="0"/>
            <a:t>Ауданның (облыстық маңызы бар қаланың) әкімдігі аудандық (облыстық маңызы бар қаланың) бюджеттің атқарылуы туралы жылдық есепті "Қоғамдық кеңестер туралы" Қазақстан Республикасының Заңына сәйкес құрылатын Қоғамдық кеңестің отырысында талқылауды жүргізеді»</a:t>
          </a:r>
          <a:endParaRPr lang="kk-KZ" sz="1000" kern="1200" noProof="0" dirty="0"/>
        </a:p>
      </dsp:txBody>
      <dsp:txXfrm>
        <a:off x="5425971" y="3464375"/>
        <a:ext cx="2923624" cy="1150518"/>
      </dsp:txXfrm>
    </dsp:sp>
    <dsp:sp modelId="{7228FFFC-BC2E-403B-8CBB-73473FD526BB}">
      <dsp:nvSpPr>
        <dsp:cNvPr id="0" name=""/>
        <dsp:cNvSpPr/>
      </dsp:nvSpPr>
      <dsp:spPr>
        <a:xfrm>
          <a:off x="4993374" y="1095889"/>
          <a:ext cx="396802" cy="40426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42699"/>
              </a:lnTo>
              <a:lnTo>
                <a:pt x="396802" y="404269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505F4B-492C-48F6-AFD1-05D8FF8CDBB1}">
      <dsp:nvSpPr>
        <dsp:cNvPr id="0" name=""/>
        <dsp:cNvSpPr/>
      </dsp:nvSpPr>
      <dsp:spPr>
        <a:xfrm>
          <a:off x="5390177" y="4826156"/>
          <a:ext cx="2940657" cy="624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Аудандық </a:t>
          </a:r>
          <a:r>
            <a:rPr lang="ru-RU" sz="1000" kern="1200" dirty="0" err="1" smtClean="0"/>
            <a:t>мәслихатқа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есепті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қаржы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жылы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үшін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аудандық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бюджеттің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атқарылуы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туралы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жылдық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есепті</a:t>
          </a:r>
          <a:r>
            <a:rPr lang="ru-RU" sz="1000" kern="1200" dirty="0" smtClean="0"/>
            <a:t> 1 </a:t>
          </a:r>
          <a:r>
            <a:rPr lang="ru-RU" sz="1000" kern="1200" dirty="0" err="1" smtClean="0"/>
            <a:t>сәуірге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дейін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ұсыну</a:t>
          </a:r>
          <a:r>
            <a:rPr lang="ru-RU" sz="1000" kern="1200" dirty="0" smtClean="0"/>
            <a:t>, оны </a:t>
          </a:r>
          <a:r>
            <a:rPr lang="ru-RU" sz="1000" kern="1200" dirty="0" err="1" smtClean="0"/>
            <a:t>бекіту</a:t>
          </a:r>
          <a:endParaRPr lang="ru-RU" sz="1000" kern="1200" dirty="0"/>
        </a:p>
      </dsp:txBody>
      <dsp:txXfrm>
        <a:off x="5408479" y="4844458"/>
        <a:ext cx="2904053" cy="588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9BBCFB-EB0D-4532-8C13-1A06E6409E07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A8D2EE8-068A-440E-8DDB-40229C3E2FA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D2EE8-068A-440E-8DDB-40229C3E2FAB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70280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5B8B252-F571-49AF-BFCA-F0492BBEF4A0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150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C8A67C-1E64-45A5-B51B-90B5F15073FC}" type="slidenum">
              <a:rPr lang="ru-RU" altLang="ru-RU">
                <a:latin typeface="Calibri" panose="020F0502020204030204" pitchFamily="34" charset="0"/>
              </a:rPr>
              <a:pPr eaLnBrk="1" hangingPunct="1"/>
              <a:t>15</a:t>
            </a:fld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395A9-2565-40F9-B7B3-81DC6F8B1479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9A979D76-7630-4C51-A88B-81E83AD2276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6091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3CC24-09E1-4023-8998-B3140356A31B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F9375-BE19-4A45-B26F-674032919E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6798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0A4A2-8B72-46C6-869A-528459BBCC22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28EC591A-CFA5-46E1-9D73-995469818E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5901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C48C8-5DBA-4F5E-81E9-C0E1AFAF12EC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0AF44-6F77-4C0D-9537-3529DD1307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549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9DD0-32B1-45AD-8159-6E3409C01181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16916-B85F-4BB9-911F-5BC57664F3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276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EC243-5C42-4701-9D02-6E93E034B8A0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5BD26-76FF-4DBD-BB8D-341F3130DE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268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EBC2-7C12-4253-B47C-154E5DBFC133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F678F-1A96-40BE-ACD9-47B8638F71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562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23250-193D-43E2-8AC8-C21AE467A4F1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8B16B-0A8A-4A27-B70E-E581B0AF49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538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3AF5F-C479-428F-A79E-145CE11B3877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6CBB3D6C-59AB-4328-A59A-DE299C78AC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817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E6539-1A5E-4958-9922-9F1B93EC486D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0A4FC9-585C-46AA-819D-846EE062CC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2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37793-426A-40F5-96BA-61C720D9E879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50957-2724-4620-BCDE-BAEB7AEE1D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8874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1AF824A-FB72-4150-A9CE-6FD934A99B4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8781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981200"/>
            <a:ext cx="8229600" cy="38862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164A176-976B-459D-A479-04DD886626F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647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124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5125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6AABCE-62A3-45E2-A898-FF18714A83A2}" type="datetimeFigureOut">
              <a:rPr lang="ru-RU"/>
              <a:pPr>
                <a:defRPr/>
              </a:pPr>
              <a:t>03.08.2026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3661882F-D2A0-427C-AE11-BE8991EC56A8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5129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6" r:id="rId1"/>
    <p:sldLayoutId id="2147484858" r:id="rId2"/>
    <p:sldLayoutId id="2147484867" r:id="rId3"/>
    <p:sldLayoutId id="2147484859" r:id="rId4"/>
    <p:sldLayoutId id="2147484860" r:id="rId5"/>
    <p:sldLayoutId id="2147484861" r:id="rId6"/>
    <p:sldLayoutId id="2147484862" r:id="rId7"/>
    <p:sldLayoutId id="2147484863" r:id="rId8"/>
    <p:sldLayoutId id="2147484868" r:id="rId9"/>
    <p:sldLayoutId id="2147484864" r:id="rId10"/>
    <p:sldLayoutId id="2147484865" r:id="rId11"/>
    <p:sldLayoutId id="2147484869" r:id="rId12"/>
    <p:sldLayoutId id="2147484870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go.mail.ru/search_images?q=%D0%B4%D0%BE%D1%80%D0%BE%D0%B3%D0%B8%20%D0%9A%D0%B0%D0%B7%D0%B0%D1%85%D1%81%D1%82%D0%B0%D0%BD%D0%B0%20%D1%84%D0%BE%D1%82%D0%BE%20%20%20%20%20%20%20%20%20%20&amp;fr=web&amp;rch=l&amp;jsa=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789363"/>
            <a:ext cx="7896225" cy="568325"/>
          </a:xfrm>
        </p:spPr>
        <p:txBody>
          <a:bodyPr/>
          <a:lstStyle/>
          <a:p>
            <a:pPr marR="0" algn="ctr" eaLnBrk="1" hangingPunct="1"/>
            <a:r>
              <a:rPr lang="ru-RU" altLang="ru-RU" sz="2400" dirty="0" smtClean="0">
                <a:solidFill>
                  <a:schemeClr val="bg1"/>
                </a:solidFill>
              </a:rPr>
              <a:t> </a:t>
            </a:r>
            <a:r>
              <a:rPr lang="kk-KZ" altLang="ru-RU" sz="2800" b="1" dirty="0" smtClean="0">
                <a:solidFill>
                  <a:schemeClr val="bg1"/>
                </a:solidFill>
              </a:rPr>
              <a:t>2026-2028 жылдарға  арналған</a:t>
            </a:r>
          </a:p>
          <a:p>
            <a:pPr marR="0" algn="just" eaLnBrk="1" hangingPunct="1"/>
            <a:endParaRPr lang="ru-RU" altLang="ru-RU" sz="2400" dirty="0" smtClean="0">
              <a:solidFill>
                <a:schemeClr val="bg1"/>
              </a:solidFill>
            </a:endParaRPr>
          </a:p>
          <a:p>
            <a:pPr marR="0" algn="just" eaLnBrk="1" hangingPunct="1"/>
            <a:endParaRPr lang="ru-RU" altLang="ru-RU" dirty="0" smtClean="0"/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857224" y="1779667"/>
            <a:ext cx="7675589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ru-RU" altLang="ru-RU" sz="6000" b="1" dirty="0">
                <a:solidFill>
                  <a:schemeClr val="bg1"/>
                </a:solidFill>
              </a:rPr>
              <a:t>АЗАМАТТЫ</a:t>
            </a:r>
            <a:r>
              <a:rPr lang="kk-KZ" altLang="ru-RU" sz="6000" b="1" dirty="0">
                <a:solidFill>
                  <a:schemeClr val="bg1"/>
                </a:solidFill>
              </a:rPr>
              <a:t>Қ </a:t>
            </a:r>
            <a:r>
              <a:rPr lang="kk-KZ" altLang="ru-RU" sz="6000" b="1" dirty="0" smtClean="0">
                <a:solidFill>
                  <a:schemeClr val="bg1"/>
                </a:solidFill>
              </a:rPr>
              <a:t>БЮДЖЕТ</a:t>
            </a:r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endParaRPr lang="ru-RU" altLang="ru-RU" dirty="0">
              <a:solidFill>
                <a:schemeClr val="bg1"/>
              </a:solidFill>
            </a:endParaRPr>
          </a:p>
        </p:txBody>
      </p:sp>
      <p:sp>
        <p:nvSpPr>
          <p:cNvPr id="11268" name="Прямоугольник 3"/>
          <p:cNvSpPr>
            <a:spLocks noChangeArrowheads="1"/>
          </p:cNvSpPr>
          <p:nvPr/>
        </p:nvSpPr>
        <p:spPr bwMode="auto">
          <a:xfrm>
            <a:off x="500063" y="4572000"/>
            <a:ext cx="792956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kk-KZ" altLang="ru-RU" dirty="0" smtClean="0">
                <a:solidFill>
                  <a:srgbClr val="FF0000"/>
                </a:solidFill>
              </a:rPr>
              <a:t>Успен </a:t>
            </a:r>
            <a:r>
              <a:rPr lang="kk-KZ" altLang="ru-RU" dirty="0">
                <a:solidFill>
                  <a:srgbClr val="FF0000"/>
                </a:solidFill>
              </a:rPr>
              <a:t>аудандық мәслихатының 2025 жылғы 17 желтоқсандағы № 204/44 </a:t>
            </a:r>
            <a:r>
              <a:rPr lang="kk-KZ" altLang="ru-RU" dirty="0" smtClean="0">
                <a:solidFill>
                  <a:srgbClr val="FF0000"/>
                </a:solidFill>
              </a:rPr>
              <a:t>«2026-2028 </a:t>
            </a:r>
            <a:r>
              <a:rPr lang="kk-KZ" altLang="ru-RU" dirty="0">
                <a:solidFill>
                  <a:srgbClr val="FF0000"/>
                </a:solidFill>
              </a:rPr>
              <a:t>жылдарға арналған Успен аудандық бюджеті </a:t>
            </a:r>
            <a:r>
              <a:rPr lang="kk-KZ" altLang="ru-RU" dirty="0" smtClean="0">
                <a:solidFill>
                  <a:srgbClr val="FF0000"/>
                </a:solidFill>
              </a:rPr>
              <a:t>туралы» шешімімен </a:t>
            </a:r>
            <a:r>
              <a:rPr lang="kk-KZ" altLang="ru-RU" dirty="0">
                <a:solidFill>
                  <a:srgbClr val="FF0000"/>
                </a:solidFill>
              </a:rPr>
              <a:t>және енгізілген өзгерістермен Успен аудандық мәслихатының 2026 жылғы 27 шілдедегі № 241/54 шешімімен </a:t>
            </a:r>
            <a:r>
              <a:rPr lang="kk-KZ" altLang="ru-RU" dirty="0" smtClean="0">
                <a:solidFill>
                  <a:srgbClr val="FF0000"/>
                </a:solidFill>
              </a:rPr>
              <a:t>бекітілген.</a:t>
            </a:r>
            <a:endParaRPr lang="kk-KZ" alt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981075"/>
            <a:ext cx="8229600" cy="48895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kk-KZ" sz="4500" dirty="0" smtClean="0">
                <a:latin typeface="Arial" charset="0"/>
              </a:rPr>
              <a:t>Құрметті сайтқа келушілер</a:t>
            </a:r>
            <a:r>
              <a:rPr lang="ru-RU" sz="4500" dirty="0" smtClean="0"/>
              <a:t>!</a:t>
            </a:r>
          </a:p>
        </p:txBody>
      </p:sp>
      <p:sp>
        <p:nvSpPr>
          <p:cNvPr id="12291" name="Объект 4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929188"/>
          </a:xfrm>
        </p:spPr>
        <p:txBody>
          <a:bodyPr/>
          <a:lstStyle/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1800" dirty="0" err="1" smtClean="0">
                <a:latin typeface="Arial" panose="020B0604020202020204" pitchFamily="34" charset="0"/>
              </a:rPr>
              <a:t>Сіздің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назарыңызға</a:t>
            </a:r>
            <a:r>
              <a:rPr lang="ru-RU" altLang="ru-RU" sz="1800" dirty="0" smtClean="0">
                <a:latin typeface="Arial" panose="020B0604020202020204" pitchFamily="34" charset="0"/>
              </a:rPr>
              <a:t> Успен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ауданы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бюджетінің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негізгі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көрсеткіштері</a:t>
            </a:r>
            <a:r>
              <a:rPr lang="ru-RU" altLang="ru-RU" sz="1800" dirty="0" smtClean="0">
                <a:latin typeface="Arial" panose="020B0604020202020204" pitchFamily="34" charset="0"/>
              </a:rPr>
              <a:t>, оны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қалыптастыру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бағытының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және</a:t>
            </a:r>
            <a:r>
              <a:rPr lang="ru-RU" altLang="ru-RU" sz="1800" dirty="0" smtClean="0">
                <a:latin typeface="Arial" panose="020B0604020202020204" pitchFamily="34" charset="0"/>
              </a:rPr>
              <a:t> бюджет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қаражаты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шығыстарының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параметрлері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туралы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ақпарат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көрсетілген</a:t>
            </a:r>
            <a:r>
              <a:rPr lang="ru-RU" altLang="ru-RU" sz="1800" dirty="0" smtClean="0">
                <a:latin typeface="Arial" panose="020B0604020202020204" pitchFamily="34" charset="0"/>
              </a:rPr>
              <a:t> 2026-2028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жылдарға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арналған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азаматтық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бюджеті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ұсынылды</a:t>
            </a:r>
            <a:r>
              <a:rPr lang="ru-RU" altLang="ru-RU" sz="1800" dirty="0" smtClean="0">
                <a:latin typeface="Arial" panose="020B0604020202020204" pitchFamily="34" charset="0"/>
              </a:rPr>
              <a:t>.  </a:t>
            </a: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1800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1800" dirty="0" err="1" smtClean="0">
                <a:latin typeface="Arial" panose="020B0604020202020204" pitchFamily="34" charset="0"/>
              </a:rPr>
              <a:t>Аталған құжаттарға төмендегі тараулар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енгізілген</a:t>
            </a:r>
            <a:r>
              <a:rPr lang="ru-RU" altLang="ru-RU" sz="1800" dirty="0" smtClean="0">
                <a:latin typeface="Arial" panose="020B0604020202020204" pitchFamily="34" charset="0"/>
              </a:rPr>
              <a:t>:</a:t>
            </a:r>
            <a:endParaRPr lang="ru-RU" altLang="ru-RU" sz="1800" dirty="0" smtClean="0">
              <a:latin typeface="Arial Narrow" panose="020B060602020203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1800" dirty="0" smtClean="0"/>
              <a:t> -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үдерістің заңнамалық базасы</a:t>
            </a:r>
            <a:endParaRPr lang="ru-RU" alt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1800" dirty="0" smtClean="0">
                <a:latin typeface="Arial Narrow" panose="020B0606020202030204" pitchFamily="34" charset="0"/>
              </a:rPr>
              <a:t>-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ауданның әлеуметтік-экономикалық дамуының негізгі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көрсеткіштері</a:t>
            </a:r>
            <a:r>
              <a:rPr lang="ru-RU" altLang="ru-RU" sz="2000" dirty="0" err="1" smtClean="0">
                <a:latin typeface="Arial" panose="020B0604020202020204" pitchFamily="34" charset="0"/>
              </a:rPr>
              <a:t>;</a:t>
            </a:r>
            <a:r>
              <a:rPr lang="ru-RU" altLang="ru-RU" sz="2000" dirty="0" smtClean="0">
                <a:latin typeface="Arial" panose="020B0604020202020204" pitchFamily="34" charset="0"/>
              </a:rPr>
              <a:t>  </a:t>
            </a: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000" dirty="0" smtClean="0">
                <a:latin typeface="Arial Narrow" panose="020B0606020202030204" pitchFamily="34" charset="0"/>
              </a:rPr>
              <a:t>-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аудан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бюджетінің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түсімдері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және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шығысы</a:t>
            </a:r>
            <a:r>
              <a:rPr lang="ru-RU" altLang="ru-RU" sz="2000" dirty="0" smtClean="0">
                <a:latin typeface="Arial" panose="020B0604020202020204" pitchFamily="34" charset="0"/>
              </a:rPr>
              <a:t>;  </a:t>
            </a:r>
          </a:p>
          <a:p>
            <a:pPr marL="0" indent="0"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800" dirty="0" err="1" smtClean="0">
                <a:latin typeface="Arial" panose="020B0604020202020204" pitchFamily="34" charset="0"/>
              </a:rPr>
              <a:t>аудандық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бюджеттің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орындлауы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туралы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есеп</a:t>
            </a:r>
            <a:r>
              <a:rPr lang="ru-RU" altLang="ru-RU" sz="2000" dirty="0" smtClean="0">
                <a:latin typeface="Arial" panose="020B0604020202020204" pitchFamily="34" charset="0"/>
              </a:rPr>
              <a:t>. </a:t>
            </a:r>
          </a:p>
          <a:p>
            <a:pPr marL="0" indent="0" algn="just" eaLnBrk="1" hangingPunct="1">
              <a:spcBef>
                <a:spcPct val="0"/>
              </a:spcBef>
              <a:buFontTx/>
              <a:buChar char="-"/>
            </a:pPr>
            <a:endParaRPr lang="ru-RU" altLang="ru-RU" sz="2000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kk-KZ" altLang="ru-RU" sz="1800" dirty="0" smtClean="0">
                <a:latin typeface="Times New Roman" panose="02020603050405020304" pitchFamily="18" charset="0"/>
              </a:rPr>
              <a:t> </a:t>
            </a:r>
            <a:endParaRPr lang="ru-RU" altLang="ru-RU" sz="2000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>
              <a:defRPr/>
            </a:pPr>
            <a:r>
              <a:rPr lang="ru-RU" sz="4000" dirty="0" err="1" smtClean="0">
                <a:solidFill>
                  <a:schemeClr val="accent1">
                    <a:lumMod val="75000"/>
                  </a:schemeClr>
                </a:solidFill>
              </a:rPr>
              <a:t>Бюджеттік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75000"/>
                  </a:schemeClr>
                </a:solidFill>
              </a:rPr>
              <a:t>үдерістің </a:t>
            </a:r>
            <a:br>
              <a:rPr lang="ru-RU" sz="4000" dirty="0" err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75000"/>
                  </a:schemeClr>
                </a:solidFill>
              </a:rPr>
              <a:t>заңнамалық базасы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323850" y="1773238"/>
            <a:ext cx="8496300" cy="4895850"/>
          </a:xfrm>
        </p:spPr>
        <p:txBody>
          <a:bodyPr/>
          <a:lstStyle/>
          <a:p>
            <a:pPr algn="just">
              <a:buNone/>
            </a:pPr>
            <a:r>
              <a:rPr lang="ru-RU" altLang="ru-RU" sz="2000" b="1" dirty="0">
                <a:latin typeface="Arial Narrow" panose="020B0606020202030204" pitchFamily="34" charset="0"/>
              </a:rPr>
              <a:t> </a:t>
            </a:r>
            <a:r>
              <a:rPr lang="ru-RU" altLang="ru-RU" sz="2000" b="1" dirty="0" smtClean="0">
                <a:latin typeface="Arial Narrow" panose="020B0606020202030204" pitchFamily="34" charset="0"/>
              </a:rPr>
              <a:t>		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-apple-system"/>
              </a:rPr>
              <a:t>Успен </a:t>
            </a:r>
            <a:r>
              <a:rPr lang="ru-RU" sz="2000" dirty="0" err="1">
                <a:latin typeface="-apple-system"/>
              </a:rPr>
              <a:t>ауданының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smtClean="0">
                <a:latin typeface="-apple-system"/>
              </a:rPr>
              <a:t>2026-2028 </a:t>
            </a:r>
            <a:r>
              <a:rPr lang="ru-RU" sz="2000" dirty="0" err="1">
                <a:latin typeface="-apple-system"/>
              </a:rPr>
              <a:t>жылдарға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арналған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бюджеті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Қазақстан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Республикасының</a:t>
            </a:r>
            <a:r>
              <a:rPr lang="ru-RU" sz="2000" dirty="0">
                <a:latin typeface="-apple-system"/>
              </a:rPr>
              <a:t> Бюджет </a:t>
            </a:r>
            <a:r>
              <a:rPr lang="ru-RU" sz="2000" dirty="0" err="1">
                <a:latin typeface="-apple-system"/>
              </a:rPr>
              <a:t>кодексіне</a:t>
            </a:r>
            <a:r>
              <a:rPr lang="ru-RU" sz="2000" dirty="0">
                <a:latin typeface="-apple-system"/>
              </a:rPr>
              <a:t> , </a:t>
            </a:r>
            <a:r>
              <a:rPr lang="ru-RU" sz="2000" dirty="0" err="1">
                <a:latin typeface="-apple-system"/>
              </a:rPr>
              <a:t>Қазақстан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Республикасының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Салық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кодексіне</a:t>
            </a:r>
            <a:r>
              <a:rPr lang="ru-RU" sz="2000" dirty="0">
                <a:latin typeface="-apple-system"/>
              </a:rPr>
              <a:t>, Павлодар </a:t>
            </a:r>
            <a:r>
              <a:rPr lang="ru-RU" sz="2000" dirty="0" err="1">
                <a:latin typeface="-apple-system"/>
              </a:rPr>
              <a:t>облысының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smtClean="0">
                <a:latin typeface="-apple-system"/>
              </a:rPr>
              <a:t>                     2026-2030 </a:t>
            </a:r>
            <a:r>
              <a:rPr lang="ru-RU" sz="2000" dirty="0" err="1">
                <a:latin typeface="-apple-system"/>
              </a:rPr>
              <a:t>жылдарға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арналған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әлеуметтік-экономикалық</a:t>
            </a:r>
            <a:r>
              <a:rPr lang="ru-RU" sz="2000" dirty="0">
                <a:latin typeface="-apple-system"/>
              </a:rPr>
              <a:t> даму </a:t>
            </a:r>
            <a:r>
              <a:rPr lang="ru-RU" sz="2000" dirty="0" err="1">
                <a:latin typeface="-apple-system"/>
              </a:rPr>
              <a:t>болжамына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сәйкес</a:t>
            </a:r>
            <a:r>
              <a:rPr lang="ru-RU" sz="2000" dirty="0">
                <a:latin typeface="-apple-system"/>
              </a:rPr>
              <a:t> </a:t>
            </a:r>
            <a:r>
              <a:rPr lang="ru-RU" sz="2000" dirty="0" err="1">
                <a:latin typeface="-apple-system"/>
              </a:rPr>
              <a:t>қалыптастырылды</a:t>
            </a:r>
            <a:r>
              <a:rPr lang="ru-RU" sz="2000" dirty="0" smtClean="0">
                <a:latin typeface="-apple-system"/>
              </a:rPr>
              <a:t>.</a:t>
            </a:r>
          </a:p>
          <a:p>
            <a:pPr algn="just">
              <a:buNone/>
            </a:pPr>
            <a:r>
              <a:rPr lang="ru-RU" sz="2000" dirty="0">
                <a:latin typeface="-apple-system"/>
              </a:rPr>
              <a:t>	</a:t>
            </a:r>
            <a:r>
              <a:rPr lang="ru-RU" sz="2000" dirty="0" smtClean="0">
                <a:latin typeface="-apple-system"/>
              </a:rPr>
              <a:t>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just">
              <a:buNone/>
            </a:pP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Успен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17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желтоқсандағы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№ 204/44 «2026-2028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Успен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енгізілген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өзгерістермен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Успен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аудандық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мәслихатының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27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шілдедегі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№ 241/54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шешімімен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бекітілген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9630957"/>
              </p:ext>
            </p:extLst>
          </p:nvPr>
        </p:nvGraphicFramePr>
        <p:xfrm>
          <a:off x="323528" y="714356"/>
          <a:ext cx="8568952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2679700" y="142853"/>
            <a:ext cx="5097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400" b="1" dirty="0"/>
              <a:t>БЮДЖЕТ ПРОЦЕСІНІҢ НОБАЙЫ</a:t>
            </a:r>
            <a:endParaRPr lang="ru-RU" alt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81" name="Group 2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256204"/>
              </p:ext>
            </p:extLst>
          </p:nvPr>
        </p:nvGraphicFramePr>
        <p:xfrm>
          <a:off x="179388" y="1809750"/>
          <a:ext cx="8593137" cy="4017969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389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/с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Көрсеткіштер атауы</a:t>
                      </a: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бағалау</a:t>
                      </a: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4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Өнеркәсіп өнімінің көлемі, өткен жылға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Ауыл шаруашылығы өнімінің НК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И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 өткен жылға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110,3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Құрылыс  НК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И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 өткен жылға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145,0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Бөлшек сауда НК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И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 өткен жылға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103,5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Жұмыссыздық деңгейі, экономикалық белсенді тұрғындарға  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%к  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Айлық есептік көрсеткіш  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(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АЕК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), теңге</a:t>
                      </a:r>
                    </a:p>
                    <a:p>
                      <a:pPr fontAlgn="ctr"/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3932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latin typeface="Arial" pitchFamily="34" charset="0"/>
                          <a:cs typeface="Arial" pitchFamily="34" charset="0"/>
                        </a:rPr>
                        <a:t>4325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4541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4768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960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Орташа айлық жалақы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те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ң</a:t>
                      </a:r>
                      <a:r>
                        <a:rPr kumimoji="0" lang="ru-RU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ге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283 709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297 894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312 789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328 428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434" name="Rectangle 198"/>
          <p:cNvSpPr>
            <a:spLocks noChangeArrowheads="1"/>
          </p:cNvSpPr>
          <p:nvPr/>
        </p:nvSpPr>
        <p:spPr bwMode="auto">
          <a:xfrm>
            <a:off x="468313" y="620713"/>
            <a:ext cx="8953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 dirty="0" smtClean="0">
                <a:latin typeface="Times New Roman" panose="02020603050405020304" pitchFamily="18" charset="0"/>
              </a:rPr>
              <a:t>2026-2028 </a:t>
            </a:r>
            <a:r>
              <a:rPr lang="kk-KZ" altLang="ru-RU" b="1" dirty="0">
                <a:latin typeface="Times New Roman" panose="02020603050405020304" pitchFamily="18" charset="0"/>
              </a:rPr>
              <a:t>ЖЫЛДАРҒА АРНАЛҒАН АУДАННЫҢ ӘЛЕУМЕТТІК-ЭКОНОМИКАЛЫҚ ДАМУЫНЫҢ</a:t>
            </a:r>
            <a:r>
              <a:rPr lang="kk-KZ" altLang="ru-RU" sz="1600" b="1" dirty="0"/>
              <a:t> </a:t>
            </a:r>
            <a:r>
              <a:rPr lang="kk-KZ" altLang="ru-RU" b="1" dirty="0">
                <a:latin typeface="Times New Roman" panose="02020603050405020304" pitchFamily="18" charset="0"/>
              </a:rPr>
              <a:t>НЕГІЗГІ КӨРСЕТКІШТЕРІ</a:t>
            </a:r>
            <a:endParaRPr lang="ru-RU" altLang="ru-RU" b="1" dirty="0">
              <a:latin typeface="Times New Roman" panose="02020603050405020304" pitchFamily="18" charset="0"/>
            </a:endParaRPr>
          </a:p>
        </p:txBody>
      </p:sp>
      <p:sp>
        <p:nvSpPr>
          <p:cNvPr id="15435" name="Rectangle 199"/>
          <p:cNvSpPr>
            <a:spLocks noChangeArrowheads="1"/>
          </p:cNvSpPr>
          <p:nvPr/>
        </p:nvSpPr>
        <p:spPr bwMode="auto">
          <a:xfrm>
            <a:off x="-900113" y="1196975"/>
            <a:ext cx="9621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/>
              <a:t>  </a:t>
            </a:r>
            <a:endParaRPr lang="ru-RU" altLang="ru-RU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Успен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ауданының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2026-2028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жылдарға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бюджеті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916832"/>
            <a:ext cx="4038600" cy="4434840"/>
          </a:xfrm>
        </p:spPr>
        <p:txBody>
          <a:bodyPr>
            <a:normAutofit/>
          </a:bodyPr>
          <a:lstStyle/>
          <a:p>
            <a:r>
              <a:rPr lang="ru-RU" sz="2000" dirty="0"/>
              <a:t>Аудан </a:t>
            </a:r>
            <a:r>
              <a:rPr lang="ru-RU" sz="2000" dirty="0" err="1"/>
              <a:t>бюджеті-бұл</a:t>
            </a:r>
            <a:r>
              <a:rPr lang="ru-RU" sz="2000" dirty="0"/>
              <a:t> </a:t>
            </a:r>
            <a:r>
              <a:rPr lang="ru-RU" sz="2000" dirty="0" err="1"/>
              <a:t>аудандық</a:t>
            </a:r>
            <a:r>
              <a:rPr lang="ru-RU" sz="2000" dirty="0"/>
              <a:t> </a:t>
            </a:r>
            <a:r>
              <a:rPr lang="ru-RU" sz="2000" dirty="0" err="1"/>
              <a:t>мемлекеттік</a:t>
            </a:r>
            <a:r>
              <a:rPr lang="ru-RU" sz="2000" dirty="0"/>
              <a:t> </a:t>
            </a:r>
            <a:r>
              <a:rPr lang="ru-RU" sz="2000" dirty="0" err="1"/>
              <a:t>органдардың</a:t>
            </a:r>
            <a:r>
              <a:rPr lang="ru-RU" sz="2000" dirty="0"/>
              <a:t>, </a:t>
            </a:r>
            <a:r>
              <a:rPr lang="ru-RU" sz="2000" dirty="0" err="1"/>
              <a:t>оларға</a:t>
            </a:r>
            <a:r>
              <a:rPr lang="ru-RU" sz="2000" dirty="0"/>
              <a:t> </a:t>
            </a:r>
            <a:r>
              <a:rPr lang="ru-RU" sz="2000" dirty="0" err="1"/>
              <a:t>бағынысты</a:t>
            </a:r>
            <a:r>
              <a:rPr lang="ru-RU" sz="2000" dirty="0"/>
              <a:t> </a:t>
            </a:r>
            <a:r>
              <a:rPr lang="ru-RU" sz="2000" dirty="0" err="1"/>
              <a:t>мекемелердің</a:t>
            </a:r>
            <a:r>
              <a:rPr lang="ru-RU" sz="2000" dirty="0"/>
              <a:t> </a:t>
            </a:r>
            <a:r>
              <a:rPr lang="ru-RU" sz="2000" dirty="0" err="1"/>
              <a:t>міндеттері</a:t>
            </a:r>
            <a:r>
              <a:rPr lang="ru-RU" sz="2000" dirty="0"/>
              <a:t> мен </a:t>
            </a:r>
            <a:r>
              <a:rPr lang="ru-RU" sz="2000" dirty="0" err="1"/>
              <a:t>функцияларын</a:t>
            </a:r>
            <a:r>
              <a:rPr lang="ru-RU" sz="2000" dirty="0"/>
              <a:t> </a:t>
            </a:r>
            <a:r>
              <a:rPr lang="ru-RU" sz="2000" dirty="0" err="1"/>
              <a:t>қаржылай</a:t>
            </a:r>
            <a:r>
              <a:rPr lang="ru-RU" sz="2000" dirty="0"/>
              <a:t> </a:t>
            </a:r>
            <a:r>
              <a:rPr lang="ru-RU" sz="2000" dirty="0" err="1"/>
              <a:t>қамтамасыз</a:t>
            </a:r>
            <a:r>
              <a:rPr lang="ru-RU" sz="2000" dirty="0"/>
              <a:t> </a:t>
            </a:r>
            <a:r>
              <a:rPr lang="ru-RU" sz="2000" dirty="0" err="1"/>
              <a:t>етуге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 </a:t>
            </a:r>
            <a:r>
              <a:rPr lang="ru-RU" sz="2000" dirty="0" err="1"/>
              <a:t>нақты</a:t>
            </a:r>
            <a:r>
              <a:rPr lang="ru-RU" sz="2000" dirty="0"/>
              <a:t> </a:t>
            </a:r>
            <a:r>
              <a:rPr lang="ru-RU" sz="2000" dirty="0" err="1"/>
              <a:t>нәтижелерге</a:t>
            </a:r>
            <a:r>
              <a:rPr lang="ru-RU" sz="2000" dirty="0"/>
              <a:t> </a:t>
            </a:r>
            <a:r>
              <a:rPr lang="ru-RU" sz="2000" dirty="0" err="1"/>
              <a:t>қол</a:t>
            </a:r>
            <a:r>
              <a:rPr lang="ru-RU" sz="2000" dirty="0"/>
              <a:t> </a:t>
            </a:r>
            <a:r>
              <a:rPr lang="ru-RU" sz="2000" dirty="0" err="1"/>
              <a:t>жеткізуге</a:t>
            </a:r>
            <a:r>
              <a:rPr lang="ru-RU" sz="2000" dirty="0"/>
              <a:t> </a:t>
            </a:r>
            <a:r>
              <a:rPr lang="ru-RU" sz="2000" dirty="0" err="1"/>
              <a:t>бағытталған</a:t>
            </a:r>
            <a:r>
              <a:rPr lang="ru-RU" sz="2000" dirty="0"/>
              <a:t> </a:t>
            </a:r>
            <a:r>
              <a:rPr lang="ru-RU" sz="2000" dirty="0" err="1"/>
              <a:t>мемлекеттік</a:t>
            </a:r>
            <a:r>
              <a:rPr lang="ru-RU" sz="2000" dirty="0"/>
              <a:t> </a:t>
            </a:r>
            <a:r>
              <a:rPr lang="ru-RU" sz="2000" dirty="0" err="1"/>
              <a:t>саясатты</a:t>
            </a:r>
            <a:r>
              <a:rPr lang="ru-RU" sz="2000" dirty="0"/>
              <a:t> </a:t>
            </a:r>
            <a:r>
              <a:rPr lang="ru-RU" sz="2000" dirty="0" err="1"/>
              <a:t>іске</a:t>
            </a:r>
            <a:r>
              <a:rPr lang="ru-RU" sz="2000" dirty="0"/>
              <a:t> </a:t>
            </a:r>
            <a:r>
              <a:rPr lang="ru-RU" sz="2000" dirty="0" err="1"/>
              <a:t>асыруға</a:t>
            </a:r>
            <a:r>
              <a:rPr lang="ru-RU" sz="2000" dirty="0"/>
              <a:t> </a:t>
            </a:r>
            <a:r>
              <a:rPr lang="ru-RU" sz="2000" dirty="0" err="1"/>
              <a:t>арналған</a:t>
            </a:r>
            <a:r>
              <a:rPr lang="ru-RU" sz="2000" dirty="0"/>
              <a:t> </a:t>
            </a:r>
            <a:r>
              <a:rPr lang="ru-RU" sz="2000" dirty="0" err="1"/>
              <a:t>орталықтандырылған</a:t>
            </a:r>
            <a:r>
              <a:rPr lang="ru-RU" sz="2000" dirty="0"/>
              <a:t> </a:t>
            </a:r>
            <a:r>
              <a:rPr lang="ru-RU" sz="2000" dirty="0" err="1"/>
              <a:t>ақша</a:t>
            </a:r>
            <a:r>
              <a:rPr lang="ru-RU" sz="2000" dirty="0"/>
              <a:t> </a:t>
            </a:r>
            <a:r>
              <a:rPr lang="ru-RU" sz="2000" dirty="0" err="1"/>
              <a:t>қоры</a:t>
            </a:r>
            <a:endParaRPr lang="ru-RU" sz="2000" dirty="0"/>
          </a:p>
          <a:p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50888353"/>
              </p:ext>
            </p:extLst>
          </p:nvPr>
        </p:nvGraphicFramePr>
        <p:xfrm>
          <a:off x="4434136" y="1916832"/>
          <a:ext cx="4038600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1" descr="C:\Users\Di\Desktop\Без названия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357826"/>
            <a:ext cx="2000264" cy="12144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635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97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324152"/>
              </p:ext>
            </p:extLst>
          </p:nvPr>
        </p:nvGraphicFramePr>
        <p:xfrm>
          <a:off x="179388" y="1196975"/>
          <a:ext cx="8785225" cy="4946649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6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8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2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93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234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/с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  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49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78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Түсімдер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3574,9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3098,0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2483,0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2413,6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78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Өзіне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меншікті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табыстар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1070,1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828,5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919,6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latin typeface="Arial" pitchFamily="34" charset="0"/>
                          <a:cs typeface="Arial" pitchFamily="34" charset="0"/>
                        </a:rPr>
                        <a:t>997,1</a:t>
                      </a:r>
                      <a:endParaRPr lang="ru-RU" sz="16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95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1058,9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807,5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901,3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 smtClean="0">
                          <a:latin typeface="Arial" pitchFamily="34" charset="0"/>
                          <a:cs typeface="Arial" pitchFamily="34" charset="0"/>
                        </a:rPr>
                        <a:t>978,0</a:t>
                      </a:r>
                      <a:endParaRPr lang="ru-RU" sz="16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28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емес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7,8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20,9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10,7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11,2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98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Капиталмен операциядан түскен кіріс  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3,4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7,6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 smtClean="0">
                          <a:latin typeface="Arial" pitchFamily="34" charset="0"/>
                          <a:cs typeface="Arial" pitchFamily="34" charset="0"/>
                        </a:rPr>
                        <a:t>7,9</a:t>
                      </a:r>
                      <a:endParaRPr lang="ru-RU" sz="16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16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2504,8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2269,5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15,63,4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latin typeface="Arial" pitchFamily="34" charset="0"/>
                          <a:cs typeface="Arial" pitchFamily="34" charset="0"/>
                        </a:rPr>
                        <a:t>1416,5</a:t>
                      </a:r>
                      <a:endParaRPr lang="ru-RU" sz="16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8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кредиттері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92,4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51,9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8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кредиттерді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өтеу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47,4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53,4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51,1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49,8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7489" name="Rectangle 96"/>
          <p:cNvSpPr>
            <a:spLocks noChangeArrowheads="1"/>
          </p:cNvSpPr>
          <p:nvPr/>
        </p:nvSpPr>
        <p:spPr bwMode="auto">
          <a:xfrm>
            <a:off x="539750" y="476250"/>
            <a:ext cx="8269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 dirty="0" smtClean="0"/>
              <a:t>2026-2028 </a:t>
            </a:r>
            <a:r>
              <a:rPr lang="kk-KZ" altLang="ru-RU" b="1" dirty="0"/>
              <a:t>жылдарға арналған аудан бюджетінің түсімінің құрылымы, </a:t>
            </a:r>
          </a:p>
          <a:p>
            <a:pPr algn="ctr" eaLnBrk="1" hangingPunct="1"/>
            <a:r>
              <a:rPr lang="kk-KZ" altLang="ru-RU" b="1" dirty="0" smtClean="0"/>
              <a:t>млн теңге</a:t>
            </a:r>
            <a:endParaRPr lang="kk-KZ" alt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65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556772"/>
              </p:ext>
            </p:extLst>
          </p:nvPr>
        </p:nvGraphicFramePr>
        <p:xfrm>
          <a:off x="251520" y="1214422"/>
          <a:ext cx="8677276" cy="4500595"/>
        </p:xfrm>
        <a:graphic>
          <a:graphicData uri="http://schemas.openxmlformats.org/drawingml/2006/table">
            <a:tbl>
              <a:tblPr/>
              <a:tblGrid>
                <a:gridCol w="470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5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0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97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697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функционалдық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</a:t>
                      </a:r>
                    </a:p>
                  </a:txBody>
                  <a:tcPr marL="9526" marR="9526" marT="95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73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16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3574,9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3614,2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2483,0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2413,6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73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сипаттағы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27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Қорғаныс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25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Қоғамдық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тәртіп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қауіпсіздік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құқықтық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сот,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қылмыстық-атқару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қызметі</a:t>
                      </a: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21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көмек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қамсыздандыру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484,9</a:t>
                      </a:r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27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үй-коммуналдық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шаруашылық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672,9</a:t>
                      </a:r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44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спорт, туризм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кеңістік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1334,6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723,6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018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су,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әлемін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57,8</a:t>
                      </a:r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53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Өнеркәсіп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сәулет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құрылыс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қызметі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69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коммуникация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774,5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250,2</a:t>
                      </a:r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940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Басқалар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25,3</a:t>
                      </a:r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8576" name="Rectangle 143"/>
          <p:cNvSpPr>
            <a:spLocks noChangeArrowheads="1"/>
          </p:cNvSpPr>
          <p:nvPr/>
        </p:nvSpPr>
        <p:spPr bwMode="auto">
          <a:xfrm>
            <a:off x="1547813" y="171450"/>
            <a:ext cx="6264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 dirty="0" smtClean="0"/>
              <a:t>2026-2028 </a:t>
            </a:r>
            <a:r>
              <a:rPr lang="kk-KZ" altLang="ru-RU" b="1" dirty="0"/>
              <a:t>жылдарға арналған аудан</a:t>
            </a:r>
            <a:endParaRPr lang="ru-RU" altLang="ru-RU" dirty="0"/>
          </a:p>
          <a:p>
            <a:pPr algn="ctr" eaLnBrk="1" hangingPunct="1"/>
            <a:r>
              <a:rPr lang="kk-KZ" altLang="ru-RU" b="1" dirty="0"/>
              <a:t> бюджеті шығысының құрылымы, </a:t>
            </a:r>
            <a:r>
              <a:rPr lang="kk-KZ" altLang="ru-RU" b="1" dirty="0" smtClean="0"/>
              <a:t>млн теңге</a:t>
            </a:r>
            <a:endParaRPr lang="kk-KZ" alt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65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670433"/>
              </p:ext>
            </p:extLst>
          </p:nvPr>
        </p:nvGraphicFramePr>
        <p:xfrm>
          <a:off x="107504" y="817563"/>
          <a:ext cx="8677276" cy="4086120"/>
        </p:xfrm>
        <a:graphic>
          <a:graphicData uri="http://schemas.openxmlformats.org/drawingml/2006/table">
            <a:tbl>
              <a:tblPr/>
              <a:tblGrid>
                <a:gridCol w="4703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5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0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97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221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функционалдық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топ</a:t>
                      </a:r>
                    </a:p>
                  </a:txBody>
                  <a:tcPr marL="9526" marR="9526" marT="95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2024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algn="ctr"/>
                      <a:r>
                        <a:rPr kumimoji="0" lang="kk-KZ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есеп </a:t>
                      </a:r>
                      <a:br>
                        <a:rPr kumimoji="0" lang="kk-KZ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2025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8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40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Борышқа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көрсету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96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Трансферттер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307,3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337,3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94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Бюджеттік кредиттер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96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ТАЗА БЮДЖЕТТІК КРЕДИТТЕУ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-51,1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-49,8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50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IV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ҚАРЖЫ АКТИВТЕРІМЕН ОПЕРАЦИЯЛАР БОЙЫНША САЛЬДО: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8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БЮДЖЕТ ТАПШЫЛЫҒЫ (ПРОФИЦИТІ)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-3</a:t>
                      </a:r>
                      <a:r>
                        <a:rPr kumimoji="0" lang="en-US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14,2</a:t>
                      </a:r>
                      <a:endParaRPr kumimoji="0"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-514,7</a:t>
                      </a:r>
                      <a:endParaRPr kumimoji="0"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51,1</a:t>
                      </a:r>
                      <a:endParaRPr kumimoji="0"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49,8</a:t>
                      </a:r>
                      <a:endParaRPr kumimoji="0"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96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VI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ТАПШЫЛЫҚТЫ ҚАРЖЫЛАНДЫРУ (ПРОФИЦИТТІ ПАЙДАЛАНУ)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</a:t>
                      </a:r>
                      <a:r>
                        <a:rPr kumimoji="0"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4,2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514,7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-51,1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-49,8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9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Қарыздар түсімі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640,1</a:t>
                      </a:r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872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Қарыздарды өтеу</a:t>
                      </a:r>
                      <a:endParaRPr lang="ru-RU" sz="1200" dirty="0"/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47,</a:t>
                      </a:r>
                      <a:r>
                        <a:rPr kumimoji="0"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243,7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51,1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49,8</a:t>
                      </a:r>
                      <a:endParaRPr kumimoji="0"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Пайдаланылған қалдықтар</a:t>
                      </a:r>
                      <a:r>
                        <a:rPr lang="ru-RU" sz="1200" dirty="0" smtClean="0"/>
                        <a:t>         </a:t>
                      </a:r>
                      <a:endParaRPr lang="ru-RU" sz="1200" dirty="0"/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kumimoji="0" lang="ru-RU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576" name="Rectangle 143"/>
          <p:cNvSpPr>
            <a:spLocks noChangeArrowheads="1"/>
          </p:cNvSpPr>
          <p:nvPr/>
        </p:nvSpPr>
        <p:spPr bwMode="auto">
          <a:xfrm>
            <a:off x="1547813" y="171450"/>
            <a:ext cx="738190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 dirty="0" smtClean="0"/>
              <a:t>2026-2028 </a:t>
            </a:r>
            <a:r>
              <a:rPr lang="kk-KZ" altLang="ru-RU" b="1" dirty="0"/>
              <a:t>жылдарға арналған аудан</a:t>
            </a:r>
            <a:endParaRPr lang="ru-RU" altLang="ru-RU" dirty="0"/>
          </a:p>
          <a:p>
            <a:pPr eaLnBrk="1" hangingPunct="1"/>
            <a:r>
              <a:rPr lang="kk-KZ" altLang="ru-RU" b="1" dirty="0"/>
              <a:t> бюджеті шығысының құрылымы, </a:t>
            </a:r>
            <a:r>
              <a:rPr lang="kk-KZ" altLang="ru-RU" b="1" dirty="0" smtClean="0"/>
              <a:t>млн теңге     </a:t>
            </a:r>
            <a:r>
              <a:rPr lang="kk-KZ" altLang="ru-RU" sz="1200" b="1" dirty="0" smtClean="0"/>
              <a:t>жалғасы</a:t>
            </a:r>
            <a:endParaRPr lang="kk-KZ" altLang="ru-RU" sz="1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5143510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тапшылығы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профициті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кірістер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, Таза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кредиттеу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және қаржы активтерімен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операциялар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сальдо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арасындағы айырмаға тең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Теріс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белгімен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алынған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айырмашылық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тапшылық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оң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белгісі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бар –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профициті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теңге.</a:t>
            </a:r>
            <a:endParaRPr lang="ru-RU" sz="1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724900" cy="69269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1600" b="1" dirty="0" smtClean="0"/>
              <a:t>2025-2026 </a:t>
            </a:r>
            <a:r>
              <a:rPr lang="ru-RU" sz="1600" b="1" dirty="0" err="1"/>
              <a:t>жылдарға</a:t>
            </a:r>
            <a:r>
              <a:rPr lang="ru-RU" sz="1600" b="1" dirty="0"/>
              <a:t> </a:t>
            </a:r>
            <a:r>
              <a:rPr lang="ru-RU" sz="1600" b="1" dirty="0" err="1"/>
              <a:t>арналған</a:t>
            </a:r>
            <a:r>
              <a:rPr lang="ru-RU" sz="1600" b="1" dirty="0"/>
              <a:t> </a:t>
            </a:r>
            <a:r>
              <a:rPr lang="ru-RU" sz="1600" b="1" dirty="0" err="1"/>
              <a:t>республикалық</a:t>
            </a:r>
            <a:r>
              <a:rPr lang="ru-RU" sz="1600" b="1" dirty="0"/>
              <a:t> </a:t>
            </a:r>
            <a:r>
              <a:rPr lang="ru-RU" sz="1600" b="1" dirty="0" err="1"/>
              <a:t>және</a:t>
            </a:r>
            <a:r>
              <a:rPr lang="ru-RU" sz="1600" b="1" dirty="0"/>
              <a:t> </a:t>
            </a:r>
            <a:r>
              <a:rPr lang="ru-RU" sz="1600" b="1" dirty="0" err="1"/>
              <a:t>облыстық</a:t>
            </a:r>
            <a:r>
              <a:rPr lang="ru-RU" sz="1600" b="1" dirty="0"/>
              <a:t> </a:t>
            </a:r>
            <a:r>
              <a:rPr lang="ru-RU" sz="1600" b="1" dirty="0" err="1"/>
              <a:t>бюджеттерден</a:t>
            </a:r>
            <a:r>
              <a:rPr lang="ru-RU" sz="1600" b="1" dirty="0"/>
              <a:t> </a:t>
            </a:r>
            <a:r>
              <a:rPr lang="ru-RU" sz="1600" b="1" dirty="0" err="1"/>
              <a:t>берілетін</a:t>
            </a:r>
            <a:r>
              <a:rPr lang="ru-RU" sz="1600" b="1" dirty="0"/>
              <a:t> </a:t>
            </a:r>
            <a:r>
              <a:rPr lang="ru-RU" sz="1600" b="1" dirty="0" err="1"/>
              <a:t>нысаналы</a:t>
            </a:r>
            <a:r>
              <a:rPr lang="ru-RU" sz="1600" b="1" dirty="0"/>
              <a:t> </a:t>
            </a:r>
            <a:r>
              <a:rPr lang="ru-RU" sz="1600" b="1" dirty="0" err="1"/>
              <a:t>трансферттер</a:t>
            </a:r>
            <a:r>
              <a:rPr lang="ru-RU" sz="1600" b="1" dirty="0"/>
              <a:t> мен </a:t>
            </a:r>
            <a:r>
              <a:rPr lang="ru-RU" sz="1600" b="1" dirty="0" err="1"/>
              <a:t>кредиттер</a:t>
            </a:r>
            <a:r>
              <a:rPr lang="ru-RU" sz="1600" b="1" dirty="0"/>
              <a:t>, </a:t>
            </a:r>
            <a:r>
              <a:rPr lang="ru-RU" sz="1600" b="1" dirty="0" err="1"/>
              <a:t>мың</a:t>
            </a:r>
            <a:r>
              <a:rPr lang="ru-RU" sz="1600" b="1" dirty="0"/>
              <a:t> теңге</a:t>
            </a:r>
            <a:endParaRPr lang="ru-RU" sz="1600" b="1" dirty="0" smtClean="0">
              <a:solidFill>
                <a:srgbClr val="0033CC"/>
              </a:solidFill>
            </a:endParaRPr>
          </a:p>
        </p:txBody>
      </p:sp>
      <p:graphicFrame>
        <p:nvGraphicFramePr>
          <p:cNvPr id="173438" name="Group 38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0943375"/>
              </p:ext>
            </p:extLst>
          </p:nvPr>
        </p:nvGraphicFramePr>
        <p:xfrm>
          <a:off x="395536" y="980728"/>
          <a:ext cx="8352928" cy="419697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688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47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lang="ru-RU" sz="1200" dirty="0" err="1" smtClean="0">
                          <a:effectLst/>
                        </a:rPr>
                        <a:t>Атауы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79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1200" dirty="0" err="1" smtClean="0">
                          <a:effectLst/>
                        </a:rPr>
                        <a:t>мамандарды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әлеуметтік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қолдау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шараларын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іске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асыру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үшін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бюджеттік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кредиттер</a:t>
                      </a:r>
                      <a:endParaRPr kumimoji="0" lang="ru-RU" sz="12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92 402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51900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790"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sz="1200" dirty="0" err="1" smtClean="0">
                          <a:effectLst/>
                        </a:rPr>
                        <a:t>Тұрғын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үй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сатып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алуға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арналған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несиелер</a:t>
                      </a:r>
                      <a:endParaRPr kumimoji="0" lang="ru-RU" sz="120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588 161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</a:rPr>
                        <a:t>Нысаналы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трансферттер</a:t>
                      </a:r>
                      <a:r>
                        <a:rPr lang="ru-RU" sz="1200" dirty="0" smtClean="0">
                          <a:effectLst/>
                        </a:rPr>
                        <a:t> мен </a:t>
                      </a:r>
                      <a:r>
                        <a:rPr lang="ru-RU" sz="1200" dirty="0" err="1" smtClean="0">
                          <a:effectLst/>
                        </a:rPr>
                        <a:t>кредиттердің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барлығы</a:t>
                      </a:r>
                      <a:r>
                        <a:rPr lang="ru-RU" sz="1200" dirty="0" smtClean="0">
                          <a:effectLst/>
                        </a:rPr>
                        <a:t>, </a:t>
                      </a:r>
                      <a:r>
                        <a:rPr lang="ru-RU" sz="1200" dirty="0" err="1" smtClean="0">
                          <a:effectLst/>
                        </a:rPr>
                        <a:t>мың</a:t>
                      </a:r>
                      <a:r>
                        <a:rPr lang="ru-RU" sz="1200" dirty="0" smtClean="0">
                          <a:effectLst/>
                        </a:rPr>
                        <a:t> теңге, </a:t>
                      </a:r>
                      <a:r>
                        <a:rPr lang="ru-RU" sz="1200" dirty="0" err="1" smtClean="0">
                          <a:effectLst/>
                        </a:rPr>
                        <a:t>оның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ішінде</a:t>
                      </a:r>
                      <a:r>
                        <a:rPr lang="ru-RU" sz="1200" dirty="0" smtClean="0">
                          <a:effectLst/>
                        </a:rPr>
                        <a:t>: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1 248 815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532 945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200" dirty="0" err="1" smtClean="0">
                          <a:effectLst/>
                        </a:rPr>
                        <a:t>Мәдениет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объектілерін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жөндеуге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және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жарақтандыруға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159 944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6790"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- </a:t>
                      </a:r>
                      <a:r>
                        <a:rPr lang="ru-RU" sz="1200" dirty="0" err="1" smtClean="0">
                          <a:effectLst/>
                        </a:rPr>
                        <a:t>мүгедек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адамдардың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құқықтарын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қамтамасыз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етуге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және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өмір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сүру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сапасын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жақсартуға</a:t>
                      </a:r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982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43234609"/>
                  </a:ext>
                </a:extLst>
              </a:tr>
              <a:tr h="20679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мемлекеттік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атаулы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әлеуметтік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көмек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төлеуге</a:t>
                      </a:r>
                      <a:endParaRPr kumimoji="0" lang="ru-RU" sz="1200" b="0" i="0" u="none" strike="noStrike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603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3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lang="ru-RU" sz="1200" dirty="0" smtClean="0">
                          <a:effectLst/>
                        </a:rPr>
                        <a:t>- </a:t>
                      </a:r>
                      <a:r>
                        <a:rPr lang="ru-RU" sz="1200" dirty="0" err="1" smtClean="0">
                          <a:effectLst/>
                        </a:rPr>
                        <a:t>азаматтар</a:t>
                      </a:r>
                      <a:r>
                        <a:rPr lang="ru-RU" sz="1200" dirty="0" smtClean="0">
                          <a:effectLst/>
                        </a:rPr>
                        <a:t> мен </a:t>
                      </a:r>
                      <a:r>
                        <a:rPr lang="ru-RU" sz="1200" dirty="0" err="1" smtClean="0">
                          <a:effectLst/>
                        </a:rPr>
                        <a:t>жұмысшылардың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жалақысын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көтеруге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2 821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693735503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"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-ел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бесігі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"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жобасы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шеңберінде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ауылдық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инженерлік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инфрақұрылым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іс-шараларды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асыруға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819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698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9653493"/>
                  </a:ext>
                </a:extLst>
              </a:tr>
              <a:tr h="29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ауылдық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елді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мекендерде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сумен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жабдықтау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су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бұру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жүйелерін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дамытуға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64801770"/>
                  </a:ext>
                </a:extLst>
              </a:tr>
              <a:tr h="29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lang="ru-RU" sz="1200" dirty="0" smtClean="0">
                          <a:effectLst/>
                        </a:rPr>
                        <a:t>Ольгино </a:t>
                      </a:r>
                      <a:r>
                        <a:rPr lang="ru-RU" sz="1200" dirty="0" err="1" smtClean="0">
                          <a:effectLst/>
                        </a:rPr>
                        <a:t>ауылында</a:t>
                      </a:r>
                      <a:r>
                        <a:rPr lang="ru-RU" sz="1200" dirty="0" smtClean="0">
                          <a:effectLst/>
                        </a:rPr>
                        <a:t> спорт </a:t>
                      </a:r>
                      <a:r>
                        <a:rPr lang="ru-RU" sz="1200" dirty="0" err="1" smtClean="0">
                          <a:effectLst/>
                        </a:rPr>
                        <a:t>алаңын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орнатуға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15 120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5092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200" dirty="0" err="1" smtClean="0">
                          <a:effectLst/>
                        </a:rPr>
                        <a:t>аудандық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маңызы</a:t>
                      </a:r>
                      <a:r>
                        <a:rPr lang="ru-RU" sz="1200" dirty="0" smtClean="0">
                          <a:effectLst/>
                        </a:rPr>
                        <a:t> бар автомобиль </a:t>
                      </a:r>
                      <a:r>
                        <a:rPr lang="ru-RU" sz="1200" dirty="0" err="1" smtClean="0">
                          <a:effectLst/>
                        </a:rPr>
                        <a:t>жолдары</a:t>
                      </a:r>
                      <a:r>
                        <a:rPr lang="ru-RU" sz="1200" dirty="0" smtClean="0">
                          <a:effectLst/>
                        </a:rPr>
                        <a:t> мен </a:t>
                      </a:r>
                      <a:r>
                        <a:rPr lang="ru-RU" sz="1200" dirty="0" err="1" smtClean="0">
                          <a:effectLst/>
                        </a:rPr>
                        <a:t>елді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мекендердің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көшелеріне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күрделі</a:t>
                      </a:r>
                      <a:r>
                        <a:rPr lang="ru-RU" sz="1200" dirty="0" smtClean="0">
                          <a:effectLst/>
                        </a:rPr>
                        <a:t>, </a:t>
                      </a:r>
                      <a:r>
                        <a:rPr lang="ru-RU" sz="1200" dirty="0" err="1" smtClean="0">
                          <a:effectLst/>
                        </a:rPr>
                        <a:t>орташа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және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ағымдағы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жөндеу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жүргізуге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214 410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373001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9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200" dirty="0" err="1" smtClean="0">
                          <a:effectLst/>
                        </a:rPr>
                        <a:t>электрмен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жабдықтауды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және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жарықтандыруды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дамытуға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5 261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9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200" dirty="0" err="1" smtClean="0">
                          <a:effectLst/>
                        </a:rPr>
                        <a:t>халықтың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әлеуметтік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осал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топтары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үшін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коммуналдық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қордан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тұрғын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үй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сатып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</a:rPr>
                        <a:t>алуға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616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223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1619250" y="692150"/>
            <a:ext cx="604837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 dirty="0"/>
              <a:t>Мәдениет, спорт және ақпараттық кеңістік саласындағы шараларды іске асыруға арналған шығындар</a:t>
            </a:r>
            <a:r>
              <a:rPr lang="ru-RU" altLang="ru-RU" sz="2400" b="1" dirty="0">
                <a:solidFill>
                  <a:srgbClr val="008000"/>
                </a:solidFill>
                <a:latin typeface="Constantia" panose="02030602050306030303" pitchFamily="18" charset="0"/>
              </a:rPr>
              <a:t>  </a:t>
            </a:r>
          </a:p>
          <a:p>
            <a:pPr algn="ctr" eaLnBrk="1" hangingPunct="1"/>
            <a:endParaRPr lang="ru-RU" altLang="ru-RU" sz="800" dirty="0">
              <a:solidFill>
                <a:srgbClr val="008000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41415535"/>
              </p:ext>
            </p:extLst>
          </p:nvPr>
        </p:nvGraphicFramePr>
        <p:xfrm>
          <a:off x="325437" y="1992313"/>
          <a:ext cx="8496300" cy="440023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76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1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Атауы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2025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2026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2027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2028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спорт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кеңістікке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арналған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728 293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882 819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723 616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736 807</a:t>
                      </a:r>
                    </a:p>
                  </a:txBody>
                  <a:tcPr marL="90000" marR="90000" marT="46800" marB="46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Спорт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бойынша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шаралар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өткізу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19 918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19 805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19 757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19 172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Мәдени-демалыс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жұмысын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қолдау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410 546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436 524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442 580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451 576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Кітапханалар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мұражайлар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127 394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134 098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135 248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136 127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кеңістік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23 218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26 565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25 174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26 432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тілді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 Қазақстан халқының басқа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тілдерін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1 044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9460" name="Rectangle 76"/>
          <p:cNvSpPr>
            <a:spLocks noChangeArrowheads="1"/>
          </p:cNvSpPr>
          <p:nvPr/>
        </p:nvSpPr>
        <p:spPr bwMode="auto">
          <a:xfrm>
            <a:off x="7596188" y="1628775"/>
            <a:ext cx="1150937" cy="31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ru-RU" altLang="ru-RU" sz="1400" i="1" dirty="0" smtClean="0">
                <a:latin typeface="Constantia" panose="02030602050306030303" pitchFamily="18" charset="0"/>
              </a:rPr>
              <a:t>м</a:t>
            </a:r>
            <a:r>
              <a:rPr lang="kk-KZ" altLang="ru-RU" sz="1400" i="1" dirty="0" smtClean="0">
                <a:latin typeface="Constantia" panose="02030602050306030303" pitchFamily="18" charset="0"/>
              </a:rPr>
              <a:t>ың</a:t>
            </a:r>
            <a:r>
              <a:rPr lang="ru-RU" altLang="ru-RU" sz="1400" i="1" dirty="0" smtClean="0">
                <a:latin typeface="Constantia" panose="02030602050306030303" pitchFamily="18" charset="0"/>
              </a:rPr>
              <a:t>  теңге</a:t>
            </a:r>
            <a:r>
              <a:rPr lang="ru-RU" altLang="ru-RU" dirty="0" smtClean="0">
                <a:latin typeface="Constantia" panose="02030602050306030303" pitchFamily="18" charset="0"/>
              </a:rPr>
              <a:t>               </a:t>
            </a:r>
            <a:endParaRPr lang="ru-RU" altLang="ru-RU" sz="800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27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787424"/>
              </p:ext>
            </p:extLst>
          </p:nvPr>
        </p:nvGraphicFramePr>
        <p:xfrm>
          <a:off x="642938" y="1643063"/>
          <a:ext cx="7889502" cy="4787402"/>
        </p:xfrm>
        <a:graphic>
          <a:graphicData uri="http://schemas.openxmlformats.org/drawingml/2006/table">
            <a:tbl>
              <a:tblPr/>
              <a:tblGrid>
                <a:gridCol w="3819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7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7387">
                  <a:extLst>
                    <a:ext uri="{9D8B030D-6E8A-4147-A177-3AD203B41FA5}">
                      <a16:colId xmlns:a16="http://schemas.microsoft.com/office/drawing/2014/main" val="2864465859"/>
                    </a:ext>
                  </a:extLst>
                </a:gridCol>
              </a:tblGrid>
              <a:tr h="51137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Көрсеткіштері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2023 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жыл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2024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жыл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2025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жыл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 (факт) 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2026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жыл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 (жоспар)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1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2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10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Мәдениет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Клубтар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Кітапханалар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Мұражайлар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саны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1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Мәдениет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саласында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жұмыс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істейтін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адамдар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саны 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85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Өткізілген мәдени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–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көпшілік шаралар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саны 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сомасы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13158,1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14552,0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20277,00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11312,00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Клубтық құрылымдар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Кітапханалар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Кітап қоры, дана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137197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132064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122770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122770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Соның ішінде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қазақ тілінде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, дана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66761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68290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69035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69035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Оқырмандар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9541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8094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4848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4848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Келушілер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111719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88005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59472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59472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610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Спорт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Спорт объектілерінің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Соның ішінде спорт залдары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Спортпен айналысушылар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Өткізілген спорттық бұқаралық шаралар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                                       соның ішінде БЖСМ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7Шаралар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өткізуге жұмсалды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6162,0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3158,0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3549,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3549,0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205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соның ішінде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БЖСМ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20604" name="Picture 1" descr="images907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0063"/>
            <a:ext cx="1376363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5" name="Rectangle 109"/>
          <p:cNvSpPr>
            <a:spLocks noChangeArrowheads="1"/>
          </p:cNvSpPr>
          <p:nvPr/>
        </p:nvSpPr>
        <p:spPr bwMode="auto">
          <a:xfrm>
            <a:off x="1042988" y="476250"/>
            <a:ext cx="49133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/>
              <a:t>Мәдениет, спорт саласындағы</a:t>
            </a:r>
          </a:p>
          <a:p>
            <a:pPr algn="ctr" eaLnBrk="1" hangingPunct="1"/>
            <a:r>
              <a:rPr lang="kk-KZ" altLang="ru-RU" b="1"/>
              <a:t> әлеуметтік-экономикалық көрсеткіштері</a:t>
            </a:r>
            <a:r>
              <a:rPr lang="ru-RU" altLang="ru-RU"/>
              <a:t>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906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15453"/>
              </p:ext>
            </p:extLst>
          </p:nvPr>
        </p:nvGraphicFramePr>
        <p:xfrm>
          <a:off x="323528" y="1196752"/>
          <a:ext cx="8358188" cy="5381367"/>
        </p:xfrm>
        <a:graphic>
          <a:graphicData uri="http://schemas.openxmlformats.org/drawingml/2006/table">
            <a:tbl>
              <a:tblPr/>
              <a:tblGrid>
                <a:gridCol w="1893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0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33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50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Қызмет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ұсыну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саласы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2024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жылы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нақты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 2025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жылы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нақты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2026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жылы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жоспару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7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адам</a:t>
                      </a: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сома,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мың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теңге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адам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сома,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мың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теңге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адам</a:t>
                      </a: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сома,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мың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теңге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9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1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2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3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4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5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6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7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72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Мамандарға әлеуметтік қолдау көрсету бойынша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шараларды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іске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асыру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/>
                      </a:r>
                      <a:b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</a:b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(көтерме жәрдемақылар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)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Білім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беру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6276,4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9830,0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5975,0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Денсаулық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сақтау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4718,4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3460,0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Спорт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Ветеринария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393,2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1297,5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Мәдениет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Әлеуметтік қамсыздндыру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Мемлекеттік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қызметшілер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786,4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1297,5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339392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Жиыны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: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12183,6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17300,8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12030,0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132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Мамандарға әлеуметтік қолдау көрсету бюджеттік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кредиттер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 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Білім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беру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57226,0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35388,0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8650,0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Денсаулық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сақтау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49150,0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32437,5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Ветеринария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10812,5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Мәдениет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Спорт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81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Әлеуметтік қамсыздндыру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181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Мемлекеттік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қызметшілер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7384,0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>
                          <a:latin typeface="Times New Roman" pitchFamily="18" charset="0"/>
                          <a:cs typeface="Times New Roman" pitchFamily="18" charset="0"/>
                        </a:rPr>
                        <a:t>7864,0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277734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Жиыны:</a:t>
                      </a: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101530,0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92402,0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51900,0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27808" name="Rectangle 115"/>
          <p:cNvSpPr>
            <a:spLocks noChangeArrowheads="1"/>
          </p:cNvSpPr>
          <p:nvPr/>
        </p:nvSpPr>
        <p:spPr bwMode="auto">
          <a:xfrm>
            <a:off x="1619250" y="476250"/>
            <a:ext cx="6515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/>
              <a:t> </a:t>
            </a:r>
            <a:r>
              <a:rPr lang="kk-KZ" altLang="ru-RU" b="1"/>
              <a:t>Ауылдық жерге жұмыс істеу үшін келген мамандарды </a:t>
            </a:r>
          </a:p>
          <a:p>
            <a:pPr algn="ctr" eaLnBrk="1" hangingPunct="1"/>
            <a:r>
              <a:rPr lang="kk-KZ" altLang="ru-RU" b="1"/>
              <a:t>әлеуметтік қолдау шараларын іске асыру</a:t>
            </a:r>
            <a:r>
              <a:rPr lang="kk-KZ" altLang="ru-RU"/>
              <a:t>  </a:t>
            </a:r>
            <a:r>
              <a:rPr lang="ru-RU" altLang="ru-RU"/>
              <a:t>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305800" cy="28575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Успен </a:t>
            </a:r>
            <a:r>
              <a:rPr lang="ru-RU" sz="2400" b="1" dirty="0" err="1" smtClean="0"/>
              <a:t>ауданының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жолдарын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ұстау</a:t>
            </a:r>
            <a:endParaRPr lang="ru-RU" sz="24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395252"/>
              </p:ext>
            </p:extLst>
          </p:nvPr>
        </p:nvGraphicFramePr>
        <p:xfrm>
          <a:off x="1259632" y="1268759"/>
          <a:ext cx="4536504" cy="1800201"/>
        </p:xfrm>
        <a:graphic>
          <a:graphicData uri="http://schemas.openxmlformats.org/drawingml/2006/table">
            <a:tbl>
              <a:tblPr/>
              <a:tblGrid>
                <a:gridCol w="4536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Аудандық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қамтуда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автомобиль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Дораларынан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(136,5 к.)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бөлінген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қаржы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қаражатына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56</a:t>
                      </a:r>
                      <a:r>
                        <a:rPr lang="ru-RU" baseline="0" dirty="0" smtClean="0"/>
                        <a:t> 522</a:t>
                      </a:r>
                      <a:r>
                        <a:rPr lang="ru-RU" dirty="0" smtClean="0"/>
                        <a:t>,0 </a:t>
                      </a:r>
                      <a:r>
                        <a:rPr lang="ru-RU" dirty="0" err="1" smtClean="0"/>
                        <a:t>мың</a:t>
                      </a:r>
                      <a:r>
                        <a:rPr lang="ru-RU" dirty="0" smtClean="0"/>
                        <a:t> теңге 2026 </a:t>
                      </a:r>
                      <a:r>
                        <a:rPr lang="ru-RU" dirty="0" err="1" smtClean="0"/>
                        <a:t>жыл</a:t>
                      </a:r>
                      <a:r>
                        <a:rPr lang="ru-RU" dirty="0" smtClean="0"/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43 302,0 </a:t>
                      </a:r>
                      <a:r>
                        <a:rPr lang="ru-RU" dirty="0" err="1" smtClean="0"/>
                        <a:t>мың</a:t>
                      </a:r>
                      <a:r>
                        <a:rPr lang="ru-RU" dirty="0" smtClean="0"/>
                        <a:t> теңге 2027 </a:t>
                      </a:r>
                      <a:r>
                        <a:rPr lang="ru-RU" dirty="0" err="1" smtClean="0"/>
                        <a:t>жыл</a:t>
                      </a:r>
                      <a:r>
                        <a:rPr lang="ru-RU" dirty="0" smtClean="0"/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45 467,0 </a:t>
                      </a:r>
                      <a:r>
                        <a:rPr lang="ru-RU" dirty="0" err="1" smtClean="0"/>
                        <a:t>мың</a:t>
                      </a:r>
                      <a:r>
                        <a:rPr lang="ru-RU" dirty="0" smtClean="0"/>
                        <a:t> теңге 2028 </a:t>
                      </a:r>
                      <a:r>
                        <a:rPr lang="ru-RU" dirty="0" err="1" smtClean="0"/>
                        <a:t>жыл</a:t>
                      </a:r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663" name="Рисунок 8" descr="http://go1.imgsmail.ru/imgpreview?key=http%3A//journaluga.ru/uploads/_IMG_4098.jpg&amp;mb=imgdb_preview_63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927377"/>
            <a:ext cx="3384376" cy="283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4" name="Рисунок 9" descr="http://go2.imgsmail.ru/imgpreview?key=http%3A//altaynews.kz/uploads/posts/2012-08/1345008234_dorogi.jpg&amp;mb=imgdb_preview_938">
            <a:hlinkClick r:id="rId2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9632" y="3623933"/>
            <a:ext cx="4176464" cy="2613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9275"/>
            <a:ext cx="8229600" cy="6683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33CC"/>
                </a:solidFill>
              </a:rPr>
              <a:t>2024-2024</a:t>
            </a: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CC"/>
                </a:solidFill>
                <a:latin typeface="Times New Roman" pitchFamily="18" charset="0"/>
              </a:rPr>
              <a:t>жылдары</a:t>
            </a: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CC"/>
                </a:solidFill>
                <a:latin typeface="Times New Roman" pitchFamily="18" charset="0"/>
              </a:rPr>
              <a:t>аудан</a:t>
            </a: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CC"/>
                </a:solidFill>
                <a:latin typeface="Times New Roman" pitchFamily="18" charset="0"/>
              </a:rPr>
              <a:t>бюджетінің</a:t>
            </a: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CC"/>
                </a:solidFill>
                <a:latin typeface="Times New Roman" pitchFamily="18" charset="0"/>
              </a:rPr>
              <a:t>орындалуы</a:t>
            </a: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CC"/>
                </a:solidFill>
                <a:latin typeface="Times New Roman" pitchFamily="18" charset="0"/>
              </a:rPr>
              <a:t>туралы</a:t>
            </a: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33CC"/>
                </a:solidFill>
                <a:latin typeface="Times New Roman" pitchFamily="18" charset="0"/>
              </a:rPr>
              <a:t>есеп</a:t>
            </a:r>
            <a:r>
              <a:rPr lang="ru-RU" sz="2800" b="1" dirty="0" smtClean="0">
                <a:solidFill>
                  <a:srgbClr val="0033CC"/>
                </a:solidFill>
                <a:latin typeface="Times New Roman" pitchFamily="18" charset="0"/>
              </a:rPr>
              <a:t> </a:t>
            </a:r>
            <a:endParaRPr lang="ru-RU" sz="2800" b="1" dirty="0">
              <a:solidFill>
                <a:srgbClr val="0033CC"/>
              </a:solidFill>
            </a:endParaRPr>
          </a:p>
        </p:txBody>
      </p:sp>
      <p:graphicFrame>
        <p:nvGraphicFramePr>
          <p:cNvPr id="2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98740125"/>
              </p:ext>
            </p:extLst>
          </p:nvPr>
        </p:nvGraphicFramePr>
        <p:xfrm>
          <a:off x="374650" y="1247775"/>
          <a:ext cx="8575675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7643813" y="928670"/>
            <a:ext cx="10795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ru-RU" sz="1400" b="1" dirty="0" err="1" smtClean="0"/>
              <a:t>млң</a:t>
            </a:r>
            <a:r>
              <a:rPr lang="ru-RU" altLang="ru-RU" sz="1400" b="1" dirty="0" smtClean="0"/>
              <a:t> те</a:t>
            </a:r>
            <a:r>
              <a:rPr lang="kk-KZ" altLang="ru-RU" sz="1400" b="1" dirty="0" smtClean="0"/>
              <a:t>ң</a:t>
            </a:r>
            <a:r>
              <a:rPr lang="ru-RU" altLang="ru-RU" sz="1400" b="1" dirty="0" err="1" smtClean="0"/>
              <a:t>ге</a:t>
            </a:r>
            <a:endParaRPr lang="ru-RU" altLang="ru-RU" sz="14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2464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өзін-өзі басқару бюджеті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4-деңгей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									</a:t>
            </a:r>
            <a:endParaRPr lang="ru-RU" sz="3200" dirty="0"/>
          </a:p>
        </p:txBody>
      </p:sp>
      <p:sp>
        <p:nvSpPr>
          <p:cNvPr id="28675" name="Прямоугольник 2"/>
          <p:cNvSpPr>
            <a:spLocks noChangeArrowheads="1"/>
          </p:cNvSpPr>
          <p:nvPr/>
        </p:nvSpPr>
        <p:spPr bwMode="auto">
          <a:xfrm>
            <a:off x="250825" y="1916113"/>
            <a:ext cx="84978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488" y="1500174"/>
            <a:ext cx="3357586" cy="114300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бюджеттен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округтердің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бюджеттеріне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берілетін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субвенциялар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трансферттердің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554 497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теңге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сомасында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3571876"/>
            <a:ext cx="1214446" cy="19288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Успен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231 821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785786" y="2643182"/>
            <a:ext cx="2143140" cy="8493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500166" y="3571876"/>
            <a:ext cx="1143008" cy="19288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Равнополь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-  55 265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714612" y="3571876"/>
            <a:ext cx="1071570" cy="19288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Ольгин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42 829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теңге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29058" y="3571876"/>
            <a:ext cx="1214446" cy="19288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Новопокров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78 725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теңге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86380" y="3571876"/>
            <a:ext cx="1214446" cy="19288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Лозовс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   67 273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72264" y="3571876"/>
            <a:ext cx="1143008" cy="19288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Конырозек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    41 726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86710" y="3571876"/>
            <a:ext cx="1214446" cy="192882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Козыкеткен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    36 858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те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rot="5400000">
            <a:off x="3071802" y="2643182"/>
            <a:ext cx="857256" cy="857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2143108" y="2643182"/>
            <a:ext cx="1285886" cy="857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3963983" y="3107529"/>
            <a:ext cx="786612" cy="79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endCxn id="13" idx="0"/>
          </p:cNvCxnSpPr>
          <p:nvPr/>
        </p:nvCxnSpPr>
        <p:spPr>
          <a:xfrm rot="16200000" flipH="1">
            <a:off x="5197081" y="2875354"/>
            <a:ext cx="857256" cy="5357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786446" y="2643182"/>
            <a:ext cx="1285884" cy="857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143636" y="2643182"/>
            <a:ext cx="2143140" cy="8572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11613</TotalTime>
  <Words>1603</Words>
  <Application>Microsoft Office PowerPoint</Application>
  <PresentationFormat>Экран (4:3)</PresentationFormat>
  <Paragraphs>627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-apple-system</vt:lpstr>
      <vt:lpstr>Arial</vt:lpstr>
      <vt:lpstr>Arial Narrow</vt:lpstr>
      <vt:lpstr>Calibri</vt:lpstr>
      <vt:lpstr>Constantia</vt:lpstr>
      <vt:lpstr>Times New Roman</vt:lpstr>
      <vt:lpstr>Wingdings</vt:lpstr>
      <vt:lpstr>Wingdings 2</vt:lpstr>
      <vt:lpstr>Поток</vt:lpstr>
      <vt:lpstr>Презентация PowerPoint</vt:lpstr>
      <vt:lpstr>Құрметті сайтқа келушілер!</vt:lpstr>
      <vt:lpstr>Бюджеттік үдерістің  заңнамалық базасы</vt:lpstr>
      <vt:lpstr>Презентация PowerPoint</vt:lpstr>
      <vt:lpstr>Презентация PowerPoint</vt:lpstr>
      <vt:lpstr>Успен ауданының 2026-2028 жылдарға арналған бюджеті</vt:lpstr>
      <vt:lpstr>Презентация PowerPoint</vt:lpstr>
      <vt:lpstr>Презентация PowerPoint</vt:lpstr>
      <vt:lpstr>Презентация PowerPoint</vt:lpstr>
      <vt:lpstr>2025-2026 жылдарға арналған республикалық және облыстық бюджеттерден берілетін нысаналы трансферттер мен кредиттер, мың теңге</vt:lpstr>
      <vt:lpstr>Презентация PowerPoint</vt:lpstr>
      <vt:lpstr>Презентация PowerPoint</vt:lpstr>
      <vt:lpstr>Презентация PowerPoint</vt:lpstr>
      <vt:lpstr>Успен ауданының жолдарын ұстау</vt:lpstr>
      <vt:lpstr>2024-2024 жылдары аудан бюджетінің орындалуы туралы есеп </vt:lpstr>
      <vt:lpstr>  Жергілікті өзін-өзі басқару бюджеті 4-деңгей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таня</dc:creator>
  <cp:lastModifiedBy>PC</cp:lastModifiedBy>
  <cp:revision>1158</cp:revision>
  <cp:lastPrinted>2022-01-08T09:50:56Z</cp:lastPrinted>
  <dcterms:created xsi:type="dcterms:W3CDTF">2011-08-18T13:14:55Z</dcterms:created>
  <dcterms:modified xsi:type="dcterms:W3CDTF">2026-08-03T12:10:26Z</dcterms:modified>
</cp:coreProperties>
</file>