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7" r:id="rId4"/>
    <p:sldId id="276" r:id="rId5"/>
    <p:sldId id="270" r:id="rId6"/>
    <p:sldId id="275" r:id="rId7"/>
    <p:sldId id="272" r:id="rId8"/>
    <p:sldId id="263" r:id="rId9"/>
    <p:sldId id="264" r:id="rId10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2016E4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 autoAdjust="0"/>
    <p:restoredTop sz="94803" autoAdjust="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ctr">
              <a:defRPr lang="ru-RU" sz="216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Бюджет көлемі, .млн. тенге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3.46256128361314E-2"/>
          <c:y val="0.12885778801810097"/>
          <c:w val="0.94650646263556704"/>
          <c:h val="0.548889146500769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Берілетін ағымдағы нысаналы трансферттер,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E-45A5-AAFD-D47A776E6569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Субвенциялар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307302</c:v>
                </c:pt>
                <c:pt idx="1">
                  <c:v>337339</c:v>
                </c:pt>
                <c:pt idx="2">
                  <c:v>331152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E-45A5-AAFD-D47A776E6569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Жоғары тұрған бюджетпен борышты өтеу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243721</c:v>
                </c:pt>
                <c:pt idx="1">
                  <c:v>51104</c:v>
                </c:pt>
                <c:pt idx="2">
                  <c:v>49822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E-45A5-AAFD-D47A776E6569}"/>
            </c:ext>
          </c:extLst>
        </c:ser>
        <c:ser>
          <c:idx val="3"/>
          <c:order val="3"/>
          <c:tx>
            <c:strRef>
              <c:f>Лист1!$F$1</c:f>
              <c:strCache>
                <c:ptCount val="1"/>
                <c:pt idx="0">
                  <c:v>ЖАО резерві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24995</c:v>
                </c:pt>
                <c:pt idx="1">
                  <c:v>24833</c:v>
                </c:pt>
                <c:pt idx="2">
                  <c:v>24663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7E-45A5-AAFD-D47A776E6569}"/>
            </c:ext>
          </c:extLst>
        </c:ser>
        <c:ser>
          <c:idx val="4"/>
          <c:order val="4"/>
          <c:tx>
            <c:strRef>
              <c:f>Лист1!$G$1</c:f>
              <c:strCache>
                <c:ptCount val="1"/>
                <c:pt idx="0">
                  <c:v>ЖАО-ның сыйақы төлеу бойынша борышына қызмет көрсету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41064</c:v>
                </c:pt>
                <c:pt idx="1">
                  <c:v>5051</c:v>
                </c:pt>
                <c:pt idx="2">
                  <c:v>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7E-45A5-AAFD-D47A776E6569}"/>
            </c:ext>
          </c:extLst>
        </c:ser>
        <c:ser>
          <c:idx val="5"/>
          <c:order val="5"/>
          <c:tx>
            <c:strRef>
              <c:f>Лист1!$H$1</c:f>
              <c:strCache>
                <c:ptCount val="1"/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</c:v>
                </c:pt>
                <c:pt idx="1">
                  <c:v>2027 ж</c:v>
                </c:pt>
                <c:pt idx="2">
                  <c:v>2028 ж</c:v>
                </c:pt>
              </c:strCache>
            </c:strRef>
          </c:cat>
          <c:val>
            <c:numRef>
              <c:f>Лист1!$H$2:$H$4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6B7E-45A5-AAFD-D47A776E6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249856"/>
        <c:axId val="66251776"/>
      </c:barChart>
      <c:catAx>
        <c:axId val="66249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251776"/>
        <c:crosses val="autoZero"/>
        <c:auto val="1"/>
        <c:lblAlgn val="ctr"/>
        <c:lblOffset val="100"/>
        <c:noMultiLvlLbl val="0"/>
      </c:catAx>
      <c:valAx>
        <c:axId val="66251776"/>
        <c:scaling>
          <c:orientation val="minMax"/>
          <c:max val="1"/>
        </c:scaling>
        <c:delete val="1"/>
        <c:axPos val="l"/>
        <c:majorGridlines/>
        <c:numFmt formatCode="0%" sourceLinked="0"/>
        <c:majorTickMark val="out"/>
        <c:minorTickMark val="none"/>
        <c:tickLblPos val="none"/>
        <c:crossAx val="662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75895516146552011"/>
          <c:w val="1"/>
          <c:h val="0.24104483853448305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b77cab8-25ea-4e81-9f8e-804e2213ca81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114308911223906E-4"/>
          <c:y val="7.3340034264885709E-2"/>
          <c:w val="0.55777888985320601"/>
          <c:h val="0.84031183913940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2"/>
              <c:layout>
                <c:manualLayout>
                  <c:x val="1.1851768899838603E-2"/>
                  <c:y val="4.9864353934828722E-2"/>
                </c:manualLayout>
              </c:layout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26-4DEF-95E7-5412039426B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126-4DEF-95E7-5412039426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Жалпы мемлекеттік 
қызметтер  сипаттағы
</c:v>
                </c:pt>
                <c:pt idx="1">
                  <c:v>Өзгелері
</c:v>
                </c:pt>
                <c:pt idx="2">
                  <c:v>Борышты қызмет ету
</c:v>
                </c:pt>
                <c:pt idx="3">
                  <c:v>Трансферттер
</c:v>
                </c:pt>
                <c:pt idx="4">
                  <c:v>Субвенциялар</c:v>
                </c:pt>
                <c:pt idx="5">
                  <c:v>ЖАО резерві</c:v>
                </c:pt>
                <c:pt idx="6">
                  <c:v>Жоғары тұрған бюджет алдындағы негізгі борышты өтеу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45129</c:v>
                </c:pt>
                <c:pt idx="2">
                  <c:v>41064</c:v>
                </c:pt>
                <c:pt idx="3">
                  <c:v>28</c:v>
                </c:pt>
                <c:pt idx="4">
                  <c:v>307302</c:v>
                </c:pt>
                <c:pt idx="5">
                  <c:v>24995</c:v>
                </c:pt>
                <c:pt idx="6">
                  <c:v>243721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26-4DEF-95E7-5412039426B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7195878477374296"/>
          <c:y val="0.12227111732343302"/>
          <c:w val="0.42804126325913405"/>
          <c:h val="0.817024451799385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1" i="0" u="none" strike="noStrike" kern="120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99b83830-a83c-4d2a-bcca-c28ac9d0818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04926" y="749742"/>
            <a:ext cx="2525911" cy="37014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endParaRPr lang="ru-RU" altLang="ru-RU" dirty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3578" y="4687455"/>
            <a:ext cx="5387052" cy="4441742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560840" cy="2016224"/>
          </a:xfrm>
        </p:spPr>
        <p:txBody>
          <a:bodyPr>
            <a:noAutofit/>
          </a:bodyPr>
          <a:lstStyle/>
          <a:p>
            <a:pPr algn="ctr"/>
            <a:r>
              <a:rPr lang="ru-RU" sz="3600" i="1" dirty="0">
                <a:solidFill>
                  <a:srgbClr val="FFFF00"/>
                </a:solidFill>
              </a:rPr>
              <a:t> «</a:t>
            </a:r>
            <a:r>
              <a:rPr lang="ru-RU" sz="3600" i="1" dirty="0" err="1">
                <a:solidFill>
                  <a:srgbClr val="FFFF00"/>
                </a:solidFill>
              </a:rPr>
              <a:t>Успен</a:t>
            </a:r>
            <a:r>
              <a:rPr lang="ru-RU" sz="3600" i="1" dirty="0">
                <a:solidFill>
                  <a:srgbClr val="FFFF00"/>
                </a:solidFill>
              </a:rPr>
              <a:t> </a:t>
            </a:r>
            <a:r>
              <a:rPr lang="ru-RU" sz="3600" i="1" dirty="0" err="1">
                <a:solidFill>
                  <a:srgbClr val="FFFF00"/>
                </a:solidFill>
              </a:rPr>
              <a:t>ауданының</a:t>
            </a:r>
            <a:r>
              <a:rPr lang="ru-RU" sz="3600" i="1" dirty="0">
                <a:solidFill>
                  <a:srgbClr val="FFFF00"/>
                </a:solidFill>
              </a:rPr>
              <a:t> </a:t>
            </a:r>
            <a:r>
              <a:rPr lang="ru-RU" sz="3600" i="1" dirty="0" err="1">
                <a:solidFill>
                  <a:srgbClr val="FFFF00"/>
                </a:solidFill>
              </a:rPr>
              <a:t>қаржы</a:t>
            </a:r>
            <a:r>
              <a:rPr lang="ru-RU" sz="3600" i="1" dirty="0">
                <a:solidFill>
                  <a:srgbClr val="FFFF00"/>
                </a:solidFill>
              </a:rPr>
              <a:t> </a:t>
            </a:r>
            <a:r>
              <a:rPr lang="ru-RU" sz="3600" i="1" dirty="0" err="1">
                <a:solidFill>
                  <a:srgbClr val="FFFF00"/>
                </a:solidFill>
              </a:rPr>
              <a:t>бөлімі</a:t>
            </a:r>
            <a:r>
              <a:rPr lang="ru-RU" sz="3600" i="1" dirty="0">
                <a:solidFill>
                  <a:srgbClr val="FFFF00"/>
                </a:solidFill>
              </a:rPr>
              <a:t>» ММ </a:t>
            </a:r>
            <a:br>
              <a:rPr lang="ru-RU" sz="3600" i="1" dirty="0">
                <a:solidFill>
                  <a:srgbClr val="FFFF00"/>
                </a:solidFill>
              </a:rPr>
            </a:br>
            <a:r>
              <a:rPr lang="ru-RU" sz="3600" i="1" dirty="0">
                <a:solidFill>
                  <a:srgbClr val="FFFF00"/>
                </a:solidFill>
              </a:rPr>
              <a:t>2026-2028 </a:t>
            </a:r>
            <a:r>
              <a:rPr lang="ru-RU" sz="3600" i="1" dirty="0" err="1">
                <a:solidFill>
                  <a:srgbClr val="FFFF00"/>
                </a:solidFill>
              </a:rPr>
              <a:t>жылдарға</a:t>
            </a:r>
            <a:r>
              <a:rPr lang="ru-RU" sz="3600" i="1" dirty="0">
                <a:solidFill>
                  <a:srgbClr val="FFFF00"/>
                </a:solidFill>
              </a:rPr>
              <a:t> </a:t>
            </a:r>
            <a:r>
              <a:rPr lang="ru-RU" sz="3600" i="1" dirty="0" err="1">
                <a:solidFill>
                  <a:srgbClr val="FFFF00"/>
                </a:solidFill>
              </a:rPr>
              <a:t>арналған</a:t>
            </a:r>
            <a:r>
              <a:rPr lang="ru-RU" sz="3600" i="1" dirty="0">
                <a:solidFill>
                  <a:srgbClr val="FFFF00"/>
                </a:solidFill>
              </a:rPr>
              <a:t> АЗАМАТТЫҚ БЮДЖЕТІ</a:t>
            </a:r>
            <a:br>
              <a:rPr lang="ru-RU" sz="3600" i="1" dirty="0">
                <a:solidFill>
                  <a:srgbClr val="000099"/>
                </a:solidFill>
              </a:rPr>
            </a:br>
            <a:endParaRPr lang="ru-RU" sz="3600" i="1" dirty="0">
              <a:solidFill>
                <a:srgbClr val="00009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328498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шілдедегі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№ </a:t>
            </a: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өзгертулер енгізу туралы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 № 241/54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5403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Құрметті сайт қонақтары!</a:t>
            </a: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52736"/>
            <a:ext cx="8319298" cy="4831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alt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alt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жылдарға арналған, қаржы бөлімі бюджетінің негізгі көрсеткіштері туралы, оны</a:t>
            </a:r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қалыптастыру параметрлері, бюджет қаражаттардын шығын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 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 Успен ауданының қаржы бөлімі бюджетінің түсімдері мен шығыстары туралы толық ақпаратты қамтиды.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429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үдерісінің</a:t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 базасы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sz="2800" dirty="0">
                <a:latin typeface="Arial Narrow" panose="020B0606020202030204" pitchFamily="34" charset="0"/>
              </a:rPr>
              <a:t>	</a:t>
            </a:r>
          </a:p>
          <a:p>
            <a:pPr algn="just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		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 ауданы қаржы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бөлімінің бюджеті 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ның 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жылғы 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 наурызда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 № 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171-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 кодексіне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сәйкес 3 жылдық мерзімге әзірленген</a:t>
            </a:r>
            <a:r>
              <a:rPr lang="ru-RU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 	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ауданы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жылдарға арналған бюджеті Қазақстан Республикасының Бюджеттік және Салық кодекстеріне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VIII сайланған 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LIV</a:t>
            </a:r>
            <a:r>
              <a:rPr lang="en-US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«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№ 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204/44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шешімімен </a:t>
            </a:r>
            <a:r>
              <a:rPr lang="en-US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бекітілді</a:t>
            </a:r>
            <a:r>
              <a:rPr lang="en-US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kk-KZ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03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сәуірдегі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№ 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204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44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en-US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өзгертулер енгізу туралы</a:t>
            </a:r>
            <a:r>
              <a:rPr lang="ru-RU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» № 220/49 </a:t>
            </a:r>
            <a:r>
              <a:rPr lang="ru-RU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kk-KZ" sz="23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endParaRPr lang="ru-RU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3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27 ш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ілдегі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№ 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204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44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өзгертулер енгізу туралы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» № 241/54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/>
          <p:nvPr/>
        </p:nvSpPr>
        <p:spPr>
          <a:xfrm>
            <a:off x="3500430" y="1071546"/>
            <a:ext cx="1481496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Орындау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3108" y="214290"/>
            <a:ext cx="4465710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Бюджеттік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үдерісінің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сызбасы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5786" y="1857364"/>
            <a:ext cx="2288383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Уәкілетті орган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86380" y="1857364"/>
            <a:ext cx="2094932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 бөлімі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00694" y="2857496"/>
            <a:ext cx="3000396" cy="1107996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 жасау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72132" y="5072074"/>
            <a:ext cx="3357586" cy="1446550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Қала бюджетінің орындалуы бойынша жылдық есепті қалыптастыру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5072074"/>
            <a:ext cx="3429024" cy="1107996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жоспарына өзгерістер енгізу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85786" y="2857496"/>
            <a:ext cx="3929090" cy="1785104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Қалалық мәслихаттың шешімімен қала бюджетінің атқарылуы жөніндегі жылдық есепті бекіту</a:t>
            </a:r>
          </a:p>
        </p:txBody>
      </p:sp>
      <p:cxnSp>
        <p:nvCxnSpPr>
          <p:cNvPr id="11" name="Прямая со стрелкой 10"/>
          <p:cNvCxnSpPr>
            <a:endCxn id="3" idx="0"/>
          </p:cNvCxnSpPr>
          <p:nvPr/>
        </p:nvCxnSpPr>
        <p:spPr>
          <a:xfrm rot="16200000" flipH="1">
            <a:off x="4049399" y="879767"/>
            <a:ext cx="357190" cy="2636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3143240" y="1500174"/>
            <a:ext cx="642942" cy="35719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143240" y="2071678"/>
            <a:ext cx="2000264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6072198" y="2285992"/>
            <a:ext cx="571504" cy="57150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4786314" y="3429000"/>
            <a:ext cx="633418" cy="952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4429124" y="5643578"/>
            <a:ext cx="1144596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643438" y="4643446"/>
            <a:ext cx="1000132" cy="35719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vert="vert270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600" b="1" dirty="0">
                <a:solidFill>
                  <a:srgbClr val="000000"/>
                </a:solidFill>
                <a:latin typeface="Times New Roman (Основной текст)"/>
              </a:rPr>
              <a:t>31 желтоқсанда аяқталады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571480"/>
            <a:ext cx="8686800" cy="956288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    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 атқару үшін мынадай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негізімен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болып табылады</a:t>
            </a: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vert="vert270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600" b="1" dirty="0">
                <a:solidFill>
                  <a:srgbClr val="000000"/>
                </a:solidFill>
                <a:latin typeface="Times New Roman (Основной текст)"/>
              </a:rPr>
              <a:t>1 қаңтардан басталады</a:t>
            </a: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АТҚАРЫЛУЫ</a:t>
            </a: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71538" y="2571744"/>
            <a:ext cx="6934200" cy="465135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бюджет туралы Заң және мәслихаттың жергілікті бюджет туралы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727078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бюджет туралы заңды немесе жергілікті бюджет туралы мәслихаттың шешімін іске асыру туралы ҚР Үкіметінің немесе әкімдіктің қаулылары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71538" y="3929066"/>
            <a:ext cx="6934200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 трансферттер бойынша нәтижелер туралы келісімдер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71538" y="4572008"/>
            <a:ext cx="6934200" cy="52387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 бойынша қаржыландырудың жиынтық жоспары, түсімдердің және төлемдер бойынша қаржыландырудың жиынтық жоспары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71538" y="5143512"/>
            <a:ext cx="6934200" cy="458788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бағдарламалар әкімшілерінің міндеттемелері мен төлемдері бойынша қаржыландыру жоспарлары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71538" y="5643578"/>
            <a:ext cx="6934200" cy="455612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мекемелердің міндеттемелері мен төлемдері бойынша қаржыландырудың жеке жоспарлары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71538" y="6215082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кодексіне сәйкес бюджеттің атқарылу тәртібін айқындайтын нормативтік-құқықтық актілер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 ауданы қаржы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бөлімінің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</a:t>
            </a:r>
            <a:r>
              <a:rPr lang="en-US" alt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-202</a:t>
            </a:r>
            <a:r>
              <a:rPr lang="en-US" alt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жылдарға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3929058" cy="4857784"/>
          </a:xfrm>
        </p:spPr>
        <p:txBody>
          <a:bodyPr>
            <a:normAutofit/>
          </a:bodyPr>
          <a:lstStyle/>
          <a:p>
            <a:r>
              <a:rPr lang="ru-RU" sz="2000" dirty="0"/>
              <a:t>Азаматтық бюджет - бұл республикалық және жергілікті бюджеттердің негізгі ережелерін ашатын, бұқаралық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2000" dirty="0"/>
              <a:t> құралдарында жұртшылыққа қолжетімді нысанда жарияланатын ақпарат. </a:t>
            </a:r>
          </a:p>
          <a:p>
            <a:r>
              <a:rPr lang="ru-RU" sz="2000" dirty="0"/>
              <a:t>Азаматтық бюджет, </a:t>
            </a:r>
          </a:p>
          <a:p>
            <a:pPr>
              <a:buNone/>
            </a:pPr>
            <a:r>
              <a:rPr lang="ru-RU" sz="2000" dirty="0"/>
              <a:t>	бюджет үдерісінің мынадай сатыларында жасалады: бюджетті жоспарлау (қалыптастыру, бекіту, </a:t>
            </a:r>
          </a:p>
          <a:p>
            <a:pPr>
              <a:buNone/>
            </a:pPr>
            <a:r>
              <a:rPr lang="ru-RU" sz="2000" dirty="0"/>
              <a:t>	нақтылау), атқару.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1215759"/>
              </p:ext>
            </p:extLst>
          </p:nvPr>
        </p:nvGraphicFramePr>
        <p:xfrm>
          <a:off x="4071934" y="1071546"/>
          <a:ext cx="414340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</a:rPr>
              <a:t>Қаржы </a:t>
            </a:r>
            <a:r>
              <a:rPr lang="ru-RU" sz="2400" b="1" dirty="0" err="1">
                <a:solidFill>
                  <a:srgbClr val="003399"/>
                </a:solidFill>
              </a:rPr>
              <a:t>бөлімінің</a:t>
            </a:r>
            <a:r>
              <a:rPr lang="ru-RU" sz="2400" b="1" dirty="0">
                <a:solidFill>
                  <a:srgbClr val="003399"/>
                </a:solidFill>
              </a:rPr>
              <a:t> 202</a:t>
            </a:r>
            <a:r>
              <a:rPr lang="en-US" altLang="ru-RU" sz="2400" b="1" dirty="0">
                <a:solidFill>
                  <a:srgbClr val="003399"/>
                </a:solidFill>
              </a:rPr>
              <a:t>6</a:t>
            </a:r>
            <a:r>
              <a:rPr lang="ru-RU" sz="2400" b="1" dirty="0">
                <a:solidFill>
                  <a:srgbClr val="003399"/>
                </a:solidFill>
              </a:rPr>
              <a:t>-202</a:t>
            </a:r>
            <a:r>
              <a:rPr lang="en-US" altLang="ru-RU" sz="2400" b="1" dirty="0">
                <a:solidFill>
                  <a:srgbClr val="003399"/>
                </a:solidFill>
              </a:rPr>
              <a:t>8</a:t>
            </a:r>
            <a:r>
              <a:rPr lang="ru-RU" sz="2400" b="1" dirty="0">
                <a:solidFill>
                  <a:srgbClr val="003399"/>
                </a:solidFill>
              </a:rPr>
              <a:t> жылдарға арналған бюджет шығыстарының құрылымы, мың. тенге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609516"/>
              </p:ext>
            </p:extLst>
          </p:nvPr>
        </p:nvGraphicFramePr>
        <p:xfrm>
          <a:off x="251520" y="1196752"/>
          <a:ext cx="8392448" cy="547476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1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79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р/с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17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Шығындар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altLang="ru-RU" sz="18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662 239</a:t>
                      </a:r>
                      <a:endParaRPr kumimoji="0" lang="en-US" altLang="ru-RU" sz="1800" b="1" i="0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ru-RU" sz="18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463 571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800" b="1" i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456 069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12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сипаттағы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45 129</a:t>
                      </a:r>
                      <a:endParaRPr kumimoji="0" lang="en-US" alt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45 244</a:t>
                      </a:r>
                      <a:endParaRPr kumimoji="0" 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45 447</a:t>
                      </a:r>
                      <a:endParaRPr kumimoji="0" 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96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800" i="1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Ауданның</a:t>
                      </a: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800" i="1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жергілікті</a:t>
                      </a: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800" i="1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атқарушы</a:t>
                      </a: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800" i="1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органның</a:t>
                      </a: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800" i="1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резерві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24 995</a:t>
                      </a:r>
                      <a:endParaRPr kumimoji="0" lang="en-US" alt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24 833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24 663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12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Борышты қызмет ету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41 064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5 051</a:t>
                      </a:r>
                      <a:endParaRPr kumimoji="0" 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alt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985</a:t>
                      </a:r>
                      <a:endParaRPr lang="ru-RU" sz="1800" b="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23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Субвенциялар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307 302</a:t>
                      </a:r>
                      <a:endParaRPr kumimoji="0" 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337 339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331 152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392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Жоғары тұрған бюджет алдындағы негізгі борышты өтеу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243 721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51 104</a:t>
                      </a:r>
                      <a:endParaRPr kumimoji="0" 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49 822</a:t>
                      </a:r>
                      <a:endParaRPr lang="ru-RU" sz="1800" b="0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392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Пайдаланылмаған</a:t>
                      </a: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пайдаланылмаған</a:t>
                      </a: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трансферттерді</a:t>
                      </a: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kern="1200" dirty="0" err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қайтару</a:t>
                      </a:r>
                      <a:endParaRPr kumimoji="0" lang="ru-RU" sz="1800" b="0" i="1" kern="12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alt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kumimoji="0" lang="en-US" altLang="ru-RU" sz="1800" b="0" i="1" u="none" strike="noStrike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4845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153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rgbClr val="000099"/>
                </a:solidFill>
              </a:rPr>
              <a:t>Успен ауданы қаржы </a:t>
            </a:r>
            <a:r>
              <a:rPr lang="ru-RU" sz="2300" b="1" dirty="0" err="1">
                <a:solidFill>
                  <a:srgbClr val="000099"/>
                </a:solidFill>
              </a:rPr>
              <a:t>бөлімінің</a:t>
            </a:r>
            <a:r>
              <a:rPr lang="ru-RU" sz="2300" b="1" dirty="0">
                <a:solidFill>
                  <a:srgbClr val="000099"/>
                </a:solidFill>
              </a:rPr>
              <a:t> 202</a:t>
            </a:r>
            <a:r>
              <a:rPr lang="en-US" altLang="ru-RU" sz="2300" b="1" dirty="0">
                <a:solidFill>
                  <a:srgbClr val="000099"/>
                </a:solidFill>
              </a:rPr>
              <a:t>6</a:t>
            </a:r>
            <a:r>
              <a:rPr lang="ru-RU" sz="2300" b="1" dirty="0">
                <a:solidFill>
                  <a:srgbClr val="000099"/>
                </a:solidFill>
              </a:rPr>
              <a:t> </a:t>
            </a:r>
            <a:r>
              <a:rPr lang="ru-RU" sz="2300" b="1" dirty="0" err="1">
                <a:solidFill>
                  <a:srgbClr val="000099"/>
                </a:solidFill>
              </a:rPr>
              <a:t>жылда</a:t>
            </a:r>
            <a:r>
              <a:rPr lang="ru-RU" sz="2300" b="1" dirty="0">
                <a:solidFill>
                  <a:srgbClr val="000099"/>
                </a:solidFill>
              </a:rPr>
              <a:t> бюджет </a:t>
            </a:r>
            <a:r>
              <a:rPr lang="ru-RU" sz="2300" b="1" dirty="0" err="1">
                <a:solidFill>
                  <a:srgbClr val="000099"/>
                </a:solidFill>
              </a:rPr>
              <a:t>қаражаттардың</a:t>
            </a:r>
            <a:r>
              <a:rPr lang="ru-RU" sz="2300" b="1" dirty="0">
                <a:solidFill>
                  <a:srgbClr val="000099"/>
                </a:solidFill>
              </a:rPr>
              <a:t> </a:t>
            </a:r>
            <a:r>
              <a:rPr lang="ru-RU" sz="2300" b="1" dirty="0" err="1">
                <a:solidFill>
                  <a:srgbClr val="000099"/>
                </a:solidFill>
              </a:rPr>
              <a:t>шығын</a:t>
            </a:r>
            <a:r>
              <a:rPr lang="ru-RU" sz="2300" b="1" dirty="0">
                <a:solidFill>
                  <a:srgbClr val="000099"/>
                </a:solidFill>
              </a:rPr>
              <a:t> </a:t>
            </a:r>
            <a:r>
              <a:rPr lang="ru-RU" sz="2300" b="1" dirty="0" err="1">
                <a:solidFill>
                  <a:srgbClr val="000099"/>
                </a:solidFill>
              </a:rPr>
              <a:t>жасаудың</a:t>
            </a:r>
            <a:r>
              <a:rPr lang="ru-RU" sz="2300" b="1" dirty="0">
                <a:solidFill>
                  <a:srgbClr val="000099"/>
                </a:solidFill>
              </a:rPr>
              <a:t> негізгі бағыттары, </a:t>
            </a:r>
            <a:r>
              <a:rPr lang="ru-RU" sz="2300" b="1" dirty="0" err="1">
                <a:solidFill>
                  <a:srgbClr val="000099"/>
                </a:solidFill>
              </a:rPr>
              <a:t>мың</a:t>
            </a:r>
            <a:r>
              <a:rPr lang="ru-RU" sz="2300" b="1" dirty="0">
                <a:solidFill>
                  <a:srgbClr val="003399"/>
                </a:solidFill>
              </a:rPr>
              <a:t>. </a:t>
            </a:r>
            <a:r>
              <a:rPr lang="ru-RU" sz="2300" b="1" dirty="0" err="1">
                <a:solidFill>
                  <a:srgbClr val="003399"/>
                </a:solidFill>
              </a:rPr>
              <a:t>теңге</a:t>
            </a:r>
            <a:endParaRPr lang="ru-RU" sz="2300" dirty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53997480"/>
              </p:ext>
            </p:extLst>
          </p:nvPr>
        </p:nvGraphicFramePr>
        <p:xfrm>
          <a:off x="214282" y="1000108"/>
          <a:ext cx="857256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604</Words>
  <Application>Microsoft Office PowerPoint</Application>
  <PresentationFormat>Экран (4:3)</PresentationFormat>
  <Paragraphs>95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Constantia</vt:lpstr>
      <vt:lpstr>Times New Roman</vt:lpstr>
      <vt:lpstr>Times New Roman (Основной текст)</vt:lpstr>
      <vt:lpstr>Wingdings</vt:lpstr>
      <vt:lpstr>Wingdings 2</vt:lpstr>
      <vt:lpstr>Поток</vt:lpstr>
      <vt:lpstr>1_Поток</vt:lpstr>
      <vt:lpstr> «Успен ауданының қаржы бөлімі» ММ  2026-2028 жылдарға арналған АЗАМАТТЫҚ БЮДЖЕТІ </vt:lpstr>
      <vt:lpstr>Құрметті сайт қонақтары!</vt:lpstr>
      <vt:lpstr>Бюджеттік үдерісінің заңнамалық базасы</vt:lpstr>
      <vt:lpstr>Презентация PowerPoint</vt:lpstr>
      <vt:lpstr>Презентация PowerPoint</vt:lpstr>
      <vt:lpstr>Успен ауданы қаржы бөлімінің 2026-2028 жылдарға арналған бюджетТі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User-123</cp:lastModifiedBy>
  <cp:revision>285</cp:revision>
  <cp:lastPrinted>2026-08-04T11:58:01Z</cp:lastPrinted>
  <dcterms:created xsi:type="dcterms:W3CDTF">2018-01-26T02:54:00Z</dcterms:created>
  <dcterms:modified xsi:type="dcterms:W3CDTF">2026-08-04T11:58:08Z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EC3755DCD65D40BC8CD43E4754441119_12</vt:lpwstr>
  </property>
  <property fmtid="{D5CDD505-2E9C-101B-9397-08002B2CF9AE}" pid="3" name="KSOProductBuildVer">
    <vt:lpwstr>1049-12.2.0.23196</vt:lpwstr>
  </property>
</Properties>
</file>