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4"/>
  </p:handoutMasterIdLst>
  <p:sldIdLst>
    <p:sldId id="270" r:id="rId3"/>
    <p:sldId id="256" r:id="rId4"/>
    <p:sldId id="257" r:id="rId5"/>
    <p:sldId id="258" r:id="rId6"/>
    <p:sldId id="260" r:id="rId7"/>
    <p:sldId id="271" r:id="rId8"/>
    <p:sldId id="263" r:id="rId9"/>
    <p:sldId id="266" r:id="rId10"/>
    <p:sldId id="267" r:id="rId11"/>
    <p:sldId id="268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3366CC"/>
    <a:srgbClr val="336699"/>
    <a:srgbClr val="66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>
        <p:scale>
          <a:sx n="47" d="100"/>
          <a:sy n="47" d="100"/>
        </p:scale>
        <p:origin x="2194" y="8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2" d="100"/>
          <a:sy n="42" d="100"/>
        </p:scale>
        <p:origin x="87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AF58E-B906-4875-9E2D-87E510F3076E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63941-BC50-4F89-ABC6-71DD69460396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86732BC-9906-4A0B-9577-F0886C3F46C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51AD1B-B911-4937-943B-5D2A15623DDE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4546" y="369277"/>
            <a:ext cx="10269415" cy="1354015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b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эпидемиологиялық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бақылау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департаменті</a:t>
            </a: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7062" y="2198078"/>
            <a:ext cx="88626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тоқсандағы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Астана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аумағындағы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сумен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жабдықтау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атмосфералық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ауа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объектілерінің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жай-күйіне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жүргізілген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санитариялық-эпидемиологиялық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0254" y="5706208"/>
            <a:ext cx="62337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жыл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7484" y="825910"/>
            <a:ext cx="12339484" cy="4719484"/>
          </a:xfrm>
        </p:spPr>
        <p:txBody>
          <a:bodyPr>
            <a:normAutofit/>
          </a:bodyPr>
          <a:lstStyle/>
          <a:p>
            <a:pPr lvl="0" algn="ctr">
              <a:spcBef>
                <a:spcPts val="0"/>
              </a:spcBef>
              <a:buClr>
                <a:prstClr val="white"/>
              </a:buClr>
              <a:buSzPct val="80000"/>
            </a:pPr>
            <a:r>
              <a:rPr lang="ru-RU" sz="22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Астана </a:t>
            </a: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қаласының</a:t>
            </a: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санитариялық-эпидемиологиялық</a:t>
            </a: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бақылау</a:t>
            </a: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Департаменті</a:t>
            </a:r>
            <a:br>
              <a:rPr lang="ru-RU" sz="2200" cap="none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2200" cap="none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2200" cap="none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2200" cap="none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жылдың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тоқсанындағы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Астана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қаласының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сумен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жабдықтау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жағдайына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санитарлық-эпидемиологиялық</a:t>
            </a:r>
            <a: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3600" b="1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мониторингі</a:t>
            </a:r>
            <a:b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ru-RU" sz="3600" b="1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Астана </a:t>
            </a: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қаласы</a:t>
            </a:r>
            <a:b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cap="none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lang="ru-RU" sz="2200" cap="none" dirty="0" err="1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жыл</a:t>
            </a:r>
            <a:endParaRPr lang="ru-RU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13807" y="737421"/>
          <a:ext cx="11402891" cy="5397907"/>
        </p:xfrm>
        <a:graphic>
          <a:graphicData uri="http://schemas.openxmlformats.org/drawingml/2006/table">
            <a:tbl>
              <a:tblPr/>
              <a:tblGrid>
                <a:gridCol w="1117931"/>
                <a:gridCol w="1084693"/>
                <a:gridCol w="1087715"/>
                <a:gridCol w="535441"/>
                <a:gridCol w="824204"/>
                <a:gridCol w="955552"/>
                <a:gridCol w="666957"/>
                <a:gridCol w="942688"/>
                <a:gridCol w="1309037"/>
                <a:gridCol w="465804"/>
                <a:gridCol w="922292"/>
                <a:gridCol w="1024769"/>
                <a:gridCol w="465808"/>
              </a:tblGrid>
              <a:tr h="1011695">
                <a:tc rowSpan="6">
                  <a:txBody>
                    <a:bodyPr/>
                    <a:lstStyle/>
                    <a:p>
                      <a:pPr marL="0" indent="0" algn="ctr" fontAlgn="ctr">
                        <a:buFont typeface="+mj-lt"/>
                        <a:buNone/>
                      </a:pP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Зертханалық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зерттеулер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аспаптық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өлшеулердің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мониторингі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cPr/>
                </a:tc>
                <a:tc h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35457">
                <a:tc v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r>
                        <a:rPr lang="en-US" alt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тоқсанындағы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жағдайына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санитарлық-эпидемиологиялық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мониторингі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8191" marR="8191" marT="8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7728">
                <a:tc vMerge="1">
                  <a:tcPr marL="8191" marR="8191" marT="819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Орталықтандырылған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Су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67728">
                <a:tc vMerge="1"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құбырлары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ауылдық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0318">
                <a:tc vMerge="1"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санитарлық-химиялық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Микробиологиялық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санитарлық-химиялық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Микробиологиялық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</a:tr>
              <a:tr h="1198173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49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B"/>
                    </a:solidFill>
                  </a:tcPr>
                </a:tc>
              </a:tr>
              <a:tr h="52031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1" marR="8191" marT="81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4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5360" y="1524000"/>
            <a:ext cx="10371908" cy="470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санитариялық-эпидемиологиялық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бақылау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департаментімен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ҚР ДСМ 2023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ақпандағы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26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қағидаларының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қарашадағы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ҚР ДСМ-138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Шаруашылық-ауыз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мәдени-тұрмыстық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пайдалану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қауіпсіздігі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көрсеткіштерінің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гигиеналық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нормативтерінің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талаптарына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іріктеу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кезеңділігіне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зерттеуге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тізбесіне</a:t>
            </a:r>
            <a:r>
              <a:rPr lang="ru-RU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бақылау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нүктелерінен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халыққа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ауыз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тоқсанында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санитарлық-химиялық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287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зерттелді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тарату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желісіне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түсер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алдында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 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(1,26%)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сәйкессіздік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Микробиологиялық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412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сынамадан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(1,4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alt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сәйкессіздік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анықталды</a:t>
            </a:r>
            <a:r>
              <a:rPr lang="en-US" alt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ru-RU" sz="20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40385" algn="just">
              <a:spcAft>
                <a:spcPts val="0"/>
              </a:spcAft>
            </a:pPr>
            <a:r>
              <a:rPr lang="en-US" alt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 ретте, Қазақстан Республикасында ауыз су сапасының талаптарға сәйкессіздігі санитарлық-химиялық көрсеткіштер бойынша - </a:t>
            </a:r>
            <a:r>
              <a:rPr lang="" alt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,2%, микробиологиялық көрсеткіштер бойынша- 2,2% құрады.</a:t>
            </a:r>
            <a:endParaRPr lang="en-US" altLang="en-US" sz="20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3" y="1973720"/>
            <a:ext cx="1066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тоқсанындағы 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атмосфералық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ауасының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жай-күйіне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жүргізілген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санитарлық-эпидемиологиялық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мониторингі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" y="230832"/>
          <a:ext cx="12191997" cy="6521049"/>
        </p:xfrm>
        <a:graphic>
          <a:graphicData uri="http://schemas.openxmlformats.org/drawingml/2006/table">
            <a:tbl>
              <a:tblPr/>
              <a:tblGrid>
                <a:gridCol w="894406"/>
                <a:gridCol w="525760"/>
                <a:gridCol w="682576"/>
                <a:gridCol w="551398"/>
                <a:gridCol w="423285"/>
                <a:gridCol w="541090"/>
                <a:gridCol w="503774"/>
                <a:gridCol w="485115"/>
                <a:gridCol w="522433"/>
                <a:gridCol w="559749"/>
                <a:gridCol w="5091483"/>
                <a:gridCol w="722671"/>
                <a:gridCol w="688257"/>
              </a:tblGrid>
              <a:tr h="6076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Аумақтың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атмосфераға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ұйымдасқан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шығарындылары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объектілер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саны,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нормативтік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мөлшердегі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санитариялық-қорғау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аймақтары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объектілер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саны,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алудың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бақылау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нүктелерінің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саны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шығарындылардағы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ингредиенттер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саны, </a:t>
                      </a:r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ҰЭО </a:t>
                      </a:r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анықтайды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бірліктер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санитарлық-химиялық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көрсеткіштерге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зерттелді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058075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A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I-II 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класс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A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I-II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класс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сынамалардың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ШРК-дан аса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әрбір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ингредиент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ШРК-дан аса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ШРК-дан аса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202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1-69.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1-49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озон, серы диоксид, толуол, оксид углерода, сажа, аммиак, предельные углеводороды С12-С19,  свинец, метилмеркаптан,  ксилол/бензол,  пыль неорганическая, пыль (SiO2‹20%), азот оксид, угольная зола,  ацетон, РМ 2,5, РМ 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23502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77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озон, серы диоксид, оксид углерода, сажа, аммиак, предельные углеводороды С12-С19,   свинец,  пыль (SiO2‹20%)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77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Байқоңыр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ауд.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озон, серы диоксид, оксид углерода,  сажа, аммиак, предельные углеводороды С12-С19,  свинец,  пыль (SiO2‹20%), РМ 2,5, РМ 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930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Есіл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ауд.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озон, серы диоксид, оксид углерода, аммиак, предельные углеводороды С12-С19, свинец,  пыль (SiO2‹20%),  угольная зола, РМ 2,5, РМ 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91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Нұра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ауд.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оксид, озон, серы диоксид, меркаптан, пыль неорганическая,  оксид углерода, сажа, аммиак, предельные углеводороды С12-С19,  свинец,  пыль (SiO2‹20%), РМ 2,5, РМ 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804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Сарыарқа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ауд.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1-13.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озон, серы диоксид, толуол, оксид углерода, сажа, аммиак, предельные углеводороды С12-С19, свинец,   ксилол/бензол, пыль (SiO2‹20%), азот оксид, РМ 2,5, РМ 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5127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77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Сарайшық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ауд.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32" marR="2532" marT="25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1-5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сероводород, формальдегид, азот диоксид,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озон,серы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диоксид, оксид углерода, сажа, аммиак, предельные углеводороды С12-С19,  свинец, пыль (SiO2‹20%), РМ 2,5, РМ 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227907" y="0"/>
            <a:ext cx="11199223" cy="22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атмосфералық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ауасының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жай-күйіне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тоқсанында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жүргізілген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санитарлық-эпидемиологиялық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мониторингі</a:t>
            </a:r>
            <a:endParaRPr lang="ru-RU" sz="9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8309" y="1210490"/>
            <a:ext cx="11112137" cy="4154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тапсырыстың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жоспарына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атмосфералық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ауаның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ластану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дәрежесін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бағалау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мақсатында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Департаментпен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өнеркәсіптік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аймақтағы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қоныстану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аймағының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орталық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бөлігінде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шартты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-таза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жерлерде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көшелерінің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қиылысында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бақылау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нүктелерінде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санитариялық-эпидемиологиялық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 (СЭМ)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жүргізілді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/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тоқсанында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барлығы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23502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атмосфералық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зерттелді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299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сынамасында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шартты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рұқсат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етілген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концентрациядан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(ШРЕК)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асуы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келесі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ингредиенттер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азот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оксиді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азот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диоксиді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1,3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көмір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сутегі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оксиді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1,2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күкіртсутегі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1,1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қаныққан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көмірсутегі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1,1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күкірт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диоксиді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1,0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қара </a:t>
            </a:r>
            <a:r>
              <a:rPr lang="ru-RU" sz="2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күйе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1,2 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есе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артуы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анықталды</a:t>
            </a:r>
            <a:r>
              <a:rPr lang="ru-RU" sz="2400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9908" y="1679331"/>
            <a:ext cx="108672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тоқсандағы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аумағындағы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объектілерінің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жай-күйіне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санитариялық-эпидемиологиялық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" y="1"/>
          <a:ext cx="12190727" cy="6315430"/>
        </p:xfrm>
        <a:graphic>
          <a:graphicData uri="http://schemas.openxmlformats.org/drawingml/2006/table">
            <a:tbl>
              <a:tblPr/>
              <a:tblGrid>
                <a:gridCol w="1125412"/>
                <a:gridCol w="809619"/>
                <a:gridCol w="1229006"/>
                <a:gridCol w="889066"/>
                <a:gridCol w="892337"/>
                <a:gridCol w="915216"/>
                <a:gridCol w="680818"/>
                <a:gridCol w="861975"/>
                <a:gridCol w="1307453"/>
                <a:gridCol w="875994"/>
                <a:gridCol w="875994"/>
                <a:gridCol w="344444"/>
                <a:gridCol w="531550"/>
                <a:gridCol w="626690"/>
                <a:gridCol w="225153"/>
              </a:tblGrid>
              <a:tr h="11383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0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қаласының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объектілерінің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жай-күйіне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2026 жылғы</a:t>
                      </a:r>
                      <a:r>
                        <a:rPr lang="en-US" alt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тоқсандағы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санитариялық-эпидемиологиялық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мониторингі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тоқсан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сайын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өсумен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endParaRPr lang="ru-RU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421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ctr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endParaRPr lang="ru-RU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4188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ашық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айдындары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(1-санат)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fontAlgn="t"/>
                      <a:br>
                        <a:rPr lang="ru-RU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ашық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айдындары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10552">
                <a:tc rowSpan="3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санитариялық-эпидемиологиялық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талаптарға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келмеіді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зертханалық бақылау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санитариялық-эпидемиологиялық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талаптарға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келмеіді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зертханалық бақылау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endParaRPr lang="ru-RU" dirty="0"/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138351">
                <a:tc vMerge="1">
                  <a:tcPr/>
                </a:tc>
                <a:tc vMerge="1">
                  <a:tcPr/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микробиологиялық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санитариялық-химиялық көрсеткіштер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/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cPr/>
                </a:tc>
                <a:tc vMerge="1">
                  <a:tcPr/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микробиологиялық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санитариялық-химиялық көрсеткіштер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/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1668416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нормативтерге сәйкес келмейді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нормативтерге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нормативтерге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сынамалар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зерттелді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нормативтерге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келмейді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25" marR="47625" marT="28575" marB="2857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cPr/>
                </a:tc>
              </a:tr>
              <a:tr h="421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1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 hMerge="1"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 hMerge="1"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034" marR="7034" marT="70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3385" y="659424"/>
            <a:ext cx="107617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айдындары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2026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тоқсанында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Астана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қоймасының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қоймасынан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(Астана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жабдықтаудың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үсті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көзі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санитариялық-химиялық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микробиологиялық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18-дан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зерттелді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нормативтік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мәндерге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келмейтіні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анықталмады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тоқсанда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санаттағы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айдыны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Есіл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өзенінен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санитариялық-химиялық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 ішінде нормативтік мәндерге сәйкес келмейтіні анықталмады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Микробиологиялық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231 су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сынамасы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30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сынамадан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талаптарға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сәйкессіздік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анықталған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0785" y="2092569"/>
            <a:ext cx="6365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79-57-06</a:t>
            </a:r>
            <a:endParaRPr lang="ru-RU" sz="3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en-US" sz="3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al.kashkenova@dsm.gov.kz</a:t>
            </a:r>
            <a:endParaRPr lang="en-US" sz="36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12973</Words>
  <Application>WPS Presentation</Application>
  <PresentationFormat>Широкоэкранный</PresentationFormat>
  <Paragraphs>709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SimSun</vt:lpstr>
      <vt:lpstr>Wingdings</vt:lpstr>
      <vt:lpstr>Wingdings 3</vt:lpstr>
      <vt:lpstr>Times New Roman</vt:lpstr>
      <vt:lpstr>Century Gothic</vt:lpstr>
      <vt:lpstr>Microsoft YaHei</vt:lpstr>
      <vt:lpstr>Arial Unicode MS</vt:lpstr>
      <vt:lpstr>Calibri</vt:lpstr>
      <vt:lpstr>Сектор</vt:lpstr>
      <vt:lpstr>Астана қаласының санитариялық –  эпидемиологиялық бақылау департаменті</vt:lpstr>
      <vt:lpstr> Астана қаласының санитариялық-эпидемиологиялық  бақылау Департаменті    2026 жылдың 3 тоқсанындағы Астана қаласының сумен жабдықтау жағдайына санитарлық-эпидемиологиялық мониторингі  Астана қаласы 2026 жыл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Санитарно-эпидемиологический мониторинг за состоянием водоснабжения города Астана за 3 квартал 2023 года (ежеквартально, с нарастанием)</dc:title>
  <dc:creator>AZAMAT</dc:creator>
  <cp:lastModifiedBy>Kashkenova AA</cp:lastModifiedBy>
  <cp:revision>93</cp:revision>
  <dcterms:created xsi:type="dcterms:W3CDTF">2023-10-24T09:33:00Z</dcterms:created>
  <dcterms:modified xsi:type="dcterms:W3CDTF">2026-10-15T13:08:36Z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FA7B1BEDB4F646068B81334831C9EC8D_12</vt:lpwstr>
  </property>
</Properties>
</file>