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947275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7605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47" d="100"/>
          <a:sy n="147" d="100"/>
        </p:scale>
        <p:origin x="696" y="126"/>
      </p:cViewPr>
      <p:guideLst>
        <p:guide orient="horz" pos="686"/>
        <p:guide pos="7605"/>
        <p:guide pos="6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566690337750064E-2"/>
          <c:y val="0.10679513680785743"/>
          <c:w val="0.94643310674907732"/>
          <c:h val="0.786409726384285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Платные услуги</c:v>
                </c:pt>
                <c:pt idx="1">
                  <c:v>Непродовольственные товары</c:v>
                </c:pt>
                <c:pt idx="2">
                  <c:v>Продовольственные товары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1.079</c:v>
                </c:pt>
                <c:pt idx="1">
                  <c:v>1.0880000000000001</c:v>
                </c:pt>
                <c:pt idx="2">
                  <c:v>1.0820000000000001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8-46B7-8655-B673459AC3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1137567"/>
        <c:axId val="211137983"/>
      </c:barChart>
      <c:catAx>
        <c:axId val="21113756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1137983"/>
        <c:crosses val="autoZero"/>
        <c:auto val="1"/>
        <c:lblAlgn val="ctr"/>
        <c:lblOffset val="100"/>
        <c:noMultiLvlLbl val="0"/>
      </c:catAx>
      <c:valAx>
        <c:axId val="211137983"/>
        <c:scaling>
          <c:orientation val="minMax"/>
          <c:max val="1.1500000000000001"/>
        </c:scaling>
        <c:delete val="1"/>
        <c:axPos val="b"/>
        <c:numFmt formatCode="0.0%" sourceLinked="1"/>
        <c:majorTickMark val="out"/>
        <c:minorTickMark val="none"/>
        <c:tickLblPos val="nextTo"/>
        <c:crossAx val="211137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F91A8-CFF7-4089-8BDE-E0D063FB2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CEDF1E-8707-4262-9234-08E28B56C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08BD36-C938-4211-BBCB-17BB06DE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8F6A81-9BE4-45C5-BF23-FB38C3C7A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C9E61B-0B50-4936-887C-41213D62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5563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7219F-160A-4045-AB5E-1F1F7BE8E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495843-D0AB-436F-88B6-5FA58FA99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AFBB73-EABA-4C28-92D5-B511928D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F8D3E5-B85D-48CE-9982-CF214A44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4C10CD-4391-4E31-864C-EF047E624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94540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C3952-15D8-4B47-A62C-4CE0DC025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5A68F9-5097-4F68-ACCD-1540664E0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F840FD-3AEA-48E0-A67A-398664BBB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3232ED-5DA6-4A8E-82C2-AD65AE54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AA1FC0-4131-403C-A003-4761F13B0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94187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C216C-E80F-4A40-B4A0-27D98BF3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175555-ACD4-4F55-A4B7-900AA703B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F64E6D-01C6-4C02-B2E2-159105487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A5388C-1076-4FF3-B2F6-5B68E916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129CE1-6F48-417F-905E-9EFB73DB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B712B8-32B2-4ABA-9118-1579C071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9486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2EDAA-A857-45BB-A446-1AFD15980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0E61BC-EE8A-4C70-A10B-DB89736DA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AF96D7-6800-4C26-A578-523FC4A51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6132E0-A747-4B45-BC2C-B3CBBEAF0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193ABB-E18C-4F05-9B47-19D477A1D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DCF864-62B8-4437-AFE8-B7233155B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E44514-412F-4208-A1CB-B35733B1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CEC40B0-08A9-4766-B9FE-A1A55BA33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0071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62F98-B2D9-483C-9AC5-EF29800D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B83167-D215-41AD-BCF0-2F861AD0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D304793-A6F6-47D5-9BC2-BCF26E61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7FF85B-3B7E-45EF-BA0E-2A05E9F4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98464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02F46F-12C3-4A30-BBF1-B70F07E5B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D19E7D-851C-40C6-81C6-58B51A9C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7BCAA4-B365-45F2-811C-5DA93980E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0356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740A1-06BD-4043-B2DA-865EC065B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512709-5E4B-4D27-8B22-65FF001B8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4E090E-53FE-4CCD-BADA-96328C202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AF1B7A-4843-4245-A266-E3AD5DD3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77ADA9-A63D-4BE8-BAFC-3AAEFA3A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BBFDBD-5682-4264-A7AC-4BB6CD17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2040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11EB8-3F4D-4160-ADEA-B6B9AAB28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FD7518-E7A1-4A3C-B08F-5D5874AC0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8E208E-EA6D-48D5-A972-D00CCA1B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221479-FEED-4796-9F23-D2C167482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2B49F2-2F0E-4CAC-9C29-15B6CB805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933505-43E8-40EE-B9D6-B1A74B15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2087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FABC2-B202-440D-8FEB-AB065556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DC3E9D-5B4F-4448-9643-05B08D57F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63F774-3FCF-46B7-9484-EA7F1372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5DFEFB-677B-46F6-8697-58DEB935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1AD05A-2774-4F33-90C6-0804451F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9819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970D29-B946-434F-9ACA-CE6BF657DF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ADE88F-24F5-4D14-AF34-22461F62B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6641E4-FB81-4CE8-80DD-EE0389B1C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5466A2-535E-494D-A921-C57207C5E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F16537-3D14-476D-BDBF-19B6267C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9089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09674-AF99-42E6-B9F6-F8D854262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492264-F426-4033-805D-80694C156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4B2128-7413-4BF6-9629-011EDC8B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D3B23-7BC3-4E2F-A542-D73AE40C5796}" type="datetimeFigureOut">
              <a:rPr lang="ru-KZ" smtClean="0"/>
              <a:t>15.10.2026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3D264D-60E5-4A1D-A6E2-C27E7F728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CA1FF-4234-4C74-92B9-2B88901B4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0712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1AADD99F-FFB9-499B-A706-F179BF52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E545D2FE-5B7B-4A20-962A-71E078A3E4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7F9FEE26-64D1-401B-8D0C-717A95ED29CE}"/>
              </a:ext>
            </a:extLst>
          </p:cNvPr>
          <p:cNvSpPr/>
          <p:nvPr/>
        </p:nvSpPr>
        <p:spPr>
          <a:xfrm>
            <a:off x="8571300" y="4048125"/>
            <a:ext cx="3420645" cy="1326159"/>
          </a:xfrm>
          <a:prstGeom prst="roundRect">
            <a:avLst>
              <a:gd name="adj" fmla="val 664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CF9D62-DE9F-41B7-9335-2E5C86C34E5F}"/>
              </a:ext>
            </a:extLst>
          </p:cNvPr>
          <p:cNvSpPr/>
          <p:nvPr/>
        </p:nvSpPr>
        <p:spPr>
          <a:xfrm>
            <a:off x="0" y="94280"/>
            <a:ext cx="12192000" cy="7325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2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НЕГІЗГІ ЭКОНОМИКАЛЫҚ КӨРСЕТКІШТЕР</a:t>
            </a:r>
          </a:p>
          <a:p>
            <a:pPr algn="ctr">
              <a:lnSpc>
                <a:spcPct val="80000"/>
              </a:lnSpc>
            </a:pP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0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қаңтар</a:t>
            </a: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kk-KZ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қыркүйек</a:t>
            </a: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айлары</a:t>
            </a:r>
            <a:endParaRPr lang="ru-RU" sz="20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B62BD3-18A6-47CB-A58F-64F65CC7AA89}"/>
              </a:ext>
            </a:extLst>
          </p:cNvPr>
          <p:cNvSpPr/>
          <p:nvPr/>
        </p:nvSpPr>
        <p:spPr>
          <a:xfrm>
            <a:off x="111965" y="830997"/>
            <a:ext cx="4376059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F5F1CCD-E47A-4220-9478-AC0644639B8C}"/>
              </a:ext>
            </a:extLst>
          </p:cNvPr>
          <p:cNvSpPr/>
          <p:nvPr/>
        </p:nvSpPr>
        <p:spPr>
          <a:xfrm>
            <a:off x="4599989" y="830997"/>
            <a:ext cx="7480045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2DDF68-CA0F-4C43-8661-E15B1FEEC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05" y="905069"/>
            <a:ext cx="1044540" cy="98904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D4160A2-F195-48A1-94F7-3CF461252608}"/>
              </a:ext>
            </a:extLst>
          </p:cNvPr>
          <p:cNvSpPr/>
          <p:nvPr/>
        </p:nvSpPr>
        <p:spPr>
          <a:xfrm>
            <a:off x="1239302" y="1064907"/>
            <a:ext cx="199364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Қысқа </a:t>
            </a: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мерзімді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экономикалық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индикатор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C739B9-26BF-47BC-866F-00A797016147}"/>
              </a:ext>
            </a:extLst>
          </p:cNvPr>
          <p:cNvSpPr/>
          <p:nvPr/>
        </p:nvSpPr>
        <p:spPr>
          <a:xfrm>
            <a:off x="2999734" y="1175707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105,0%</a:t>
            </a:r>
            <a:endParaRPr lang="ru-RU" sz="3200" b="1" cap="none" spc="-5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7E7C17A-2B12-4F06-9BE2-0893C01BA628}"/>
              </a:ext>
            </a:extLst>
          </p:cNvPr>
          <p:cNvSpPr/>
          <p:nvPr/>
        </p:nvSpPr>
        <p:spPr>
          <a:xfrm>
            <a:off x="5617776" y="848220"/>
            <a:ext cx="2607963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Тұтыну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бағаларының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7BE72B1-52E1-494E-9BDA-0D6A4B0E432E}"/>
              </a:ext>
            </a:extLst>
          </p:cNvPr>
          <p:cNvSpPr/>
          <p:nvPr/>
        </p:nvSpPr>
        <p:spPr>
          <a:xfrm>
            <a:off x="5598726" y="1272986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108,3%</a:t>
            </a:r>
            <a:endParaRPr lang="ru-RU" sz="3200" b="1" cap="none" spc="-5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F0BFF2B-ED3A-4CC6-AFED-8D32C950852C}"/>
              </a:ext>
            </a:extLst>
          </p:cNvPr>
          <p:cNvSpPr/>
          <p:nvPr/>
        </p:nvSpPr>
        <p:spPr>
          <a:xfrm>
            <a:off x="5623182" y="1665601"/>
            <a:ext cx="1504645" cy="2646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(ҚР – 107,0%)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6DE9A7D6-8B95-446B-BC37-52CEC1C81F1C}"/>
              </a:ext>
            </a:extLst>
          </p:cNvPr>
          <p:cNvCxnSpPr>
            <a:cxnSpLocks/>
          </p:cNvCxnSpPr>
          <p:nvPr/>
        </p:nvCxnSpPr>
        <p:spPr>
          <a:xfrm>
            <a:off x="8081963" y="905069"/>
            <a:ext cx="0" cy="98904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DC2B22D-8978-4A03-A297-5FF6B1111C6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25739" y="905069"/>
            <a:ext cx="292390" cy="2688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4D1C9BE-F0D1-445B-882B-A0BF8EF458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182375"/>
            <a:ext cx="372043" cy="37204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D954ED9-5299-421A-9684-D7DFDECF6FB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604164"/>
            <a:ext cx="337681" cy="337257"/>
          </a:xfrm>
          <a:prstGeom prst="rect">
            <a:avLst/>
          </a:prstGeom>
        </p:spPr>
      </p:pic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70F39C63-B2E6-401A-821A-3EB07245D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5771621"/>
              </p:ext>
            </p:extLst>
          </p:nvPr>
        </p:nvGraphicFramePr>
        <p:xfrm>
          <a:off x="9776482" y="720702"/>
          <a:ext cx="2707908" cy="138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E4DE245-E62C-423F-B490-8959828096C0}"/>
              </a:ext>
            </a:extLst>
          </p:cNvPr>
          <p:cNvSpPr/>
          <p:nvPr/>
        </p:nvSpPr>
        <p:spPr>
          <a:xfrm>
            <a:off x="8518129" y="918377"/>
            <a:ext cx="1699234" cy="997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Азық-түлік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тауарлары</a:t>
            </a:r>
            <a:endParaRPr lang="ru-RU" sz="105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Азық-түлік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Ақылы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endParaRPr lang="ru-RU" sz="105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7C4B151-FCAE-4DD2-8E4B-6BF299A4DD0D}"/>
              </a:ext>
            </a:extLst>
          </p:cNvPr>
          <p:cNvSpPr/>
          <p:nvPr/>
        </p:nvSpPr>
        <p:spPr>
          <a:xfrm>
            <a:off x="111965" y="2128024"/>
            <a:ext cx="4376059" cy="4571356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CCFF0B5-FB32-4495-8BDE-B55A9D15AA04}"/>
              </a:ext>
            </a:extLst>
          </p:cNvPr>
          <p:cNvSpPr/>
          <p:nvPr/>
        </p:nvSpPr>
        <p:spPr>
          <a:xfrm>
            <a:off x="368647" y="2014780"/>
            <a:ext cx="3868689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ЭКОНОМИКАНЫҢ НАҚТЫ СЕКТОРЫ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3220F92-4D18-404B-87EB-468239B84E38}"/>
              </a:ext>
            </a:extLst>
          </p:cNvPr>
          <p:cNvSpPr/>
          <p:nvPr/>
        </p:nvSpPr>
        <p:spPr>
          <a:xfrm>
            <a:off x="920820" y="2238824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Өнеркәсіп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363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,6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129,8%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DB24359-7563-4481-93E8-540B1A8D8B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305" y="2350207"/>
            <a:ext cx="529571" cy="529571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CBEE8F53-10BB-44CF-BC69-C224D9DFA8D2}"/>
              </a:ext>
            </a:extLst>
          </p:cNvPr>
          <p:cNvCxnSpPr/>
          <p:nvPr/>
        </p:nvCxnSpPr>
        <p:spPr>
          <a:xfrm>
            <a:off x="193839" y="2936402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DB72070-32EB-4399-85CC-5F9FB0FA1955}"/>
              </a:ext>
            </a:extLst>
          </p:cNvPr>
          <p:cNvSpPr/>
          <p:nvPr/>
        </p:nvSpPr>
        <p:spPr>
          <a:xfrm>
            <a:off x="923929" y="2951060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Ауыл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шаруашылығы</a:t>
            </a:r>
            <a:endParaRPr lang="ru-RU" sz="1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kk-KZ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361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,1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102,</a:t>
            </a:r>
            <a:r>
              <a:rPr lang="en-US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3D4E6620-4558-41D7-AEFE-9A84705A3BD0}"/>
              </a:ext>
            </a:extLst>
          </p:cNvPr>
          <p:cNvCxnSpPr/>
          <p:nvPr/>
        </p:nvCxnSpPr>
        <p:spPr>
          <a:xfrm>
            <a:off x="196948" y="3648638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F44D1DF-33A2-4ACE-9479-EDE5D62BCE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606" y="2948297"/>
            <a:ext cx="791894" cy="690445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367EFE2-6230-4B30-8146-623EC260F70B}"/>
              </a:ext>
            </a:extLst>
          </p:cNvPr>
          <p:cNvSpPr/>
          <p:nvPr/>
        </p:nvSpPr>
        <p:spPr>
          <a:xfrm>
            <a:off x="927036" y="3653969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Құрылыс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192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,6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71,9%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39E9753D-B117-468F-848D-F64DDB9A69DC}"/>
              </a:ext>
            </a:extLst>
          </p:cNvPr>
          <p:cNvCxnSpPr/>
          <p:nvPr/>
        </p:nvCxnSpPr>
        <p:spPr>
          <a:xfrm>
            <a:off x="200055" y="435154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14F721B5-51BE-40AE-9128-945A41BFB0E1}"/>
              </a:ext>
            </a:extLst>
          </p:cNvPr>
          <p:cNvSpPr/>
          <p:nvPr/>
        </p:nvSpPr>
        <p:spPr>
          <a:xfrm>
            <a:off x="920820" y="4343909"/>
            <a:ext cx="3567204" cy="7017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Тұрғын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үйді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пайдалануға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беру</a:t>
            </a: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274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,6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1000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ш. м.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Өсу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қарқыны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110,1%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2B971C8-517C-4F34-956B-F0146E369438}"/>
              </a:ext>
            </a:extLst>
          </p:cNvPr>
          <p:cNvCxnSpPr/>
          <p:nvPr/>
        </p:nvCxnSpPr>
        <p:spPr>
          <a:xfrm>
            <a:off x="193839" y="504148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A46AD61-2B27-4EA2-A97A-85A9B757D8BC}"/>
              </a:ext>
            </a:extLst>
          </p:cNvPr>
          <p:cNvSpPr/>
          <p:nvPr/>
        </p:nvSpPr>
        <p:spPr>
          <a:xfrm>
            <a:off x="914604" y="5054292"/>
            <a:ext cx="3567204" cy="8402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Инвестиция                    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270,7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73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,2%</a:t>
            </a:r>
          </a:p>
          <a:p>
            <a:pPr marL="171450" indent="-171450">
              <a:lnSpc>
                <a:spcPct val="90000"/>
              </a:lnSpc>
              <a:buClr>
                <a:srgbClr val="00B050"/>
              </a:buClr>
              <a:buSzPct val="117000"/>
              <a:buFont typeface="Arial" panose="020B0604020202020204" pitchFamily="34" charset="0"/>
              <a:buChar char="•"/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 і. </a:t>
            </a:r>
            <a:r>
              <a:rPr lang="ru-RU" sz="12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инвестиция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2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189,4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</a:t>
            </a:r>
            <a:r>
              <a:rPr lang="ru-RU" sz="1200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,8%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1D6845E2-801E-476C-A44C-2943D9BAF3B5}"/>
              </a:ext>
            </a:extLst>
          </p:cNvPr>
          <p:cNvSpPr/>
          <p:nvPr/>
        </p:nvSpPr>
        <p:spPr>
          <a:xfrm>
            <a:off x="160604" y="5879582"/>
            <a:ext cx="4278045" cy="7783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41D5C12-CB41-4213-A853-90F089D6DF2D}"/>
              </a:ext>
            </a:extLst>
          </p:cNvPr>
          <p:cNvSpPr/>
          <p:nvPr/>
        </p:nvSpPr>
        <p:spPr>
          <a:xfrm>
            <a:off x="813876" y="5950208"/>
            <a:ext cx="3755774" cy="6740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Төмендеу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өткен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базасымен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байланысты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Атап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айтқанда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2025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Достық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Мойынты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екінші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теміржол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желісі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мен «Талдықорған -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Үшарал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газ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құбыры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құрылысының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аяқталуы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әсер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етті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B5E0FE9-AFE9-419F-91B9-AD18D2FAF3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35" b="93152" l="4783" r="94022">
                        <a14:foregroundMark x1="20109" y1="3152" x2="20109" y2="3152"/>
                        <a14:foregroundMark x1="30000" y1="26087" x2="30000" y2="26087"/>
                        <a14:foregroundMark x1="29022" y1="41522" x2="29022" y2="41522"/>
                        <a14:foregroundMark x1="64891" y1="26087" x2="64891" y2="26087"/>
                        <a14:foregroundMark x1="94130" y1="23152" x2="94130" y2="23152"/>
                        <a14:foregroundMark x1="69674" y1="83587" x2="69674" y2="83587"/>
                        <a14:foregroundMark x1="23043" y1="73043" x2="23043" y2="73043"/>
                        <a14:foregroundMark x1="18804" y1="56739" x2="18804" y2="56739"/>
                        <a14:foregroundMark x1="4891" y1="45000" x2="4891" y2="45000"/>
                        <a14:foregroundMark x1="21630" y1="27500" x2="43804" y2="27065"/>
                        <a14:foregroundMark x1="16739" y1="92935" x2="47391" y2="92609"/>
                        <a14:foregroundMark x1="47391" y1="92609" x2="56630" y2="931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493" y="6003780"/>
            <a:ext cx="565741" cy="56574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66DBE75-EA62-4A18-9520-7146CFDD2371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4305" y="3717872"/>
            <a:ext cx="527929" cy="56465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FD0396D9-DAFB-493E-A434-31A90094BA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6493" y="4383399"/>
            <a:ext cx="592701" cy="62151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07706CCC-0AAA-42D0-AD73-4B994DF12C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6700" y="5176673"/>
            <a:ext cx="545534" cy="614270"/>
          </a:xfrm>
          <a:prstGeom prst="rect">
            <a:avLst/>
          </a:prstGeom>
        </p:spPr>
      </p:pic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0A0B4713-F3FA-4614-B045-E1E6310B28BD}"/>
              </a:ext>
            </a:extLst>
          </p:cNvPr>
          <p:cNvSpPr/>
          <p:nvPr/>
        </p:nvSpPr>
        <p:spPr>
          <a:xfrm>
            <a:off x="4599016" y="2128024"/>
            <a:ext cx="3757110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5ED3B4E8-118F-4156-808E-293B54677AE9}"/>
              </a:ext>
            </a:extLst>
          </p:cNvPr>
          <p:cNvSpPr/>
          <p:nvPr/>
        </p:nvSpPr>
        <p:spPr>
          <a:xfrm>
            <a:off x="8483639" y="2128024"/>
            <a:ext cx="3596394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332E7A56-74DA-4B8B-85A4-FC0B26062523}"/>
              </a:ext>
            </a:extLst>
          </p:cNvPr>
          <p:cNvSpPr/>
          <p:nvPr/>
        </p:nvSpPr>
        <p:spPr>
          <a:xfrm>
            <a:off x="4728538" y="2014780"/>
            <a:ext cx="3496702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 КӨРСЕТУ ЖӘНЕ САУДА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2402D98-BAA8-4C3C-8BE0-C5746D21B363}"/>
              </a:ext>
            </a:extLst>
          </p:cNvPr>
          <p:cNvSpPr/>
          <p:nvPr/>
        </p:nvSpPr>
        <p:spPr>
          <a:xfrm>
            <a:off x="5462655" y="2309456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Көлік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қызметтері</a:t>
            </a:r>
            <a:endParaRPr lang="ru-RU" sz="1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175</a:t>
            </a: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,6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116,5%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2F75A26-B8D7-4D1C-A873-D0BDCE4D2F23}"/>
              </a:ext>
            </a:extLst>
          </p:cNvPr>
          <p:cNvSpPr/>
          <p:nvPr/>
        </p:nvSpPr>
        <p:spPr>
          <a:xfrm>
            <a:off x="5477305" y="3476265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Байланыс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қызметтері</a:t>
            </a:r>
            <a:endParaRPr lang="ru-RU" sz="1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8,6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110,5%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71E3FB78-45F1-4336-B38B-3BAAF77908E4}"/>
              </a:ext>
            </a:extLst>
          </p:cNvPr>
          <p:cNvSpPr/>
          <p:nvPr/>
        </p:nvSpPr>
        <p:spPr>
          <a:xfrm>
            <a:off x="5465845" y="4582342"/>
            <a:ext cx="2955022" cy="8116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Сауда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600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884,2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111,7%</a:t>
            </a: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118011E1-4C9B-4443-B7DC-16ADB7DA3CE6}"/>
              </a:ext>
            </a:extLst>
          </p:cNvPr>
          <p:cNvSpPr/>
          <p:nvPr/>
        </p:nvSpPr>
        <p:spPr>
          <a:xfrm>
            <a:off x="4592799" y="5790943"/>
            <a:ext cx="7487233" cy="908438"/>
          </a:xfrm>
          <a:prstGeom prst="roundRect">
            <a:avLst>
              <a:gd name="adj" fmla="val 17462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1A147483-298D-4A68-8352-9DBF206EB710}"/>
              </a:ext>
            </a:extLst>
          </p:cNvPr>
          <p:cNvSpPr/>
          <p:nvPr/>
        </p:nvSpPr>
        <p:spPr>
          <a:xfrm>
            <a:off x="9669503" y="2014780"/>
            <a:ext cx="1231861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8158376-B80D-4BDF-80CC-1AC0288D5C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9172" y="2403753"/>
            <a:ext cx="744287" cy="692975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62286CA0-5776-4F35-9BDE-C2DF45EEC3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29037" y="3562757"/>
            <a:ext cx="653017" cy="719765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667EA36-9256-425B-A563-6E17827830B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19207" y="4681309"/>
            <a:ext cx="681897" cy="692975"/>
          </a:xfrm>
          <a:prstGeom prst="rect">
            <a:avLst/>
          </a:prstGeom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F68A2B85-2920-487C-9C1C-D16AC4EA2528}"/>
              </a:ext>
            </a:extLst>
          </p:cNvPr>
          <p:cNvSpPr/>
          <p:nvPr/>
        </p:nvSpPr>
        <p:spPr>
          <a:xfrm>
            <a:off x="9401235" y="2290894"/>
            <a:ext cx="2695515" cy="11623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жоспарының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орындалуы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r>
              <a:rPr lang="ru-RU" sz="3600" b="1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,2%</a:t>
            </a:r>
            <a:endParaRPr lang="ru-RU" sz="24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224BB768-3215-4FD1-AFCF-C208C10AC1D7}"/>
              </a:ext>
            </a:extLst>
          </p:cNvPr>
          <p:cNvCxnSpPr>
            <a:cxnSpLocks/>
          </p:cNvCxnSpPr>
          <p:nvPr/>
        </p:nvCxnSpPr>
        <p:spPr>
          <a:xfrm>
            <a:off x="4729037" y="335550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5FA7397E-9C79-4DBB-A5B1-41DDDC8E7A6A}"/>
              </a:ext>
            </a:extLst>
          </p:cNvPr>
          <p:cNvCxnSpPr>
            <a:cxnSpLocks/>
          </p:cNvCxnSpPr>
          <p:nvPr/>
        </p:nvCxnSpPr>
        <p:spPr>
          <a:xfrm>
            <a:off x="4729037" y="448326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F3106BF4-DF1A-4591-AD0E-1D49C3939C60}"/>
              </a:ext>
            </a:extLst>
          </p:cNvPr>
          <p:cNvCxnSpPr>
            <a:cxnSpLocks/>
          </p:cNvCxnSpPr>
          <p:nvPr/>
        </p:nvCxnSpPr>
        <p:spPr>
          <a:xfrm>
            <a:off x="8625840" y="3360420"/>
            <a:ext cx="3335651" cy="2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4EB9746F-767B-474E-9DCC-F3A2C6224CB3}"/>
              </a:ext>
            </a:extLst>
          </p:cNvPr>
          <p:cNvSpPr/>
          <p:nvPr/>
        </p:nvSpPr>
        <p:spPr>
          <a:xfrm>
            <a:off x="8486147" y="3495315"/>
            <a:ext cx="3589355" cy="7063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Жоспар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239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,7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80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245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46E8A6F4-AE72-4692-9666-3947A8C43FE4}"/>
              </a:ext>
            </a:extLst>
          </p:cNvPr>
          <p:cNvSpPr/>
          <p:nvPr/>
        </p:nvSpPr>
        <p:spPr>
          <a:xfrm>
            <a:off x="8566768" y="4140921"/>
            <a:ext cx="3420645" cy="1127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</a:p>
          <a:p>
            <a:pPr>
              <a:lnSpc>
                <a:spcPct val="114000"/>
              </a:lnSpc>
            </a:pP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152,6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lang="en-US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	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(102,0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  <a:p>
            <a:pPr>
              <a:lnSpc>
                <a:spcPct val="114000"/>
              </a:lnSpc>
            </a:pPr>
            <a:endParaRPr lang="ru-RU" sz="12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Жергілікті</a:t>
            </a:r>
            <a:r>
              <a:rPr kumimoji="0" lang="ru-RU" sz="12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бюджет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92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,4 </a:t>
            </a:r>
            <a:r>
              <a:rPr kumimoji="0" lang="ru-RU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млрд</a:t>
            </a:r>
            <a:r>
              <a:rPr kumimoji="0" lang="en-US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0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теңге</a:t>
            </a:r>
            <a:r>
              <a:rPr kumimoji="0" lang="ru-RU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	                           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102,6%)</a:t>
            </a:r>
            <a:endParaRPr kumimoji="0" lang="ru-RU" sz="12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7B2E0EC1-8540-410A-88ED-FC1444D692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86081" y="2440723"/>
            <a:ext cx="687641" cy="645561"/>
          </a:xfrm>
          <a:prstGeom prst="rect">
            <a:avLst/>
          </a:prstGeom>
        </p:spPr>
      </p:pic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534E91CC-78CE-4BEF-8EE5-79EE297864D8}"/>
              </a:ext>
            </a:extLst>
          </p:cNvPr>
          <p:cNvSpPr/>
          <p:nvPr/>
        </p:nvSpPr>
        <p:spPr>
          <a:xfrm>
            <a:off x="7235162" y="5651751"/>
            <a:ext cx="2407337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ЖҰМЫСПЕН ҚАМТУ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AD610E7B-EC89-4470-9C65-639C9675E4F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16621" y="5829865"/>
            <a:ext cx="846034" cy="846034"/>
          </a:xfrm>
          <a:prstGeom prst="rect">
            <a:avLst/>
          </a:prstGeom>
        </p:spPr>
      </p:pic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6CB49C88-EFBA-4047-A159-2E0148FD4576}"/>
              </a:ext>
            </a:extLst>
          </p:cNvPr>
          <p:cNvSpPr/>
          <p:nvPr/>
        </p:nvSpPr>
        <p:spPr>
          <a:xfrm>
            <a:off x="5485804" y="6038214"/>
            <a:ext cx="3094115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18 650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орны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құрылды</a:t>
            </a:r>
            <a:endParaRPr lang="ru-RU" sz="1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4C3365AF-9C63-4603-A0A9-6A4D5E9DFF85}"/>
              </a:ext>
            </a:extLst>
          </p:cNvPr>
          <p:cNvCxnSpPr>
            <a:cxnSpLocks/>
          </p:cNvCxnSpPr>
          <p:nvPr/>
        </p:nvCxnSpPr>
        <p:spPr>
          <a:xfrm>
            <a:off x="8434367" y="5942283"/>
            <a:ext cx="0" cy="68873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FBA46988-B80B-4DCD-AF85-B987C0BA14FB}"/>
              </a:ext>
            </a:extLst>
          </p:cNvPr>
          <p:cNvSpPr/>
          <p:nvPr/>
        </p:nvSpPr>
        <p:spPr>
          <a:xfrm>
            <a:off x="8417676" y="6038214"/>
            <a:ext cx="3657819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11 520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тұрақты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орны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F6C868-1E6F-5D01-F5E9-D8CACBA9676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82264" y="788924"/>
            <a:ext cx="1418462" cy="117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710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227</Words>
  <Application>Microsoft Office PowerPoint</Application>
  <PresentationFormat>Широкоэкранный</PresentationFormat>
  <Paragraphs>54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Upravlenie Economiki</dc:creator>
  <cp:lastModifiedBy>Azamat Bolatbaev</cp:lastModifiedBy>
  <cp:revision>56</cp:revision>
  <cp:lastPrinted>2026-10-14T12:57:48Z</cp:lastPrinted>
  <dcterms:created xsi:type="dcterms:W3CDTF">2026-06-24T09:40:05Z</dcterms:created>
  <dcterms:modified xsi:type="dcterms:W3CDTF">2026-10-15T06:40:42Z</dcterms:modified>
</cp:coreProperties>
</file>