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86" r:id="rId5"/>
    <p:sldId id="269" r:id="rId6"/>
    <p:sldId id="259" r:id="rId7"/>
    <p:sldId id="283" r:id="rId8"/>
    <p:sldId id="284" r:id="rId9"/>
    <p:sldId id="287" r:id="rId10"/>
    <p:sldId id="285" r:id="rId11"/>
    <p:sldId id="264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108" d="100"/>
          <a:sy n="108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6489B-D2B0-47CD-B1BE-2574D91BA0A1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6AD88-91FF-40B8-AFB9-9F5A33E915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52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437113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Гражданский бюджет </a:t>
            </a:r>
            <a:r>
              <a:rPr lang="kk-KZ" sz="16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государственного учреждения</a:t>
            </a:r>
          </a:p>
          <a:p>
            <a:pPr algn="ctr"/>
            <a:r>
              <a:rPr lang="kk-KZ" sz="16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«Отдел </a:t>
            </a:r>
            <a:r>
              <a:rPr lang="kk-KZ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жилищной  инспекции </a:t>
            </a:r>
            <a:r>
              <a:rPr lang="kk-KZ" sz="16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и коммунального хозяйства города </a:t>
            </a:r>
            <a:r>
              <a:rPr lang="kk-KZ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Павлодар»</a:t>
            </a:r>
            <a:endParaRPr lang="ru-RU" sz="1600" b="1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kk-KZ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16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2026 - 2028 годы</a:t>
            </a:r>
            <a:endParaRPr lang="ru-RU" sz="1600" b="1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Султанали\2020\Слайд\Фотоматериалы для слайдов\Без названия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56910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9512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8024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6355A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517994" y="4001014"/>
            <a:ext cx="108012" cy="108012"/>
          </a:xfrm>
          <a:prstGeom prst="ellipse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8991" y="1340769"/>
            <a:ext cx="85114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посетители сайта!</a:t>
            </a:r>
            <a:endParaRPr lang="ru-RU" sz="1400" b="1" dirty="0">
              <a:solidFill>
                <a:srgbClr val="16355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16355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     Вашему вниманию представлен гражданский бюджет </a:t>
            </a:r>
            <a:r>
              <a:rPr lang="kk-KZ" sz="14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государственного учреждения «</a:t>
            </a:r>
            <a:r>
              <a:rPr lang="kk-KZ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Отдел жилищной инспекции </a:t>
            </a:r>
            <a:r>
              <a:rPr lang="kk-KZ" sz="14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и коммунального хозяйства города </a:t>
            </a:r>
            <a:r>
              <a:rPr lang="kk-KZ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Павлодар» на </a:t>
            </a:r>
            <a:r>
              <a:rPr lang="kk-KZ" sz="14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2026 - 2028 </a:t>
            </a:r>
            <a:r>
              <a:rPr lang="kk-KZ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годы, который содержит информацию об основных показателях бюджета отдела</a:t>
            </a:r>
            <a:r>
              <a:rPr lang="kk-KZ" sz="14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rgbClr val="16355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23528" y="108012"/>
            <a:ext cx="7920880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816933"/>
            <a:ext cx="76991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остановление </a:t>
            </a: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Павлодара №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2175/1 от 13 октября 2026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«О внесении изменений в постановление от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декабря 2025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2161/2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реализации решения Павлодарского городского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288/35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Павлодарском городском бюджете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2543931"/>
            <a:ext cx="8496945" cy="92981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1763688" y="3951061"/>
            <a:ext cx="5616624" cy="12601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8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23528" y="108012"/>
            <a:ext cx="7920880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496.001.000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«Услуги по реализации государственной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политики</a:t>
            </a:r>
          </a:p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местном уровне в области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коммунального хозяйства и жилищного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фонда»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716525"/>
              </p:ext>
            </p:extLst>
          </p:nvPr>
        </p:nvGraphicFramePr>
        <p:xfrm>
          <a:off x="323528" y="1011862"/>
          <a:ext cx="8424936" cy="1056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8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439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496.001.015 За 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счет средств  местного бюджета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274 995,0</a:t>
                      </a:r>
                      <a:endParaRPr lang="ru-RU" sz="12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235 251,0</a:t>
                      </a:r>
                      <a:endParaRPr lang="ru-RU" sz="12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240 053,0</a:t>
                      </a:r>
                      <a:endParaRPr lang="ru-RU" sz="12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669590"/>
              </p:ext>
            </p:extLst>
          </p:nvPr>
        </p:nvGraphicFramePr>
        <p:xfrm>
          <a:off x="467544" y="2636912"/>
          <a:ext cx="8280921" cy="2889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5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4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648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Показатели прямого результата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Осуществление государственного контроля в сфере жилищного законодательства путем проведения проверок обслуживающих организаций, в соответствии с Предпринимательским кодексом (количество проверок)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Организация и  контроль за мероприятиями по подготовке жилого фонда к отопительному сезону (количество домов)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1264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1342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1342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Мониторинг прохождения отопительного 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периода (количество </a:t>
                      </a: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домов)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1264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1342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1342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6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Разъяснительная и организационная работа с обслуживающими организациями (КСК, ТОО, ИП, населением) по вопросам содержания и эксплуатации многоэтажного жилого фонда  (Количество совещаний)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386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386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386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29045" y="5528437"/>
            <a:ext cx="84194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По данной бюджетной программе расходы направлены на обеспечение деятельности аппарата отдела жилищной инспекции 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и коммунального хозяйства города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согласно утвержденной штатной численности, в которой предусмотрены расходы на выплату фонда оплаты труда, обеспечение канцелярскими товарами и запасами, услугами связи и транспорта, на сопровождение информационных программ, содержание и ремонт основных средств; для достижения максимально эффективного выполнения возложенных на него 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функций.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акже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на регистрацию прав кондоминиума , согласно закону «О жилищных отношениях», на содержание общего имущества объекта кондоминиума согласно закону «О жилищных отношениях»</a:t>
            </a:r>
          </a:p>
          <a:p>
            <a:pPr algn="just"/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29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772" y="30488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467544" y="108012"/>
            <a:ext cx="7344816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496.003.015 «Капитальные расходы государственного органа»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346822"/>
              </p:ext>
            </p:extLst>
          </p:nvPr>
        </p:nvGraphicFramePr>
        <p:xfrm>
          <a:off x="467543" y="1267280"/>
          <a:ext cx="7920880" cy="1946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4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3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346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496.003.015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 </a:t>
                      </a:r>
                      <a:r>
                        <a:rPr lang="ru-RU" sz="1200" b="1" kern="1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счет средств  местного бюджета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2 760,0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Приобретение МФУ</a:t>
                      </a:r>
                      <a:endParaRPr lang="ru-RU" sz="10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2 760,0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46056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5157192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бюджетной программе расходы направлены на выполнение мероприятий по содержанию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текущему ремонту систем водоснабжения и водоотведения коммунальной собственности </a:t>
            </a:r>
            <a:r>
              <a:rPr lang="es-ES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«КГП на ПХВ «ERTIS SU PVL»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08304" y="867200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5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772" y="30488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467544" y="108012"/>
            <a:ext cx="7344816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496.016.015 «Функционирование системы водоснабжения и водоотведения»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981641"/>
              </p:ext>
            </p:extLst>
          </p:nvPr>
        </p:nvGraphicFramePr>
        <p:xfrm>
          <a:off x="467543" y="1267280"/>
          <a:ext cx="7920880" cy="2541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4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3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346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496.016.015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 </a:t>
                      </a:r>
                      <a:r>
                        <a:rPr lang="ru-RU" sz="1200" b="1" kern="1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счет средств  местного бюджета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536 348,0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774 016,0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788 462,0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Осуществление производственно-хозяйственной деятельности в области водоснабжения, водоотведения в сельских населенных пунктах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города «</a:t>
                      </a:r>
                      <a:r>
                        <a:rPr lang="es-ES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КГП на ПХВ «ERTIS SU PVL»</a:t>
                      </a:r>
                      <a:endParaRPr lang="ru-RU" sz="10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</a:t>
                      </a:r>
                      <a:r>
                        <a:rPr lang="ru-RU" sz="1000" b="0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534 198,0</a:t>
                      </a:r>
                      <a:endParaRPr lang="ru-RU" sz="10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774 016,0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788 462,0</a:t>
                      </a:r>
                      <a:endParaRPr lang="ru-RU" sz="10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46056"/>
                  </a:ext>
                </a:extLst>
              </a:tr>
              <a:tr h="59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Выполнение землеустроительных работ по приобретению прав собственности на земельные участки</a:t>
                      </a:r>
                      <a:endParaRPr lang="ru-RU" sz="10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2 150,0</a:t>
                      </a:r>
                      <a:endParaRPr lang="ru-RU" sz="10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804280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9592" y="5157192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бюджетной программе расходы направлены на выполнение мероприятий по содержанию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текущему ремонту систем водоснабжения и водоотведения коммунальной собственности </a:t>
            </a:r>
            <a:r>
              <a:rPr lang="es-ES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«КГП на ПХВ «ERTIS SU PVL»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08304" y="867200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6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251520" y="108012"/>
            <a:ext cx="7992888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496.026.015 «Организация эксплуатация тепловых сетей, находящихся в коммунальной собственности районов (городов областного значения)»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797772"/>
              </p:ext>
            </p:extLst>
          </p:nvPr>
        </p:nvGraphicFramePr>
        <p:xfrm>
          <a:off x="395535" y="1124745"/>
          <a:ext cx="7848872" cy="3085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6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1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166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496.026.015  За </a:t>
                      </a:r>
                      <a:r>
                        <a:rPr lang="ru-RU" sz="1200" b="1" kern="1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счет средств  местного бюджета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944 208,0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114 465,0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117 808,0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Осуществление производственно-хозяйственной деятельности в области теплоснабжения в сельских населенных пунктах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города </a:t>
                      </a:r>
                      <a:r>
                        <a:rPr lang="es-ES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«КГП на ПХВ «ERTIS SU PVL»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325 657,0</a:t>
                      </a: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114 465,0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117 808,0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731793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Возмещение затрат тепло производящих субъектов на приобретение топлива для бесперебойного проведения отопительного сезона 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608 551,0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539194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Оформление земельных участков под эксплуатацию сетей теплоснабжения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10 000,0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750227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5229200"/>
            <a:ext cx="76328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направлены на выполнение мероприятий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содержанию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текущему ремонту тепловых сетей, находящихся в коммунальной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</a:t>
            </a:r>
            <a:r>
              <a:rPr lang="es-ES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«КГП на ПХВ «ERTIS SU PVL»</a:t>
            </a:r>
            <a:endParaRPr lang="ru-RU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37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96" y="108012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95535" y="108012"/>
            <a:ext cx="7704858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496.028.011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«Развитие коммунального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хозяйства»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434135"/>
              </p:ext>
            </p:extLst>
          </p:nvPr>
        </p:nvGraphicFramePr>
        <p:xfrm>
          <a:off x="395535" y="1124745"/>
          <a:ext cx="7848872" cy="3413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6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1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166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496.028.011  За счет трансфертов из республиканского бюджета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2 700 000,0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4 303 758,0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8 809 719,0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«Реконструкция квартальных сетей в границах улиц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Ж.Мусы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Баймульдина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-пр.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Н.Назарбаева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-Парковая; Бестужева-Гагарина-пр.Н.Назарбаева-2-я Южная; Ломова-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Ак.Чокина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Ак.Маргулана-М.Жусупа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 г. Павлодаре. 2 очередь»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1 500 000,0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1 303 758,0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731793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«Реконструкция квартальных сетей в границах улиц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Ак.Чокина-М.Горького-Ак.Сатпаева-М.Жусупа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Толстого-Естая-М.Жусупа-29 ноября; Ломова-Достоевского-Ак.Сатпаева-29 ноября;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Майры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-Ткачёва-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Ак.Сатпаева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Бекхожина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 г. Павлодаре».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очередь. 2 пусковой комплекс». 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1 200 000,0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3 000 000,0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8 809 719,0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580589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5229200"/>
            <a:ext cx="76328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на развитие коммунального хозяйства</a:t>
            </a:r>
            <a:endParaRPr lang="ru-RU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80312" y="728701"/>
            <a:ext cx="8640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87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96" y="108012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95535" y="108012"/>
            <a:ext cx="7704858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496.028.000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«Развитие коммунального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хозяйства»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952175"/>
              </p:ext>
            </p:extLst>
          </p:nvPr>
        </p:nvGraphicFramePr>
        <p:xfrm>
          <a:off x="395534" y="1124745"/>
          <a:ext cx="8064898" cy="3225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2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166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496.028.028  За счет трансфертов из областного бюджета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1 276 696,0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655 046,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1 146 572,0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«Реконструкция квартальных сетей в границах улиц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Ж.Мусы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Баймульдина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-пр.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Н.Назарбаева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-Парковая; Бестужева-Гагарина-пр.Н.Назарбаева-2-я Южная; Ломова-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Ак.Чокина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Ак.Маргулана-М.Жусупа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 г. Павлодаре. 2 очередь»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776 696,0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731793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«Реконструкция квартальных сетей в границах улиц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Ак.Чокина-М.Горького-Ак.Сатпаева-М.Жусупа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Толстого-Естая-М.Жусупа-29 ноября; Ломова-Достоевского-Ак.Сатпаева-29 ноября;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Майры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-Ткачёва-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Ак.Сатпаева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Бекхожина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 г. Павлодаре».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очередь. 2 пусковой комплекс». 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500 000,0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655 046,0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1 146 572,0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580589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5229200"/>
            <a:ext cx="76328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на развитие коммунального хозяйства</a:t>
            </a:r>
            <a:endParaRPr lang="ru-RU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80312" y="728701"/>
            <a:ext cx="8640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68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96" y="108012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95535" y="108012"/>
            <a:ext cx="7704858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496.028.015 </a:t>
            </a:r>
            <a:r>
              <a:rPr kumimoji="0" lang="kk-K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«Развитие коммунального </a:t>
            </a:r>
            <a:r>
              <a:rPr kumimoji="0" lang="kk-KZ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хозяйства»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782713"/>
              </p:ext>
            </p:extLst>
          </p:nvPr>
        </p:nvGraphicFramePr>
        <p:xfrm>
          <a:off x="395534" y="1124745"/>
          <a:ext cx="8064898" cy="231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2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166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496.028.015 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 счет 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средств местного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бюджета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200 000,0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«Реконструкция квартальных сетей в границах улиц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Ак.Чокина-М.Горького-Ак.Сатпаева-М.Жусупа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Толстого-Естая-М.Жусупа-29 ноября; Ломова-Достоевского-Ак.Сатпаева-29 ноября;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Майры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-Ткачёва-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Ак.Сатпаева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Бекхожина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 г. Павлодаре».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очередь. 2 пусковой комплекс». 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 </a:t>
                      </a: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000,0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580589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5229200"/>
            <a:ext cx="76328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Описание (обоснование) бюджетной программы: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данной бюджетной программе расходы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направлены на развитие коммунального хозяйства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80312" y="728701"/>
            <a:ext cx="8640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тыс.тенге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6355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21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96" y="108012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95535" y="108012"/>
            <a:ext cx="7704858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496.029.015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«Развитие коммунального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хозяйства»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467618"/>
              </p:ext>
            </p:extLst>
          </p:nvPr>
        </p:nvGraphicFramePr>
        <p:xfrm>
          <a:off x="395535" y="1124745"/>
          <a:ext cx="7848872" cy="3085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6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1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166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496.029.015  За </a:t>
                      </a:r>
                      <a:r>
                        <a:rPr lang="ru-RU" sz="1200" b="1" kern="15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счет средств  местного бюджета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306 573,0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Разработка ПСД «Реконструкция канализационного коллектора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диам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700 мм в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г.Павлодаре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  ул.</a:t>
                      </a:r>
                      <a:r>
                        <a:rPr lang="ru-RU" sz="1200" b="0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Лунная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3 601,0</a:t>
                      </a: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731793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 самотечного коллектора диаметром 400 мм в Северном промрайоне (район бывшего ПТЗ) в городе Павлодар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300 200,0</a:t>
                      </a: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709974"/>
                  </a:ext>
                </a:extLst>
              </a:tr>
              <a:tr h="30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 канализационного коллектора д.800-1000 мм по ул.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Каз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-Правды от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ул.Курская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до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ул.Молодогвардейцев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 увеличением диаметра 1000-1200 мм в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г.Павлодар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2 772,0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6902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5229200"/>
            <a:ext cx="76328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на развитие коммунального хозяйства</a:t>
            </a:r>
            <a:endParaRPr lang="ru-RU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80312" y="728701"/>
            <a:ext cx="8640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88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467545" y="108012"/>
            <a:ext cx="7632848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496.029.028 «Развитие системы водоснабжения и водоотведения»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463296"/>
              </p:ext>
            </p:extLst>
          </p:nvPr>
        </p:nvGraphicFramePr>
        <p:xfrm>
          <a:off x="467544" y="1017139"/>
          <a:ext cx="8352928" cy="2672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63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3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200" b="1" kern="150" baseline="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2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496.029.028 За счет трансфертов из областного бюджета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379 200,0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8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 канализационного коллектора д.800-1000 мм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 ул. Молодогвардейцев от ул.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Каз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Правды до ул.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Баймульдина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 увеличением диаметра 1000-1200 мм в городе Павлодар</a:t>
                      </a:r>
                      <a:endParaRPr lang="ru-RU" sz="10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242 764,0</a:t>
                      </a:r>
                      <a:endParaRPr lang="ru-RU" sz="10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465380"/>
                  </a:ext>
                </a:extLst>
              </a:tr>
              <a:tr h="6258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 канализационного коллектора д.800-1000 мм по ул.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Каз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Правды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ул. Курская до ул. Молодогвардейцев с увеличением диаметра 1000-1200 мм в городе Павлодар</a:t>
                      </a:r>
                      <a:endParaRPr lang="ru-RU" sz="10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136 436,0</a:t>
                      </a:r>
                      <a:endParaRPr lang="ru-RU" sz="10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361695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5517232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По данной бюджетной программе расходы направлены на выполнении мероприятий по развитию системы водоснабжения и водоотведения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72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09406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431540" y="528986"/>
            <a:ext cx="6552728" cy="360039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496.065.015 «Формирование или увеличение уставного капитала»</a:t>
            </a:r>
            <a:endParaRPr lang="ru-RU" sz="1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01407"/>
              </p:ext>
            </p:extLst>
          </p:nvPr>
        </p:nvGraphicFramePr>
        <p:xfrm>
          <a:off x="467544" y="1016735"/>
          <a:ext cx="8265492" cy="124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8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123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по бюджетной программе, всего 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2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Расходы по бюджетной</a:t>
                      </a:r>
                      <a:r>
                        <a:rPr lang="ru-RU" sz="1000" b="1" kern="150" baseline="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программе</a:t>
                      </a:r>
                      <a:endParaRPr lang="ru-RU" sz="10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496.065.015</a:t>
                      </a:r>
                      <a:r>
                        <a:rPr lang="ru-RU" sz="1000" b="1" kern="150" baseline="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 счет средств  местного бюджета</a:t>
                      </a:r>
                      <a:endParaRPr lang="ru-RU" sz="10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301 703,0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824602"/>
                  </a:ext>
                </a:extLst>
              </a:tr>
              <a:tr h="420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Приобретение специализированной техники, транспорта</a:t>
                      </a:r>
                      <a:endParaRPr lang="ru-RU" sz="10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301 703,0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448529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 rot="10800000" flipV="1">
            <a:off x="611560" y="6021288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По данной бюджетной программе расходы направлены на замену лифтов, реконструкция кровли, капитального ремонта  фасадов и инженерных сетей</a:t>
            </a:r>
          </a:p>
          <a:p>
            <a:pPr algn="just"/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20272" y="692697"/>
            <a:ext cx="1008112" cy="277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98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2617</TotalTime>
  <Words>1229</Words>
  <Application>Microsoft Office PowerPoint</Application>
  <PresentationFormat>Экран (4:3)</PresentationFormat>
  <Paragraphs>202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Sultanali</dc:creator>
  <cp:lastModifiedBy>Админ</cp:lastModifiedBy>
  <cp:revision>825</cp:revision>
  <cp:lastPrinted>2024-05-30T04:00:17Z</cp:lastPrinted>
  <dcterms:created xsi:type="dcterms:W3CDTF">2020-12-30T04:43:07Z</dcterms:created>
  <dcterms:modified xsi:type="dcterms:W3CDTF">2026-10-14T11:05:41Z</dcterms:modified>
</cp:coreProperties>
</file>