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83" r:id="rId3"/>
    <p:sldId id="257" r:id="rId4"/>
    <p:sldId id="284" r:id="rId5"/>
    <p:sldId id="282" r:id="rId6"/>
    <p:sldId id="275" r:id="rId7"/>
    <p:sldId id="276" r:id="rId8"/>
    <p:sldId id="277" r:id="rId9"/>
    <p:sldId id="288" r:id="rId10"/>
    <p:sldId id="289" r:id="rId11"/>
    <p:sldId id="280" r:id="rId12"/>
  </p:sldIdLst>
  <p:sldSz cx="18288000" cy="10287000"/>
  <p:notesSz cx="9947275" cy="6858000"/>
  <p:embeddedFontLst>
    <p:embeddedFont>
      <p:font typeface="Open Sans Bold" panose="020B060402020202020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mbria Math" panose="02040503050406030204" pitchFamily="18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20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1369" autoAdjust="0"/>
  </p:normalViewPr>
  <p:slideViewPr>
    <p:cSldViewPr showGuides="1">
      <p:cViewPr varScale="1">
        <p:scale>
          <a:sx n="71" d="100"/>
          <a:sy n="71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BCD22-D3AD-4C77-8544-D6C1F3058D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8CDF2-466B-4719-9492-CA7CF95A1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4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509EC-63E6-498F-8CC6-9B2D339F252C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8FD32-F4AA-4DB1-8CDC-BDBBDCDE1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4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8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3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0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4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2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65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62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47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437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3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34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409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3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65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05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41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40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78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31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867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2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3585" y="3219391"/>
            <a:ext cx="75438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ЖЫЛҒА ШЫМКЕНТ ҚАЛАСЫ</a:t>
            </a:r>
          </a:p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БЮДЖЕТІНІҢ АТҚАРЫЛУЫ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.mejirman\Desktop\сурет\c160b60fe88a4d7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622131"/>
            <a:ext cx="8133308" cy="8719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70" y="5532401"/>
            <a:ext cx="2962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916" y="6337451"/>
            <a:ext cx="1219200" cy="95652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533400" y="3429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457200" y="342900"/>
            <a:ext cx="76200" cy="960120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57200" y="99441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41925" y="655181"/>
            <a:ext cx="6003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 қаласының қаржы басқармасы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7011" y="9323295"/>
            <a:ext cx="3033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Шымкент, 2026 жыл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-140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33500" y="2323150"/>
            <a:ext cx="15621000" cy="5851440"/>
          </a:xfrm>
          <a:custGeom>
            <a:avLst/>
            <a:gdLst/>
            <a:ahLst/>
            <a:cxnLst/>
            <a:rect l="l" t="t" r="r" b="b"/>
            <a:pathLst>
              <a:path w="11837272" h="4853282">
                <a:moveTo>
                  <a:pt x="0" y="0"/>
                </a:moveTo>
                <a:lnTo>
                  <a:pt x="11837272" y="0"/>
                </a:lnTo>
                <a:lnTo>
                  <a:pt x="11837272" y="4853282"/>
                </a:lnTo>
                <a:lnTo>
                  <a:pt x="0" y="4853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112324"/>
            <a:ext cx="141732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01.01.2026 жылға </a:t>
            </a:r>
          </a:p>
          <a:p>
            <a:pPr algn="ctr"/>
            <a:r>
              <a:rPr lang="en-US" sz="48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lang="en-US" sz="48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86199" y="2904024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612915" y="2890036"/>
            <a:ext cx="4246125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25267" y="3924300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891 54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887 553</a:t>
            </a: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(-)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3 98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3899646" y="6056262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3643196" y="6898480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99,6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10798238" y="6051849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10680300" y="6902893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99,4</a:t>
            </a:r>
            <a:r>
              <a:rPr lang="ru-RU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6605" y="172399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10167110" y="4078941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891 54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885 97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(-) 5 569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4482" y="-91047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92799" y="367948"/>
            <a:ext cx="14173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01.01.2026 жылға </a:t>
            </a:r>
          </a:p>
          <a:p>
            <a:pPr algn="ctr"/>
            <a:r>
              <a:rPr lang="kk-KZ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зіндік кірістің орындалуы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6605" y="172399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2325393"/>
            <a:ext cx="4648200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түсімдер</a:t>
            </a:r>
            <a:endParaRPr lang="kk-KZ" sz="1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463 266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10400" y="2330656"/>
            <a:ext cx="4572000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емес түсімдер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24 698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493564" y="2335440"/>
            <a:ext cx="5186082" cy="8309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Негізгі капиталды сатудан түсімдер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12 485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400" y="3828281"/>
            <a:ext cx="4572000" cy="29150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2493564" y="3826631"/>
            <a:ext cx="5261036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645709" y="3275500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360208" y="8393881"/>
            <a:ext cx="1507191" cy="7814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582400" y="8108575"/>
            <a:ext cx="1676400" cy="1066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924800" y="8195305"/>
            <a:ext cx="1600200" cy="9800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30"/>
          <p:cNvSpPr txBox="1"/>
          <p:nvPr/>
        </p:nvSpPr>
        <p:spPr>
          <a:xfrm>
            <a:off x="2579593" y="7338246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2023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- 2025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өзіндік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кірістің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24200" y="9260771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19600" y="93345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35471" y="932151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772900" y="93345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19200" y="3794663"/>
            <a:ext cx="4648200" cy="29486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1371600" y="4597925"/>
            <a:ext cx="43433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Табыс салығы   –  </a:t>
            </a:r>
            <a:r>
              <a:rPr lang="kk-KZ" b="1" dirty="0" smtClean="0">
                <a:solidFill>
                  <a:srgbClr val="FF0000"/>
                </a:solidFill>
              </a:rPr>
              <a:t>151 243</a:t>
            </a:r>
          </a:p>
          <a:p>
            <a:pPr algn="ctr"/>
            <a:r>
              <a:rPr lang="kk-KZ" dirty="0" smtClean="0"/>
              <a:t>Әлеуметтік салық –  </a:t>
            </a:r>
            <a:r>
              <a:rPr lang="kk-KZ" b="1" dirty="0" smtClean="0">
                <a:solidFill>
                  <a:srgbClr val="FF0000"/>
                </a:solidFill>
              </a:rPr>
              <a:t>59 776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Меншікке салынатын салық - </a:t>
            </a:r>
            <a:r>
              <a:rPr lang="kk-KZ" b="1" dirty="0" smtClean="0">
                <a:solidFill>
                  <a:srgbClr val="FF0000"/>
                </a:solidFill>
              </a:rPr>
              <a:t>23 731                  </a:t>
            </a:r>
          </a:p>
          <a:p>
            <a:pPr algn="ctr"/>
            <a:r>
              <a:rPr lang="kk-KZ" dirty="0" smtClean="0"/>
              <a:t>Акциз  – </a:t>
            </a:r>
            <a:r>
              <a:rPr lang="kk-KZ" b="1" dirty="0" smtClean="0">
                <a:solidFill>
                  <a:srgbClr val="FF0000"/>
                </a:solidFill>
              </a:rPr>
              <a:t>198 248</a:t>
            </a:r>
          </a:p>
          <a:p>
            <a:pPr algn="ctr"/>
            <a:r>
              <a:rPr lang="kk-KZ" dirty="0" smtClean="0"/>
              <a:t>Алымдар -  </a:t>
            </a:r>
            <a:r>
              <a:rPr lang="kk-KZ" b="1" dirty="0" smtClean="0">
                <a:solidFill>
                  <a:srgbClr val="FF0000"/>
                </a:solidFill>
              </a:rPr>
              <a:t>14 852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Баж салығы -  </a:t>
            </a:r>
            <a:r>
              <a:rPr lang="kk-KZ" b="1" dirty="0" smtClean="0">
                <a:solidFill>
                  <a:srgbClr val="FF0000"/>
                </a:solidFill>
              </a:rPr>
              <a:t>11 858</a:t>
            </a:r>
          </a:p>
          <a:p>
            <a:pPr algn="ctr"/>
            <a:r>
              <a:rPr lang="kk-KZ" dirty="0" smtClean="0"/>
              <a:t>Басқа да  - </a:t>
            </a:r>
            <a:r>
              <a:rPr lang="kk-KZ" b="1" dirty="0" smtClean="0">
                <a:solidFill>
                  <a:srgbClr val="FF0000"/>
                </a:solidFill>
              </a:rPr>
              <a:t>3 558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933146" y="85481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500 449</a:t>
            </a:r>
            <a:endParaRPr lang="ru-RU" sz="2000" b="1" dirty="0"/>
          </a:p>
        </p:txBody>
      </p:sp>
      <p:sp>
        <p:nvSpPr>
          <p:cNvPr id="39" name="Овал 38"/>
          <p:cNvSpPr/>
          <p:nvPr/>
        </p:nvSpPr>
        <p:spPr>
          <a:xfrm>
            <a:off x="2846917" y="3871960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101%</a:t>
            </a:r>
            <a:endParaRPr lang="ru-RU" b="1" dirty="0"/>
          </a:p>
        </p:txBody>
      </p:sp>
      <p:sp>
        <p:nvSpPr>
          <p:cNvPr id="40" name="Овал 39"/>
          <p:cNvSpPr/>
          <p:nvPr/>
        </p:nvSpPr>
        <p:spPr>
          <a:xfrm>
            <a:off x="8568640" y="3913636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103%</a:t>
            </a:r>
            <a:endParaRPr lang="ru-RU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8439150" y="3282378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14324605" y="3275500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/>
          <p:cNvSpPr txBox="1"/>
          <p:nvPr/>
        </p:nvSpPr>
        <p:spPr>
          <a:xfrm>
            <a:off x="6996953" y="4613613"/>
            <a:ext cx="43433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Мемлекеттік меншіктен </a:t>
            </a:r>
          </a:p>
          <a:p>
            <a:pPr algn="ctr"/>
            <a:r>
              <a:rPr lang="kk-KZ" dirty="0" smtClean="0"/>
              <a:t>түсетін түсімдер –  </a:t>
            </a:r>
            <a:r>
              <a:rPr lang="kk-KZ" b="1" dirty="0" smtClean="0">
                <a:solidFill>
                  <a:srgbClr val="FF0000"/>
                </a:solidFill>
              </a:rPr>
              <a:t>1 779</a:t>
            </a:r>
          </a:p>
          <a:p>
            <a:pPr algn="ctr"/>
            <a:r>
              <a:rPr lang="kk-KZ" dirty="0"/>
              <a:t>Айыппұл, өсімпұл, санкция </a:t>
            </a:r>
            <a:r>
              <a:rPr lang="kk-KZ" dirty="0" smtClean="0"/>
              <a:t>және</a:t>
            </a:r>
          </a:p>
          <a:p>
            <a:pPr algn="ctr"/>
            <a:r>
              <a:rPr lang="kk-KZ" dirty="0" smtClean="0"/>
              <a:t> </a:t>
            </a:r>
            <a:r>
              <a:rPr lang="kk-KZ" dirty="0"/>
              <a:t>өндіріп </a:t>
            </a:r>
            <a:r>
              <a:rPr lang="kk-KZ" dirty="0" smtClean="0"/>
              <a:t>алулар –  </a:t>
            </a:r>
            <a:r>
              <a:rPr lang="kk-KZ" b="1" dirty="0" smtClean="0">
                <a:solidFill>
                  <a:srgbClr val="FF0000"/>
                </a:solidFill>
              </a:rPr>
              <a:t>12 571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/>
              <a:t>Мемлекеттік сатып алуды өткізуден түсетін </a:t>
            </a:r>
            <a:r>
              <a:rPr lang="kk-KZ" dirty="0" smtClean="0"/>
              <a:t>түсімдер -</a:t>
            </a:r>
            <a:r>
              <a:rPr lang="kk-KZ" b="1" dirty="0" smtClean="0">
                <a:solidFill>
                  <a:srgbClr val="FF0000"/>
                </a:solidFill>
              </a:rPr>
              <a:t>16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Басқа да салықтық емес  - </a:t>
            </a:r>
            <a:r>
              <a:rPr lang="kk-KZ" b="1" dirty="0" smtClean="0">
                <a:solidFill>
                  <a:srgbClr val="FF0000"/>
                </a:solidFill>
              </a:rPr>
              <a:t>10 333</a:t>
            </a:r>
          </a:p>
        </p:txBody>
      </p:sp>
      <p:sp>
        <p:nvSpPr>
          <p:cNvPr id="44" name="Овал 43"/>
          <p:cNvSpPr/>
          <p:nvPr/>
        </p:nvSpPr>
        <p:spPr>
          <a:xfrm>
            <a:off x="14646339" y="3893223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105%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2793755" y="4578039"/>
            <a:ext cx="43433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Азаматтарға пәтерлер сатудан</a:t>
            </a:r>
          </a:p>
          <a:p>
            <a:pPr algn="ctr"/>
            <a:r>
              <a:rPr lang="kk-KZ" dirty="0" smtClean="0"/>
              <a:t>түсімдер –  </a:t>
            </a:r>
            <a:r>
              <a:rPr lang="kk-KZ" b="1" dirty="0" smtClean="0">
                <a:solidFill>
                  <a:srgbClr val="FF0000"/>
                </a:solidFill>
              </a:rPr>
              <a:t>3 019</a:t>
            </a:r>
          </a:p>
          <a:p>
            <a:pPr algn="ctr"/>
            <a:r>
              <a:rPr lang="kk-KZ" dirty="0"/>
              <a:t>Мемлекеттік тұрғын үй –жайларды </a:t>
            </a:r>
            <a:r>
              <a:rPr lang="kk-KZ" dirty="0" smtClean="0"/>
              <a:t>жекешелендіру –  </a:t>
            </a:r>
            <a:r>
              <a:rPr lang="kk-KZ" b="1" dirty="0" smtClean="0">
                <a:solidFill>
                  <a:srgbClr val="FF0000"/>
                </a:solidFill>
              </a:rPr>
              <a:t>1 271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Жерді сатудан түсетін түсімдер - </a:t>
            </a:r>
            <a:r>
              <a:rPr lang="kk-KZ" b="1" dirty="0" smtClean="0">
                <a:solidFill>
                  <a:srgbClr val="FF0000"/>
                </a:solidFill>
              </a:rPr>
              <a:t>7 493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Материалдық емес активтерді</a:t>
            </a:r>
          </a:p>
          <a:p>
            <a:pPr algn="ctr"/>
            <a:r>
              <a:rPr lang="kk-KZ" dirty="0" smtClean="0"/>
              <a:t>сатудан түсетін түсімдер  - </a:t>
            </a:r>
            <a:r>
              <a:rPr lang="kk-KZ" b="1" dirty="0" smtClean="0">
                <a:solidFill>
                  <a:srgbClr val="FF0000"/>
                </a:solidFill>
              </a:rPr>
              <a:t>702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5943600" y="8496300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9613525" y="846794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233523" y="855621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421 736</a:t>
            </a:r>
            <a:endParaRPr lang="ru-RU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564157" y="8633899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342 728</a:t>
            </a:r>
            <a:endParaRPr lang="ru-RU" sz="2000" b="1" dirty="0"/>
          </a:p>
        </p:txBody>
      </p:sp>
      <p:sp>
        <p:nvSpPr>
          <p:cNvPr id="53" name="TextBox 1"/>
          <p:cNvSpPr txBox="1"/>
          <p:nvPr/>
        </p:nvSpPr>
        <p:spPr>
          <a:xfrm rot="21204926">
            <a:off x="6414810" y="8675740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21024077">
            <a:off x="6280779" y="8209213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79 008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1024077">
            <a:off x="9888499" y="822774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78 713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6" name="TextBox 1"/>
          <p:cNvSpPr txBox="1"/>
          <p:nvPr/>
        </p:nvSpPr>
        <p:spPr>
          <a:xfrm rot="21204926">
            <a:off x="10070725" y="862504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-178172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0400" y="236829"/>
            <a:ext cx="12268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01.01.2026 жылға бюджет шығысының орындалуы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607763"/>
              </p:ext>
            </p:extLst>
          </p:nvPr>
        </p:nvGraphicFramePr>
        <p:xfrm>
          <a:off x="838200" y="1168422"/>
          <a:ext cx="16154400" cy="602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2133600"/>
                <a:gridCol w="1828800"/>
                <a:gridCol w="2162581"/>
                <a:gridCol w="1266419"/>
              </a:tblGrid>
              <a:tr h="274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жыл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Ауытқу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(+/-)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92484"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891 542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885 973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5 569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қызметтер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17 723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17 723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11 876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11 843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сот,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қылмыстық-атқару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28 103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28 010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 беру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336 908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336 902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сақтау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21 418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21 327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43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қамсыздандыру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43 337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43 290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үй-коммуналдық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153 031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152 965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Мәдениет, спорт, туризм және ақпараттық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кеңіст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37 560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37 462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энергетика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4 100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3 604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496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ерекше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қорғалатын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16 893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14 377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2 516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0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11 988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11 988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және коммуникация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139 784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139 757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33 766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31 671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2 094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қызмет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4 678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4 678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effectLst/>
                          <a:latin typeface="Arial" panose="020B0604020202020204" pitchFamily="34" charset="0"/>
                        </a:rPr>
                        <a:t>310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өтеу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30 065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30 065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038923" y="743189"/>
            <a:ext cx="154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10" name="TextBox 30"/>
          <p:cNvSpPr txBox="1"/>
          <p:nvPr/>
        </p:nvSpPr>
        <p:spPr>
          <a:xfrm>
            <a:off x="2971800" y="7279965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2023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- 2025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бюджет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шығысының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67200" y="8420100"/>
            <a:ext cx="1600200" cy="870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77200" y="8245735"/>
            <a:ext cx="1676400" cy="106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963400" y="8091875"/>
            <a:ext cx="1766047" cy="1220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00350" y="9410700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419600" y="95308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86750" y="956174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189759" y="956174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70235" y="87005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780 244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269882" y="8721896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885 973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555193" y="87005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649 436</a:t>
            </a:r>
            <a:endParaRPr lang="ru-RU" sz="20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155393" y="872189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9982200" y="8644161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 rot="21024077">
            <a:off x="6430362" y="847716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130 808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21024077">
            <a:off x="10242079" y="8360346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105 729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30" name="TextBox 1"/>
          <p:cNvSpPr txBox="1"/>
          <p:nvPr/>
        </p:nvSpPr>
        <p:spPr>
          <a:xfrm rot="21204926">
            <a:off x="6612592" y="8865103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 rot="21204926">
            <a:off x="10485348" y="878680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31376" y="6523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112324"/>
            <a:ext cx="108204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 –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438 981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ld.aqmeshit-zhastary.kz/uploads/posts/2020-10/1602054226_5cd7ec05eeb7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118" y="3010326"/>
            <a:ext cx="3877234" cy="166252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https://qazaly.kz/uploads/posts/2023-01/1673960128_whatsapp-image-2022-02-01-at-12_13_10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565" y="5130515"/>
            <a:ext cx="3863787" cy="1585049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avatars.mds.yandex.net/i?id=12659d7f7399a712ea800061bebf8dd2_l-5887023-images-thumbs&amp;n=1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399" y="7290544"/>
            <a:ext cx="2043953" cy="15240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avatars.mds.yandex.net/i?id=a1d5107b3413dd7cc74b659b3cc06202_l-5221501-images-thumbs&amp;n=13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7152" y="1116549"/>
            <a:ext cx="3886199" cy="142254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https://zhaikpress.kz/wp-content/oraloniri/news/img/2019/04/erke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2670" y="7290544"/>
            <a:ext cx="1846729" cy="1524000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15000" y="1200269"/>
            <a:ext cx="11052635" cy="1338828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ӘЛЕУМЕТТІК КӨМЕК ЖӘНЕ ӘЛЕУМЕТТІК ҚАМСЫЗДАНДЫРУ </a:t>
            </a:r>
            <a:r>
              <a:rPr lang="ru-RU" b="1" u="sng" dirty="0" smtClean="0">
                <a:solidFill>
                  <a:srgbClr val="FF0000"/>
                </a:solidFill>
              </a:rPr>
              <a:t>43 290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13 604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қамсыздандыру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26 732 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953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 және әлеуметтік қамтамасыз ету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салаларындағы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014666"/>
            <a:ext cx="11052635" cy="175432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ДЕНСАУЛЫҚ САҚТАУ – </a:t>
            </a:r>
            <a:r>
              <a:rPr lang="ru-RU" b="1" u="sng" dirty="0" smtClean="0">
                <a:solidFill>
                  <a:srgbClr val="FF0000"/>
                </a:solidFill>
              </a:rPr>
              <a:t>21 326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3 544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халықтың денсаулығын қорғау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442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емханалар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4 011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–мамандандырылған медициналық көмек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13 328млн. теңге 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денсаулық сақтау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саласындағы өзге де қызметтер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5130516"/>
            <a:ext cx="11052635" cy="158504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defTabSz="444500">
              <a:spcBef>
                <a:spcPct val="0"/>
              </a:spcBef>
            </a:pP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 БЕРУ – </a:t>
            </a:r>
            <a:r>
              <a:rPr lang="ru-RU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336 901 </a:t>
            </a:r>
            <a:r>
              <a:rPr lang="en-US" b="1" u="sng" dirty="0" err="1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endParaRPr lang="en-US" b="1" u="sng" dirty="0" smtClean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237 747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бастауыш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негізгі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орта,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жалпы орта білім беру 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57 618 млн. теңге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мектепке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дей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нг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тәрбие және оқыту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32 757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техникалық, кәсіби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орта білімнен кейінгі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беру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8 779 млн.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л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 беру саласындағы 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7317045"/>
            <a:ext cx="11052635" cy="1554272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МӘДЕНИЕТ, СПОРТ, ТУРИЗМ ЖӘНЕ АҚПАРАТТЫҚ КЕҢІСТІК – </a:t>
            </a:r>
            <a:r>
              <a:rPr lang="ru-RU" b="1" u="sng" dirty="0" smtClean="0">
                <a:solidFill>
                  <a:srgbClr val="FF0000"/>
                </a:solidFill>
              </a:rPr>
              <a:t>37 462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14 120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мәдениет саласындағы қызмет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13 446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спорт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8 542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ақпараттық кеңістік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431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туризм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5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22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-49,5%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 rot="21196876">
            <a:off x="6096161" y="914863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ru-RU" dirty="0"/>
          </a:p>
        </p:txBody>
      </p:sp>
      <p:pic>
        <p:nvPicPr>
          <p:cNvPr id="33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481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110139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 –</a:t>
            </a:r>
            <a:r>
              <a:rPr lang="en-US" sz="4000" b="1" dirty="0" smtClean="0">
                <a:solidFill>
                  <a:srgbClr val="C7A2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322 691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94222" y="3759329"/>
            <a:ext cx="42461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CFBFA"/>
                </a:solidFill>
                <a:latin typeface="Open Sans Bold" panose="020B0806030504020204"/>
              </a:rPr>
              <a:t>Шығыстар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pennews.kz/uploads/posts/2022-08/1659500598_n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6910" y="1566927"/>
            <a:ext cx="3705090" cy="1198957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inbusiness.kz/uploads/2022-9/PoUZmAdV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5875" y="4552168"/>
            <a:ext cx="3767844" cy="166185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ru.egemen.kz/article_photo/ru/article_photo/1526963887_article_b.jpeg?width=600&amp;height=315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2598" y="6494355"/>
            <a:ext cx="3736467" cy="112340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http://moodle.bru.by/pluginfile.php/139095/course/overviewfiles/5a6847a9afa7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0528" y="7913702"/>
            <a:ext cx="3718538" cy="1133334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36532" y="1570406"/>
            <a:ext cx="11394416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ТҰРҒЫН ҮЙ-КОММУНАЛДЫҚ ШАРУАШЫЛЫҚ –  </a:t>
            </a:r>
            <a:r>
              <a:rPr lang="ru-RU" b="1" u="sng" dirty="0" smtClean="0">
                <a:solidFill>
                  <a:srgbClr val="FF0000"/>
                </a:solidFill>
              </a:rPr>
              <a:t>152 964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105 075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тұрғын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үй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9 979 млн.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коммуналдық шаруашылық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37 910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елді-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мекендерді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көркейту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72361" y="4491242"/>
            <a:ext cx="11418304" cy="175432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АУЫЛ, СУ, ОРМАН, БАЛЫҚ ШАРУАШЫЛЫҒЫ, ЕРЕКШЕ ҚОРҒАЛАТЫН ТАБИҒИ АУМАҚТАР, 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ЖЕР ҚАТЫНАСТАРЫ – </a:t>
            </a:r>
            <a:r>
              <a:rPr lang="ru-RU" b="1" u="sng" dirty="0" smtClean="0">
                <a:solidFill>
                  <a:srgbClr val="FF0000"/>
                </a:solidFill>
              </a:rPr>
              <a:t>14 377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494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ауыл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810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млн.теңге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орман шаруашылығы және қоршаған ортаны қорғау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3 772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су және балық шаруашылығы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300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–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жер қатынастары және өзге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72361" y="6455998"/>
            <a:ext cx="11418304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ӨНЕРКӘСІП, СӘУЛЕТ, ҚАЛА ҚҰРЫЛЫСЫ ЖӘНЕ ҚҰРЫЛЫС ҚЫЗМЕТІ – </a:t>
            </a:r>
            <a:r>
              <a:rPr lang="ru-RU" b="1" u="sng" dirty="0" smtClean="0">
                <a:solidFill>
                  <a:srgbClr val="FF0000"/>
                </a:solidFill>
              </a:rPr>
              <a:t>11 988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11 988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сәулет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қала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және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0936" y="7880205"/>
            <a:ext cx="11461720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КӨЛІК  ЖӘНЕ КОММУНИКАЦИЯ – </a:t>
            </a:r>
            <a:r>
              <a:rPr lang="ru-RU" b="1" u="sng" dirty="0" smtClean="0">
                <a:solidFill>
                  <a:srgbClr val="FF0000"/>
                </a:solidFill>
              </a:rPr>
              <a:t>139 756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92 518 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автомобиль көлігі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47 238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көлік және коммуникация саласындағы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-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6,4%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ru-RU" dirty="0"/>
          </a:p>
        </p:txBody>
      </p:sp>
      <p:pic>
        <p:nvPicPr>
          <p:cNvPr id="37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17947" y="33813"/>
            <a:ext cx="1370053" cy="1034264"/>
          </a:xfrm>
          <a:prstGeom prst="rect">
            <a:avLst/>
          </a:prstGeom>
        </p:spPr>
      </p:pic>
      <p:pic>
        <p:nvPicPr>
          <p:cNvPr id="38" name="Рисунок 37" descr="https://sun9-46.userapi.com/impf/c853620/v853620260/2a83e/242WhgoLEAE.jpg?size=800x534&amp;quality=96&amp;sign=6eae9ce0efe520091e93ec29a505f50d&amp;c_uniq_tag=CsuiptLXNn0OkejOxH-Ac6_kSTSdXvvwDYwaZZ7CtqE&amp;type=album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66910" y="3069011"/>
            <a:ext cx="3752155" cy="117544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5391768" y="3044124"/>
            <a:ext cx="11403379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b="1" u="sng" dirty="0" smtClean="0">
                <a:solidFill>
                  <a:srgbClr val="FF0000"/>
                </a:solidFill>
              </a:rPr>
              <a:t>ОТЫН –ЭНЕРГЕТИКА КЕШЕНІ ЖӘНЕ ЖЕР ҚОЙНАУЫН ПАЙДАЛАНУ – </a:t>
            </a:r>
            <a:r>
              <a:rPr lang="ru-RU" b="1" u="sng" dirty="0" smtClean="0">
                <a:solidFill>
                  <a:srgbClr val="FF0000"/>
                </a:solidFill>
              </a:rPr>
              <a:t>3 604 </a:t>
            </a:r>
            <a:r>
              <a:rPr lang="kk-KZ" b="1" u="sng" dirty="0" smtClean="0">
                <a:solidFill>
                  <a:srgbClr val="FF0000"/>
                </a:solidFill>
              </a:rPr>
              <a:t>млн.теңге</a:t>
            </a:r>
          </a:p>
          <a:p>
            <a:pPr marL="0" lvl="1" indent="174625" algn="just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1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950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млн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. теңге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отын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және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энергетика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1 654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млн.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 -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отын- энергетика кешені және жер қойнауын пайдалану саласындағы өзге де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kk-KZ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17929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956619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ҚОРҒАНЫС, ҚОҒАМДЫҚ ТӘРТІП </a:t>
            </a:r>
          </a:p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ҚАУІПСІЗДІК –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39 853 </a:t>
            </a:r>
            <a:r>
              <a:rPr lang="en-US" sz="36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94222" y="3759329"/>
            <a:ext cx="42461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CFBFA"/>
                </a:solidFill>
                <a:latin typeface="Open Sans Bold" panose="020B0806030504020204"/>
              </a:rPr>
              <a:t>Шығыстар</a:t>
            </a:r>
          </a:p>
        </p:txBody>
      </p:sp>
      <p:sp>
        <p:nvSpPr>
          <p:cNvPr id="3" name="TextBox 2"/>
          <p:cNvSpPr txBox="1"/>
          <p:nvPr/>
        </p:nvSpPr>
        <p:spPr>
          <a:xfrm rot="267870">
            <a:off x="8979440" y="780603"/>
            <a:ext cx="1128370" cy="36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17929" y="1248935"/>
            <a:ext cx="10192871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4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,4%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a.mejirman\Desktop\сурет\IMG_20201022_194041_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82" y="2315637"/>
            <a:ext cx="3662293" cy="16002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.mejirman\Desktop\сурет\5743ea25e061891ac7f30fb324a2232a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41" y="5123329"/>
            <a:ext cx="3626434" cy="163121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00419" y="2401300"/>
            <a:ext cx="11169736" cy="156966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ҚОРҒАНЫС – </a:t>
            </a:r>
            <a:r>
              <a:rPr lang="ru-RU" sz="2000" b="1" u="sng" dirty="0" smtClean="0">
                <a:solidFill>
                  <a:srgbClr val="FF0000"/>
                </a:solidFill>
              </a:rPr>
              <a:t>11 843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3 787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әскери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мұқтаждар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8 055 млн. теңге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төтенше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жағдайлар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жөніндегі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жұмыстарды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ұйымдастыру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18348" y="5108972"/>
            <a:ext cx="11193834" cy="163121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ҚОҒАМДЫҚ  ТӘРТІП, ҚАУІПСІЗДІК, ҚҰҚЫҚТЫҚ,  СОТ, ҚЫЛМЫСТЫҚ АТҚАРУ  –  </a:t>
            </a:r>
            <a:r>
              <a:rPr lang="ru-RU" sz="2000" b="1" u="sng" dirty="0" smtClean="0">
                <a:solidFill>
                  <a:srgbClr val="FF0000"/>
                </a:solidFill>
              </a:rPr>
              <a:t>28 010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sz="2000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22 967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құқықтық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5 043 млн. теңге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қоғамдық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тәртіп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және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қауіпсіздік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саласындағы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басқада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қызметтер</a:t>
            </a:r>
          </a:p>
          <a:p>
            <a:pPr marL="0" lvl="1" algn="just" defTabSz="444500">
              <a:spcBef>
                <a:spcPct val="0"/>
              </a:spcBef>
            </a:pPr>
            <a:endParaRPr lang="en-US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ru-RU" dirty="0"/>
          </a:p>
        </p:txBody>
      </p:sp>
      <p:pic>
        <p:nvPicPr>
          <p:cNvPr id="3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22412" y="-72983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105413" y="916417"/>
            <a:ext cx="8733787" cy="6755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prstClr val="white"/>
                </a:solidFill>
              </a:rPr>
              <a:t>13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0" name="TextBox 4"/>
          <p:cNvSpPr txBox="1"/>
          <p:nvPr/>
        </p:nvSpPr>
        <p:spPr>
          <a:xfrm>
            <a:off x="304801" y="368854"/>
            <a:ext cx="8458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kk-KZ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ЖЫЛҒЫ БЮДЖЕТТІҢ ӨСУ КӨЗДЕРІ </a:t>
            </a:r>
          </a:p>
        </p:txBody>
      </p:sp>
      <p:sp>
        <p:nvSpPr>
          <p:cNvPr id="31" name="Блок-схема: альтернативный процесс 30"/>
          <p:cNvSpPr/>
          <p:nvPr/>
        </p:nvSpPr>
        <p:spPr>
          <a:xfrm>
            <a:off x="4858871" y="1485900"/>
            <a:ext cx="4285129" cy="6096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Бекітілген бюджет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2" name="Блок-схема: альтернативный процесс 31"/>
          <p:cNvSpPr/>
          <p:nvPr/>
        </p:nvSpPr>
        <p:spPr>
          <a:xfrm>
            <a:off x="12801600" y="1488141"/>
            <a:ext cx="4267200" cy="6096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Нақтыланған бюджет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3" name="Блок-схема: альтернативный процесс 32"/>
          <p:cNvSpPr/>
          <p:nvPr/>
        </p:nvSpPr>
        <p:spPr>
          <a:xfrm>
            <a:off x="9906000" y="1485900"/>
            <a:ext cx="2286000" cy="6096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Ауытқу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678942" y="2628900"/>
            <a:ext cx="3200400" cy="685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Түсімдер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235386" y="2628900"/>
            <a:ext cx="344692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806,5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9906000" y="2628900"/>
            <a:ext cx="2514600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+</a:t>
            </a:r>
            <a:r>
              <a:rPr lang="en-US" sz="3200" b="1" dirty="0" smtClean="0">
                <a:solidFill>
                  <a:srgbClr val="002060"/>
                </a:solidFill>
              </a:rPr>
              <a:t>85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3346206" y="2628900"/>
            <a:ext cx="3379694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891,5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1" name="Нашивка 40"/>
          <p:cNvSpPr/>
          <p:nvPr/>
        </p:nvSpPr>
        <p:spPr>
          <a:xfrm>
            <a:off x="457200" y="3621741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2" name="Нашивка 41"/>
          <p:cNvSpPr/>
          <p:nvPr/>
        </p:nvSpPr>
        <p:spPr>
          <a:xfrm>
            <a:off x="457200" y="4223452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3" name="Нашивка 42"/>
          <p:cNvSpPr/>
          <p:nvPr/>
        </p:nvSpPr>
        <p:spPr>
          <a:xfrm>
            <a:off x="457738" y="4924160"/>
            <a:ext cx="304262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4" name="Нашивка 43"/>
          <p:cNvSpPr/>
          <p:nvPr/>
        </p:nvSpPr>
        <p:spPr>
          <a:xfrm>
            <a:off x="462220" y="5684982"/>
            <a:ext cx="318516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8200" y="3644708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Салықтық түсімдер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8200" y="4235430"/>
            <a:ext cx="3792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Салықтық емес түсімдер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8200" y="4750977"/>
            <a:ext cx="3895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Негізгі капиталды сатудан түсетін түсімдер 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6824" y="568683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Трансферттер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65793" y="3649190"/>
            <a:ext cx="1094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404,7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01382" y="4318303"/>
            <a:ext cx="774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1,7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73370" y="4936163"/>
            <a:ext cx="802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55,1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13978" y="5704651"/>
            <a:ext cx="87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338,0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699357" y="3698501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prstClr val="black"/>
                </a:solidFill>
              </a:rPr>
              <a:t>+</a:t>
            </a:r>
            <a:r>
              <a:rPr lang="en-US" sz="2400" dirty="0" smtClean="0">
                <a:solidFill>
                  <a:prstClr val="black"/>
                </a:solidFill>
              </a:rPr>
              <a:t>54,1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676926" y="4306199"/>
            <a:ext cx="885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prstClr val="black"/>
                </a:solidFill>
              </a:rPr>
              <a:t>+</a:t>
            </a:r>
            <a:r>
              <a:rPr lang="en-US" sz="2400" dirty="0" smtClean="0">
                <a:solidFill>
                  <a:prstClr val="black"/>
                </a:solidFill>
              </a:rPr>
              <a:t>22,3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692576" y="4911845"/>
            <a:ext cx="916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-43,1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718388" y="5712232"/>
            <a:ext cx="875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-10,0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551958" y="3694017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458,8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672982" y="4260089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24,0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672982" y="4887012"/>
            <a:ext cx="82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12,0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672982" y="5696465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328,2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838200" y="6367183"/>
            <a:ext cx="3200400" cy="84716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Шығыстар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5235388" y="6351495"/>
            <a:ext cx="3446928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806,5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13449300" y="6351495"/>
            <a:ext cx="3276600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891,5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9906001" y="6317878"/>
            <a:ext cx="2514599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</a:rPr>
              <a:t>+</a:t>
            </a:r>
            <a:r>
              <a:rPr lang="en-US" sz="3200" b="1" dirty="0" smtClean="0">
                <a:solidFill>
                  <a:srgbClr val="002060"/>
                </a:solidFill>
              </a:rPr>
              <a:t>85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5" name="Нашивка 64"/>
          <p:cNvSpPr/>
          <p:nvPr/>
        </p:nvSpPr>
        <p:spPr>
          <a:xfrm>
            <a:off x="442990" y="7394274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6" name="Нашивка 65"/>
          <p:cNvSpPr/>
          <p:nvPr/>
        </p:nvSpPr>
        <p:spPr>
          <a:xfrm>
            <a:off x="466971" y="8057031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7" name="Нашивка 66"/>
          <p:cNvSpPr/>
          <p:nvPr/>
        </p:nvSpPr>
        <p:spPr>
          <a:xfrm>
            <a:off x="457200" y="8684561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38200" y="7446551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Әлеуметтік сала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56129" y="8085825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Нақты сектор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56129" y="8624807"/>
            <a:ext cx="3576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Қорғаныс, қоғамдық тәртіп және қауіпсіздік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447862" y="7411483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421,8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25452" y="8057031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287,0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515099" y="8809474"/>
            <a:ext cx="764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36,0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4" name="Нашивка 73"/>
          <p:cNvSpPr/>
          <p:nvPr/>
        </p:nvSpPr>
        <p:spPr>
          <a:xfrm>
            <a:off x="475936" y="9512420"/>
            <a:ext cx="304800" cy="484632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56129" y="9503919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i="1" dirty="0" smtClean="0">
                <a:solidFill>
                  <a:srgbClr val="1F497D"/>
                </a:solidFill>
              </a:rPr>
              <a:t>Басқа да салаларға</a:t>
            </a:r>
            <a:endParaRPr lang="ru-RU" sz="2400" i="1" dirty="0">
              <a:solidFill>
                <a:srgbClr val="1F497D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79238" y="9503918"/>
            <a:ext cx="86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61,7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764870" y="7446098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439,2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4782763" y="8022924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325,8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4758110" y="8754947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40,0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4830984" y="9499158"/>
            <a:ext cx="86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86,5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903302" y="7389072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+17,4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880892" y="8101855"/>
            <a:ext cx="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+38,8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0905885" y="8798993"/>
            <a:ext cx="764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+4,0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934678" y="9548742"/>
            <a:ext cx="945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+24,8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34024" y="1088031"/>
            <a:ext cx="1623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млрд.теңге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22976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368854"/>
            <a:ext cx="16656425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kk-KZ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kk-KZ" sz="3200" b="1" dirty="0" smtClean="0">
                <a:solidFill>
                  <a:srgbClr val="4BAC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ЖЫЛДАРҒА ҚАЛА БЮДЖЕТІНІҢ ПАРАМЕТРЛЕРІ БОЙЫНША БОЛЖАМ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60088" y="861297"/>
            <a:ext cx="16749705" cy="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9" name="Овал 28"/>
          <p:cNvSpPr/>
          <p:nvPr/>
        </p:nvSpPr>
        <p:spPr>
          <a:xfrm>
            <a:off x="17661439" y="9772371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prstClr val="white"/>
                </a:solidFill>
              </a:rPr>
              <a:t>1</a:t>
            </a:r>
            <a:r>
              <a:rPr lang="en-US" dirty="0" smtClean="0">
                <a:solidFill>
                  <a:prstClr val="white"/>
                </a:solidFill>
              </a:rPr>
              <a:t>4</a:t>
            </a: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49299"/>
              </p:ext>
            </p:extLst>
          </p:nvPr>
        </p:nvGraphicFramePr>
        <p:xfrm>
          <a:off x="313280" y="1872585"/>
          <a:ext cx="17661440" cy="759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7677"/>
                <a:gridCol w="1728567"/>
                <a:gridCol w="1601139"/>
                <a:gridCol w="2143673"/>
                <a:gridCol w="1929305"/>
                <a:gridCol w="1691079"/>
              </a:tblGrid>
              <a:tr h="84605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жыл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жыл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/202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ж салыстырғанда,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жыл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жыл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Барлық түсімдер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806 518,9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818 379,7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101,5</a:t>
                      </a:r>
                      <a:endParaRPr lang="ru-RU" sz="1600" b="1" i="0" u="none" strike="noStrike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980 755,5</a:t>
                      </a:r>
                      <a:endParaRPr lang="ru-RU" sz="1600" b="1" i="0" u="none" strike="noStrike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1 070 696,7</a:t>
                      </a:r>
                      <a:endParaRPr lang="ru-RU" sz="1600" b="1" i="0" u="none" strike="noStrike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Кірістер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799 591,6</a:t>
                      </a:r>
                      <a:endParaRPr lang="ru-RU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816 184,0</a:t>
                      </a:r>
                      <a:endParaRPr lang="ru-RU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102,1</a:t>
                      </a:r>
                      <a:endParaRPr lang="ru-RU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979 026,7</a:t>
                      </a:r>
                      <a:endParaRPr lang="ru-RU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1 067 677,7</a:t>
                      </a:r>
                      <a:endParaRPr lang="ru-RU" sz="16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 түсімдер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404 713,4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610 532,7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150,8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645 161,8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687 754,9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lang="kk-KZ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емес түсімдер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1 704,3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1 729,1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101,5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1 735,1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1 743,6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 капиталды сатудан түсетін түсімдер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55 147,4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5 379,5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5 667,8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5 971,9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Арнайы түсімдер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1 894,9</a:t>
                      </a:r>
                      <a:endParaRPr lang="ru-RU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2 022,4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2 157,4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222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338 026,5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196 647,8</a:t>
                      </a:r>
                      <a:endParaRPr lang="ru-RU" sz="16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324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439,5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370 049,8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Барлық шығыстар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806 518,9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818 379,7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101,5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980 755,5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1 070 696,7</a:t>
                      </a: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көрсетілетін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16 284,8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7 840,9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47,8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9 626,2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9 375,9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8 807,7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5 193,3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59,1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7 935,2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3 835,6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27 104,8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25 643,2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94,5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38 237,6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39 618,7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 беру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312 339,6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343 929,1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110,1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366 578,7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365 182,4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21 663,7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18 454,8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85,3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44 570,9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86 943,4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50 848,3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46 106,5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90,7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45 562,3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49 335,5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151 633,8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125 351,2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82,7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177 945,8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194 004,4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36 993,6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29 982,9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81,1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73 117,7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77 031,4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кешенi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16 313,2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1 633,2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30 698,3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33 712,9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ерекше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қорғалатын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табиғи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аумақтар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ортаны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жануарлар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дүниесін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14 121,2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9 179,1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8 809,9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9 050,8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9 611,9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7 119,4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683,7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690,4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Көл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және коммуникация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95 295,7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100 976,4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105,8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108 330,2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135 044,9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810,4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39 028,3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115,4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43 603,0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31 259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4 154,9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8 291,4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197,6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2 435,2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2 133,5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137,8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Қарыздарды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7 398,0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49 650,0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6,7 </a:t>
                      </a:r>
                      <a:r>
                        <a:rPr lang="kk-KZ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есе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7212" y="1207175"/>
            <a:ext cx="10635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Шымкент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желтоқсанындағы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№31/275-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21085" y="1363683"/>
            <a:ext cx="154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8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6927" y="-13447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53400" y="4686300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5"/>
          <p:cNvSpPr txBox="1"/>
          <p:nvPr/>
        </p:nvSpPr>
        <p:spPr>
          <a:xfrm>
            <a:off x="4061012" y="3030597"/>
            <a:ext cx="10668000" cy="1404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рақмет</a:t>
            </a:r>
            <a:endParaRPr lang="en-US" sz="6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6953</TotalTime>
  <Words>1414</Words>
  <Application>Microsoft Office PowerPoint</Application>
  <PresentationFormat>Произвольный</PresentationFormat>
  <Paragraphs>441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Open Sans Bold</vt:lpstr>
      <vt:lpstr>Calibri</vt:lpstr>
      <vt:lpstr>Cambria Math</vt:lpstr>
      <vt:lpstr>Arial</vt:lpstr>
      <vt:lpstr>Times New Roman</vt:lpstr>
      <vt:lpstr>Myriad Pro Semibold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жылдың қала бюджетінің атқарылу есебі</dc:title>
  <dc:creator/>
  <cp:lastModifiedBy>Мейірман Ақмарал Әбдіәшімқызы</cp:lastModifiedBy>
  <cp:revision>1331</cp:revision>
  <cp:lastPrinted>2025-11-25T11:17:08Z</cp:lastPrinted>
  <dcterms:created xsi:type="dcterms:W3CDTF">2006-08-16T00:00:00Z</dcterms:created>
  <dcterms:modified xsi:type="dcterms:W3CDTF">2026-10-14T12:48:34Z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9777334EE6B34A3A96EE814537F039DC_12</vt:lpwstr>
  </property>
  <property fmtid="{D5CDD505-2E9C-101B-9397-08002B2CF9AE}" pid="3" name="KSOProductBuildVer">
    <vt:lpwstr>1049-12.2.0.19805</vt:lpwstr>
  </property>
</Properties>
</file>