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74" r:id="rId2"/>
    <p:sldId id="257" r:id="rId3"/>
    <p:sldId id="270" r:id="rId4"/>
    <p:sldId id="259" r:id="rId5"/>
    <p:sldId id="275" r:id="rId6"/>
    <p:sldId id="262" r:id="rId7"/>
    <p:sldId id="263" r:id="rId8"/>
    <p:sldId id="276" r:id="rId9"/>
    <p:sldId id="264" r:id="rId10"/>
    <p:sldId id="265" r:id="rId11"/>
    <p:sldId id="266" r:id="rId12"/>
    <p:sldId id="277" r:id="rId13"/>
    <p:sldId id="27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16E4"/>
    <a:srgbClr val="000099"/>
    <a:srgbClr val="003399"/>
    <a:srgbClr val="E6FDFE"/>
    <a:srgbClr val="CCECFF"/>
    <a:srgbClr val="0D72ED"/>
    <a:srgbClr val="99CCFF"/>
    <a:srgbClr val="0972F1"/>
    <a:srgbClr val="67B0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4966412685969833E-2"/>
          <c:y val="3.9198455433512407E-2"/>
          <c:w val="0.7084278775887024"/>
          <c:h val="0.8519519127178916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Собственные поступления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 sz="1400"/>
                    </a:pPr>
                    <a:r>
                      <a:rPr lang="en-US" sz="1400" dirty="0"/>
                      <a:t>9747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112-4045-A89D-32D04A445F2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400" dirty="0"/>
                      <a:t>6631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112-4045-A89D-32D04A445F2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400" dirty="0"/>
                      <a:t>6947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112-4045-A89D-32D04A445F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2028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8355</c:v>
                </c:pt>
                <c:pt idx="1">
                  <c:v>6631</c:v>
                </c:pt>
                <c:pt idx="2">
                  <c:v>6947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112-4045-A89D-32D04A445F2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Трансферты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7031811280228127E-3"/>
                  <c:y val="3.2921580277329318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89976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112-4045-A89D-32D04A445F2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400" dirty="0"/>
                      <a:t>55659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112-4045-A89D-32D04A445F20}"/>
                </c:ext>
              </c:extLst>
            </c:dLbl>
            <c:dLbl>
              <c:idx val="2"/>
              <c:layout>
                <c:manualLayout>
                  <c:x val="3.9910128004517252E-3"/>
                  <c:y val="-2.5922504155377456E-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56318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112-4045-A89D-32D04A445F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2028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89589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112-4045-A89D-32D04A445F2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Субвенции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73979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718086879235641"/>
                      <c:h val="6.288021832969897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9EA6-4194-A4CD-DE5B0F468C2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79869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EA6-4194-A4CD-DE5B0F468C2E}"/>
                </c:ext>
              </c:extLst>
            </c:dLbl>
            <c:dLbl>
              <c:idx val="2"/>
              <c:layout>
                <c:manualLayout>
                  <c:x val="3.0570677332148275E-2"/>
                  <c:y val="2.7983343235729919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/>
                    </a:pPr>
                    <a:r>
                      <a:rPr lang="en-US" dirty="0"/>
                      <a:t>81229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386438543865495"/>
                      <c:h val="7.934100846836365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9EA6-4194-A4CD-DE5B0F468C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2028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73979</c:v>
                </c:pt>
                <c:pt idx="1">
                  <c:v>79869</c:v>
                </c:pt>
                <c:pt idx="2">
                  <c:v>81229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112-4045-A89D-32D04A445F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5015040"/>
        <c:axId val="135057792"/>
        <c:axId val="0"/>
      </c:bar3DChart>
      <c:catAx>
        <c:axId val="1350150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5057792"/>
        <c:crosses val="autoZero"/>
        <c:auto val="1"/>
        <c:lblAlgn val="ctr"/>
        <c:lblOffset val="100"/>
        <c:noMultiLvlLbl val="0"/>
      </c:catAx>
      <c:valAx>
        <c:axId val="13505779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one"/>
        <c:crossAx val="1350150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701496130059624"/>
          <c:y val="3.8046200123805878E-2"/>
          <c:w val="0.32063344813539235"/>
          <c:h val="0.9298811816099533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K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4147712501949741"/>
          <c:w val="0.56666771652808545"/>
          <c:h val="0.8533199314702285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40"/>
          <c:dLbls>
            <c:dLbl>
              <c:idx val="0"/>
              <c:layout>
                <c:manualLayout>
                  <c:x val="-4.1536600502067131E-2"/>
                  <c:y val="-3.906490594227413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59222</a:t>
                    </a:r>
                  </a:p>
                </c:rich>
              </c:tx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4888224754332423E-2"/>
                      <c:h val="6.01900549127515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3F5E-4B5C-89EB-6C9451B8F4B9}"/>
                </c:ext>
              </c:extLst>
            </c:dLbl>
            <c:dLbl>
              <c:idx val="1"/>
              <c:layout>
                <c:manualLayout>
                  <c:x val="-9.1400585122763806E-2"/>
                  <c:y val="-8.0040434662624532E-2"/>
                </c:manualLayout>
              </c:layout>
              <c:tx>
                <c:rich>
                  <a:bodyPr lIns="38100" tIns="19050" rIns="38100" bIns="19050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dirty="0"/>
                      <a:t>24760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6369695866812252E-2"/>
                      <c:h val="6.01900549127515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3F5E-4B5C-89EB-6C9451B8F4B9}"/>
                </c:ext>
              </c:extLst>
            </c:dLbl>
            <c:dLbl>
              <c:idx val="2"/>
              <c:layout>
                <c:manualLayout>
                  <c:x val="3.0055782636691956E-2"/>
                  <c:y val="2.6734471049821426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2187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F5E-4B5C-89EB-6C9451B8F4B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93234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F5E-4B5C-89EB-6C9451B8F4B9}"/>
                </c:ext>
              </c:extLst>
            </c:dLbl>
            <c:dLbl>
              <c:idx val="4"/>
              <c:layout>
                <c:manualLayout>
                  <c:x val="5.2844891141036084E-2"/>
                  <c:y val="-1.2920294521123212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F5E-4B5C-89EB-6C9451B8F4B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Государственные услуги общего характера</c:v>
                </c:pt>
                <c:pt idx="1">
                  <c:v>Жилищно-коммунальное хозяйство</c:v>
                </c:pt>
                <c:pt idx="2">
                  <c:v>Культура, спорт, туризм и 
информационное пространство</c:v>
                </c:pt>
                <c:pt idx="3">
                  <c:v>Транспорт и коммуникации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57503</c:v>
                </c:pt>
                <c:pt idx="1">
                  <c:v>24760</c:v>
                </c:pt>
                <c:pt idx="2">
                  <c:v>2187</c:v>
                </c:pt>
                <c:pt idx="3">
                  <c:v>93234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F5E-4B5C-89EB-6C9451B8F4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8356920219864317"/>
          <c:y val="8.5414855719430263E-2"/>
          <c:w val="0.30785576303927958"/>
          <c:h val="0.70625064442977192"/>
        </c:manualLayout>
      </c:layout>
      <c:overlay val="0"/>
      <c:txPr>
        <a:bodyPr/>
        <a:lstStyle/>
        <a:p>
          <a:pPr>
            <a:defRPr sz="1200"/>
          </a:pPr>
          <a:endParaRPr lang="ru-KZ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KZ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4F529C-DCE7-4D79-BBFC-0D8C88F5EEC3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CAD9FC-207F-46EB-9C94-0B72A2A864D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AD9FC-207F-46EB-9C94-0B72A2A864DF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488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AD9FC-207F-46EB-9C94-0B72A2A864DF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647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AD9FC-207F-46EB-9C94-0B72A2A864DF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2895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AD9FC-207F-46EB-9C94-0B72A2A864DF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AD9FC-207F-46EB-9C94-0B72A2A864DF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7446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AD9FC-207F-46EB-9C94-0B72A2A864DF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250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56EDF-7F24-44DF-AA55-4430B21CFEB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036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>
          <a:xfrm>
            <a:off x="1071538" y="357166"/>
            <a:ext cx="6856310" cy="581503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ГРАЖДАНСКИЙ БЮДЖЕТ </a:t>
            </a:r>
          </a:p>
          <a:p>
            <a:pPr algn="ctr">
              <a:buNone/>
            </a:pP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Ямышевского   СЕЛЬСКОГО ОКРУГА </a:t>
            </a:r>
            <a:b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</a:t>
            </a:r>
            <a:b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АҚҚУЛЫ </a:t>
            </a:r>
            <a:b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6-2028 годы</a:t>
            </a:r>
          </a:p>
          <a:p>
            <a:pPr algn="ctr">
              <a:buNone/>
            </a:pPr>
            <a:r>
              <a:rPr lang="kk-KZ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 учетом 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уточнения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75856" y="544522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pPr algn="ctr"/>
            <a:r>
              <a:rPr lang="ru-RU" b="1" dirty="0"/>
              <a:t>Уважаемые посетители сайта!</a:t>
            </a:r>
          </a:p>
        </p:txBody>
      </p:sp>
      <p:sp>
        <p:nvSpPr>
          <p:cNvPr id="3" name="Объект 4"/>
          <p:cNvSpPr txBox="1">
            <a:spLocks/>
          </p:cNvSpPr>
          <p:nvPr/>
        </p:nvSpPr>
        <p:spPr>
          <a:xfrm>
            <a:off x="357158" y="1214422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000108"/>
            <a:ext cx="807249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Вашему вниманию представлено уточнение гражданского бюджета Ямышевского сельского округа района </a:t>
            </a:r>
            <a:r>
              <a:rPr lang="ru-RU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Аққулы</a:t>
            </a: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2026-2028 годы, который содержит информацию об основных показателях бюджета Ямышевского сельского округа параметрах его формирования, направлениях расходования бюджетных средств.</a:t>
            </a:r>
          </a:p>
          <a:p>
            <a:pPr lvl="0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endParaRPr lang="ru-RU" sz="1600" dirty="0">
              <a:solidFill>
                <a:srgbClr val="0070C0"/>
              </a:solidFill>
            </a:endParaRPr>
          </a:p>
          <a:p>
            <a:pPr lvl="0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документ включает подробную информацию о поступлениях и расходах бюджета Ямышевского сельского округа района </a:t>
            </a:r>
            <a:r>
              <a:rPr lang="ru-RU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Аққулы</a:t>
            </a: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571480"/>
            <a:ext cx="7467600" cy="42862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Законодательная база бюджетного процесса</a:t>
            </a:r>
          </a:p>
        </p:txBody>
      </p:sp>
      <p:sp>
        <p:nvSpPr>
          <p:cNvPr id="3" name="Объект 4"/>
          <p:cNvSpPr txBox="1">
            <a:spLocks/>
          </p:cNvSpPr>
          <p:nvPr/>
        </p:nvSpPr>
        <p:spPr>
          <a:xfrm>
            <a:off x="357158" y="1214422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4326" y="946215"/>
            <a:ext cx="792961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buFont typeface="Wingdings" pitchFamily="2" charset="2"/>
              <a:buChar char="Ø"/>
            </a:pPr>
            <a:r>
              <a:rPr lang="ru-RU" sz="2400" dirty="0">
                <a:solidFill>
                  <a:srgbClr val="0070C0"/>
                </a:solidFill>
              </a:rPr>
              <a:t> 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Ямышевского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сельского округа района </a:t>
            </a:r>
            <a:r>
              <a:rPr lang="ru-RU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Аққулы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утвержден в соответствии с пунктом 3 статьи 91 Бюджетного Кодекса РК от 15 марта 2025 года,  подпунктом 1) пункта 1 статьи 6 Закона Республики Казахстан от 23 января 2001 года «О местном государственном управлении и самоуправлении в РК», пунктом 4 статьи 18 Закона РК от 8 июля 2005 года «О государственном регулировании развития агропромышленного комплекса и сельских территорий» </a:t>
            </a:r>
          </a:p>
          <a:p>
            <a:pPr algn="just" fontAlgn="base"/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buFont typeface="Wingdings" pitchFamily="2" charset="2"/>
              <a:buChar char="Ø"/>
            </a:pPr>
            <a:r>
              <a:rPr lang="ru-RU" sz="2400" dirty="0">
                <a:solidFill>
                  <a:srgbClr val="0D72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2400" dirty="0" err="1">
                <a:solidFill>
                  <a:srgbClr val="0D72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Ямышевского</a:t>
            </a:r>
            <a:r>
              <a:rPr lang="ru-RU" sz="2400" dirty="0">
                <a:solidFill>
                  <a:srgbClr val="0D72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сельского округа района Аққулы уточнен решением Маслихата района Аққулы от 06 августа 2026 года №212/51 «О внесении изменений и дополнений в решение маслихата района Аққулы от 19 декабря 2025 года № 170/41«О бюджетах сельских округов района Аққулы  на 2026 – 2028 годы» </a:t>
            </a:r>
            <a:br>
              <a:rPr lang="ru-RU" sz="2400" dirty="0">
                <a:solidFill>
                  <a:srgbClr val="0D72E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043890" cy="1071546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Уточнение бюджета Ямышевского сельского округа  района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Аққулы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2026-2028 годы</a:t>
            </a:r>
          </a:p>
        </p:txBody>
      </p:sp>
      <p:sp>
        <p:nvSpPr>
          <p:cNvPr id="5" name="Содержимое 5"/>
          <p:cNvSpPr txBox="1">
            <a:spLocks/>
          </p:cNvSpPr>
          <p:nvPr/>
        </p:nvSpPr>
        <p:spPr>
          <a:xfrm>
            <a:off x="3357554" y="1428736"/>
            <a:ext cx="5000660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algn="ctr">
              <a:spcBef>
                <a:spcPts val="600"/>
              </a:spcBef>
              <a:buClr>
                <a:schemeClr val="accent1"/>
              </a:buClr>
              <a:buSzPct val="70000"/>
              <a:buBlip>
                <a:blip r:embed="rId2"/>
              </a:buBlip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Ямышевского сельского округа района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Аққулы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тыс. тенге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2844" y="1571612"/>
            <a:ext cx="31432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2"/>
              </a:buBlip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сельского округа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это централизованный денежный фонд, предназначенный для финансового обеспечения задач  и функций акима сельского округа, подведомственных ему государственных учреждений и реализации государственной политики в соответствующей административно-территориальной единице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93251570"/>
              </p:ext>
            </p:extLst>
          </p:nvPr>
        </p:nvGraphicFramePr>
        <p:xfrm>
          <a:off x="3203848" y="2214554"/>
          <a:ext cx="5400600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404813"/>
            <a:ext cx="8496300" cy="72072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2400" b="1" dirty="0">
                <a:cs typeface="Times New Roman" pitchFamily="18" charset="0"/>
              </a:rPr>
              <a:t>Основные показатели социально-экономического развития района на 20</a:t>
            </a:r>
            <a:r>
              <a:rPr lang="en-US" altLang="ru-RU" sz="2400" b="1" dirty="0">
                <a:cs typeface="Times New Roman" pitchFamily="18" charset="0"/>
              </a:rPr>
              <a:t>2</a:t>
            </a:r>
            <a:r>
              <a:rPr lang="ru-RU" altLang="ru-RU" sz="2400" b="1" dirty="0">
                <a:cs typeface="Times New Roman" pitchFamily="18" charset="0"/>
              </a:rPr>
              <a:t>5-202</a:t>
            </a:r>
            <a:r>
              <a:rPr lang="en-US" altLang="ru-RU" sz="2400" b="1" dirty="0">
                <a:cs typeface="Times New Roman" pitchFamily="18" charset="0"/>
              </a:rPr>
              <a:t>8</a:t>
            </a:r>
            <a:r>
              <a:rPr lang="ru-RU" altLang="ru-RU" sz="2400" b="1" dirty="0">
                <a:cs typeface="Times New Roman" pitchFamily="18" charset="0"/>
              </a:rPr>
              <a:t> годы</a:t>
            </a:r>
            <a:endParaRPr lang="ru-RU" altLang="ru-RU" sz="2400" dirty="0"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57200" y="1600200"/>
          <a:ext cx="8157593" cy="3054826"/>
        </p:xfrm>
        <a:graphic>
          <a:graphicData uri="http://schemas.openxmlformats.org/drawingml/2006/table">
            <a:tbl>
              <a:tblPr firstRow="1" firstCol="1" bandRow="1"/>
              <a:tblGrid>
                <a:gridCol w="2916323">
                  <a:extLst>
                    <a:ext uri="{9D8B030D-6E8A-4147-A177-3AD203B41FA5}">
                      <a16:colId xmlns:a16="http://schemas.microsoft.com/office/drawing/2014/main" val="2696163366"/>
                    </a:ext>
                  </a:extLst>
                </a:gridCol>
                <a:gridCol w="1260140">
                  <a:extLst>
                    <a:ext uri="{9D8B030D-6E8A-4147-A177-3AD203B41FA5}">
                      <a16:colId xmlns:a16="http://schemas.microsoft.com/office/drawing/2014/main" val="1825102790"/>
                    </a:ext>
                  </a:extLst>
                </a:gridCol>
                <a:gridCol w="1260140">
                  <a:extLst>
                    <a:ext uri="{9D8B030D-6E8A-4147-A177-3AD203B41FA5}">
                      <a16:colId xmlns:a16="http://schemas.microsoft.com/office/drawing/2014/main" val="2033791732"/>
                    </a:ext>
                  </a:extLst>
                </a:gridCol>
                <a:gridCol w="1440162">
                  <a:extLst>
                    <a:ext uri="{9D8B030D-6E8A-4147-A177-3AD203B41FA5}">
                      <a16:colId xmlns:a16="http://schemas.microsoft.com/office/drawing/2014/main" val="1211688971"/>
                    </a:ext>
                  </a:extLst>
                </a:gridCol>
                <a:gridCol w="1280828">
                  <a:extLst>
                    <a:ext uri="{9D8B030D-6E8A-4147-A177-3AD203B41FA5}">
                      <a16:colId xmlns:a16="http://schemas.microsoft.com/office/drawing/2014/main" val="916499267"/>
                    </a:ext>
                  </a:extLst>
                </a:gridCol>
              </a:tblGrid>
              <a:tr h="2748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515805857"/>
                  </a:ext>
                </a:extLst>
              </a:tr>
              <a:tr h="5496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 безработицы,</a:t>
                      </a:r>
                      <a:r>
                        <a:rPr lang="ru-RU" sz="18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% к численности рабочей силы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4,7</a:t>
                      </a:r>
                    </a:p>
                  </a:txBody>
                  <a:tcPr marL="91432" marR="91432" marT="45743" marB="4574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4,6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1432" marR="91432" marT="45743" marB="4574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4,6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1432" marR="91432" marT="45743" marB="4574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4,6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1432" marR="91432" marT="45743" marB="4574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610055367"/>
                  </a:ext>
                </a:extLst>
              </a:tr>
              <a:tr h="5496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Месячный расчетный показатель (МРП), тенге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dirty="0">
                          <a:solidFill>
                            <a:schemeClr val="tx1"/>
                          </a:solidFill>
                          <a:latin typeface="+mn-lt"/>
                        </a:rPr>
                        <a:t>3932</a:t>
                      </a:r>
                      <a:endParaRPr lang="ru-RU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2" marR="91432" marT="45739" marB="4573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dirty="0">
                          <a:solidFill>
                            <a:schemeClr val="tx1"/>
                          </a:solidFill>
                          <a:latin typeface="+mn-lt"/>
                        </a:rPr>
                        <a:t>4325</a:t>
                      </a:r>
                      <a:endParaRPr lang="ru-RU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2" marR="91432" marT="45739" marB="4573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dirty="0">
                          <a:solidFill>
                            <a:schemeClr val="tx1"/>
                          </a:solidFill>
                          <a:latin typeface="+mn-lt"/>
                        </a:rPr>
                        <a:t>4606</a:t>
                      </a:r>
                      <a:endParaRPr lang="ru-RU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2" marR="91432" marT="45739" marB="4573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dirty="0">
                          <a:solidFill>
                            <a:schemeClr val="tx1"/>
                          </a:solidFill>
                          <a:latin typeface="+mn-lt"/>
                        </a:rPr>
                        <a:t>4882</a:t>
                      </a:r>
                      <a:endParaRPr lang="ru-RU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2" marR="91432" marT="45739" marB="4573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989462441"/>
                  </a:ext>
                </a:extLst>
              </a:tr>
              <a:tr h="7647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Минимальный размер заработной платы, тенге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dirty="0">
                          <a:solidFill>
                            <a:schemeClr val="tx1"/>
                          </a:solidFill>
                          <a:latin typeface="+mn-lt"/>
                        </a:rPr>
                        <a:t>85000</a:t>
                      </a:r>
                    </a:p>
                  </a:txBody>
                  <a:tcPr marL="91432" marR="91432" marT="45739" marB="4573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dirty="0">
                          <a:solidFill>
                            <a:schemeClr val="tx1"/>
                          </a:solidFill>
                          <a:latin typeface="+mn-lt"/>
                        </a:rPr>
                        <a:t>85000</a:t>
                      </a:r>
                      <a:endParaRPr lang="ru-RU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2" marR="91432" marT="45739" marB="4573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dirty="0">
                          <a:solidFill>
                            <a:schemeClr val="tx1"/>
                          </a:solidFill>
                          <a:latin typeface="+mn-lt"/>
                        </a:rPr>
                        <a:t>85000</a:t>
                      </a:r>
                      <a:endParaRPr lang="ru-RU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2" marR="91432" marT="45739" marB="4573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800" dirty="0">
                          <a:solidFill>
                            <a:schemeClr val="tx1"/>
                          </a:solidFill>
                          <a:latin typeface="+mn-lt"/>
                        </a:rPr>
                        <a:t>85000</a:t>
                      </a:r>
                      <a:endParaRPr lang="ru-RU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2" marR="91432" marT="45739" marB="4573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682575275"/>
                  </a:ext>
                </a:extLst>
              </a:tr>
              <a:tr h="2748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Среднемесячная</a:t>
                      </a:r>
                      <a:r>
                        <a:rPr lang="ru-RU" sz="18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заработная плата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одного работника тенге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274323</a:t>
                      </a:r>
                    </a:p>
                  </a:txBody>
                  <a:tcPr marL="91432" marR="91432" marT="45743" marB="4574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282129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1432" marR="91432" marT="45743" marB="4574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287772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1432" marR="91432" marT="45743" marB="4574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dirty="0">
                          <a:solidFill>
                            <a:schemeClr val="tx1"/>
                          </a:solidFill>
                        </a:rPr>
                        <a:t>293528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2" marR="91432" marT="45743" marB="4574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47188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4527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4290"/>
            <a:ext cx="88582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3399"/>
                </a:solidFill>
              </a:rPr>
              <a:t>Структура поступлений бюджета </a:t>
            </a:r>
          </a:p>
          <a:p>
            <a:pPr algn="ctr"/>
            <a:r>
              <a:rPr lang="ru-RU" sz="2000" b="1" dirty="0">
                <a:solidFill>
                  <a:srgbClr val="003399"/>
                </a:solidFill>
              </a:rPr>
              <a:t>Ямышевского сельского округа </a:t>
            </a:r>
          </a:p>
          <a:p>
            <a:pPr algn="ctr"/>
            <a:r>
              <a:rPr lang="ru-RU" sz="2000" b="1" dirty="0">
                <a:solidFill>
                  <a:srgbClr val="003399"/>
                </a:solidFill>
              </a:rPr>
              <a:t> района </a:t>
            </a:r>
            <a:r>
              <a:rPr lang="ru-RU" sz="2000" b="1" dirty="0" err="1">
                <a:solidFill>
                  <a:srgbClr val="003399"/>
                </a:solidFill>
              </a:rPr>
              <a:t>Аққулы</a:t>
            </a:r>
            <a:r>
              <a:rPr lang="ru-RU" sz="2000" b="1" dirty="0">
                <a:solidFill>
                  <a:srgbClr val="003399"/>
                </a:solidFill>
              </a:rPr>
              <a:t> на 202</a:t>
            </a:r>
            <a:r>
              <a:rPr lang="en-US" sz="2000" b="1" dirty="0">
                <a:solidFill>
                  <a:srgbClr val="003399"/>
                </a:solidFill>
              </a:rPr>
              <a:t>6</a:t>
            </a:r>
            <a:r>
              <a:rPr lang="ru-RU" sz="2000" b="1" dirty="0">
                <a:solidFill>
                  <a:srgbClr val="003399"/>
                </a:solidFill>
              </a:rPr>
              <a:t>-202</a:t>
            </a:r>
            <a:r>
              <a:rPr lang="en-US" sz="2000" b="1" dirty="0">
                <a:solidFill>
                  <a:srgbClr val="003399"/>
                </a:solidFill>
              </a:rPr>
              <a:t>8</a:t>
            </a:r>
            <a:r>
              <a:rPr lang="ru-RU" sz="2000" b="1" dirty="0">
                <a:solidFill>
                  <a:srgbClr val="003399"/>
                </a:solidFill>
              </a:rPr>
              <a:t> годы, тыс. тенге</a:t>
            </a:r>
            <a:endParaRPr lang="ru-RU" sz="2000" dirty="0">
              <a:solidFill>
                <a:srgbClr val="003399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868011"/>
              </p:ext>
            </p:extLst>
          </p:nvPr>
        </p:nvGraphicFramePr>
        <p:xfrm>
          <a:off x="142844" y="1222883"/>
          <a:ext cx="8715404" cy="517730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953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19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33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50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17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99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№ п/п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  <a:endParaRPr lang="ru-RU" sz="14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</a:t>
                      </a:r>
                      <a:r>
                        <a:rPr lang="en-US" sz="14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год</a:t>
                      </a:r>
                      <a:endParaRPr lang="ru-RU" sz="14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</a:t>
                      </a:r>
                      <a:r>
                        <a:rPr lang="en-US" sz="14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7</a:t>
                      </a:r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год</a:t>
                      </a:r>
                      <a:endParaRPr lang="ru-RU" sz="14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</a:t>
                      </a:r>
                      <a:r>
                        <a:rPr lang="en-US" sz="14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8</a:t>
                      </a:r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год</a:t>
                      </a:r>
                      <a:endParaRPr lang="ru-RU" sz="14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5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06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kumimoji="0" lang="ru-RU" sz="14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Н</a:t>
                      </a:r>
                      <a:r>
                        <a:rPr kumimoji="0" lang="ru-RU" sz="14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алоговые поступления, в том  </a:t>
                      </a:r>
                      <a:r>
                        <a:rPr kumimoji="0" lang="ru-RU" sz="14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числе:</a:t>
                      </a:r>
                      <a:endParaRPr kumimoji="0" lang="ru-RU" sz="14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4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9747,0</a:t>
                      </a:r>
                      <a:endParaRPr kumimoji="0" lang="ru-RU" sz="14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i="0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6631,0</a:t>
                      </a:r>
                      <a:endParaRPr lang="ru-RU" sz="14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i="0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8790,0</a:t>
                      </a:r>
                      <a:endParaRPr lang="ru-RU" sz="14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9304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    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40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индивидуальный</a:t>
                      </a:r>
                      <a:r>
                        <a:rPr kumimoji="0" lang="ru-RU" sz="1400" i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40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подоходный  </a:t>
                      </a:r>
                      <a:r>
                        <a:rPr kumimoji="0" lang="ru-RU" sz="1400" i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40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налог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3755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3500,0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6947,0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9304">
                <a:tc>
                  <a:txBody>
                    <a:bodyPr/>
                    <a:lstStyle/>
                    <a:p>
                      <a:pPr algn="ctr" fontAlgn="b"/>
                      <a:endParaRPr kumimoji="0" lang="ru-RU" sz="14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40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налог на имущество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118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150,0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150,0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3456">
                <a:tc>
                  <a:txBody>
                    <a:bodyPr/>
                    <a:lstStyle/>
                    <a:p>
                      <a:pPr algn="ctr" fontAlgn="b"/>
                      <a:endParaRPr kumimoji="0" lang="ru-RU" sz="14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земельный</a:t>
                      </a:r>
                      <a:r>
                        <a:rPr kumimoji="0" lang="ru-RU" sz="1400" b="0" i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налог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6</a:t>
                      </a:r>
                      <a:r>
                        <a:rPr kumimoji="0" lang="kk-KZ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0,0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60,0</a:t>
                      </a:r>
                      <a:endParaRPr lang="ru-RU" sz="140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60,0</a:t>
                      </a:r>
                      <a:endParaRPr lang="ru-RU" sz="140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153">
                <a:tc>
                  <a:txBody>
                    <a:bodyPr/>
                    <a:lstStyle/>
                    <a:p>
                      <a:pPr algn="ctr" fontAlgn="b"/>
                      <a:endParaRPr kumimoji="0" lang="ru-RU" sz="14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налог на транспортные средства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5100</a:t>
                      </a:r>
                      <a:r>
                        <a:rPr kumimoji="0" lang="kk-KZ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,0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2820,0</a:t>
                      </a:r>
                      <a:endParaRPr lang="ru-RU" sz="140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2961,0</a:t>
                      </a:r>
                      <a:endParaRPr lang="ru-RU" sz="140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9776">
                <a:tc>
                  <a:txBody>
                    <a:bodyPr/>
                    <a:lstStyle/>
                    <a:p>
                      <a:pPr algn="ctr" fontAlgn="b"/>
                      <a:endParaRPr kumimoji="0" lang="ru-RU" sz="14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Единый земельный налог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615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0,0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0,0</a:t>
                      </a:r>
                      <a:endParaRPr lang="ru-RU" sz="1400" b="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3918">
                <a:tc>
                  <a:txBody>
                    <a:bodyPr/>
                    <a:lstStyle/>
                    <a:p>
                      <a:pPr algn="ctr" fontAlgn="b"/>
                      <a:endParaRPr kumimoji="0" lang="ru-RU" sz="14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Внутренние</a:t>
                      </a:r>
                      <a:r>
                        <a:rPr kumimoji="0" lang="ru-RU" sz="1400" b="0" i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налоги на товары, работы и услуги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99</a:t>
                      </a:r>
                      <a:r>
                        <a:rPr kumimoji="0" lang="en-US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,0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101,0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101,0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4154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Нен</a:t>
                      </a:r>
                      <a:r>
                        <a:rPr kumimoji="0" lang="ru-RU" sz="14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алоговые поступления, в том  </a:t>
                      </a:r>
                      <a:r>
                        <a:rPr kumimoji="0" lang="ru-RU" sz="14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числе:</a:t>
                      </a:r>
                      <a:endParaRPr kumimoji="0" lang="ru-RU" sz="14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0,0</a:t>
                      </a:r>
                      <a:endParaRPr kumimoji="0" lang="ru-RU" sz="14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6934">
                <a:tc>
                  <a:txBody>
                    <a:bodyPr/>
                    <a:lstStyle/>
                    <a:p>
                      <a:pPr algn="ctr" fontAlgn="b"/>
                      <a:endParaRPr kumimoji="0" lang="ru-RU" sz="14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Доходы от аренды имущества, находящегося</a:t>
                      </a:r>
                      <a:r>
                        <a:rPr kumimoji="0" lang="ru-RU" sz="1400" b="0" i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в государственной собственности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7079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Продажа</a:t>
                      </a:r>
                      <a:r>
                        <a:rPr kumimoji="0" lang="ru-RU" sz="1400" b="1" i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земли и нематериальных     активов</a:t>
                      </a:r>
                      <a:endParaRPr kumimoji="0" lang="ru-RU" sz="14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1389,0</a:t>
                      </a:r>
                      <a:endParaRPr kumimoji="0" lang="ru-RU" sz="14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7783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4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Субвенция</a:t>
                      </a:r>
                      <a:endParaRPr kumimoji="0" lang="ru-RU" sz="14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73979,0</a:t>
                      </a:r>
                      <a:endParaRPr kumimoji="0" lang="ru-RU" sz="14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79869,0</a:t>
                      </a:r>
                      <a:endParaRPr kumimoji="0" lang="ru-RU" sz="14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81229,0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80413">
                <a:tc>
                  <a:txBody>
                    <a:bodyPr/>
                    <a:lstStyle/>
                    <a:p>
                      <a:pPr algn="ctr" fontAlgn="b"/>
                      <a:endParaRPr kumimoji="0" lang="ru-RU" sz="14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Поступления трансфертов </a:t>
                      </a:r>
                    </a:p>
                    <a:p>
                      <a:pPr algn="l" fontAlgn="ctr"/>
                      <a:r>
                        <a:rPr kumimoji="0" lang="ru-RU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из вышестоящих органов </a:t>
                      </a:r>
                    </a:p>
                    <a:p>
                      <a:pPr algn="l" fontAlgn="ctr"/>
                      <a:r>
                        <a:rPr kumimoji="0" lang="ru-RU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государственного управления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89976</a:t>
                      </a:r>
                      <a:r>
                        <a:rPr kumimoji="0" lang="ru-RU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27925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51520" y="692696"/>
            <a:ext cx="8305800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42852"/>
            <a:ext cx="850112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3399"/>
                </a:solidFill>
              </a:rPr>
              <a:t>Структура расходов бюджета </a:t>
            </a:r>
          </a:p>
          <a:p>
            <a:pPr algn="ctr"/>
            <a:r>
              <a:rPr lang="ru-RU" sz="2800" b="1" dirty="0">
                <a:solidFill>
                  <a:srgbClr val="003399"/>
                </a:solidFill>
              </a:rPr>
              <a:t>Ямышевского сельского округа района </a:t>
            </a:r>
            <a:r>
              <a:rPr lang="ru-RU" sz="2800" b="1" dirty="0" err="1">
                <a:solidFill>
                  <a:srgbClr val="003399"/>
                </a:solidFill>
              </a:rPr>
              <a:t>Аққулы</a:t>
            </a:r>
            <a:r>
              <a:rPr lang="ru-RU" sz="2800" b="1" dirty="0">
                <a:solidFill>
                  <a:srgbClr val="003399"/>
                </a:solidFill>
              </a:rPr>
              <a:t> на 2026-2028 годы, тыс. тенге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3110459"/>
              </p:ext>
            </p:extLst>
          </p:nvPr>
        </p:nvGraphicFramePr>
        <p:xfrm>
          <a:off x="285720" y="1643051"/>
          <a:ext cx="8429684" cy="414340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790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215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534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№ п/п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2025 год</a:t>
                      </a:r>
                      <a:endParaRPr lang="ru-RU" sz="18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2026 год</a:t>
                      </a:r>
                      <a:endParaRPr lang="ru-RU" sz="18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2027 год</a:t>
                      </a:r>
                      <a:endParaRPr lang="ru-RU" sz="18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75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7322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Расходы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</a:t>
                      </a:r>
                      <a:r>
                        <a:rPr kumimoji="0" lang="en-US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79403</a:t>
                      </a:r>
                      <a:r>
                        <a:rPr kumimoji="0" lang="ru-RU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1" i="0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86500,0</a:t>
                      </a:r>
                      <a:endParaRPr lang="ru-RU" sz="18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1" i="0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88176,0</a:t>
                      </a:r>
                      <a:endParaRPr lang="ru-RU" sz="18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582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   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Государственные услуги общего   </a:t>
                      </a:r>
                    </a:p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характера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592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58379,0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58710,0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910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Жилищно-коммунальное</a:t>
                      </a:r>
                      <a:r>
                        <a:rPr kumimoji="0" lang="ru-RU" sz="1800" b="0" i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хозяйство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24760,0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24111,0</a:t>
                      </a: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25257,0</a:t>
                      </a: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8459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Культура, спорт, туризм и </a:t>
                      </a:r>
                    </a:p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информационное пространство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2187,0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317,0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332,0</a:t>
                      </a: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6965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0099"/>
                          </a:solidFill>
                        </a:rPr>
                        <a:t>12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Транспорт и коммуникации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93234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3693,0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3877,0</a:t>
                      </a: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-171400"/>
            <a:ext cx="7488832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Пояснительная записка по уточнению</a:t>
            </a:r>
            <a:br>
              <a:rPr lang="ru-RU" dirty="0">
                <a:solidFill>
                  <a:srgbClr val="7030A0"/>
                </a:solidFill>
              </a:rPr>
            </a:br>
            <a:r>
              <a:rPr lang="ru-RU" sz="1600" b="1" dirty="0">
                <a:solidFill>
                  <a:srgbClr val="7030A0"/>
                </a:solidFill>
              </a:rPr>
              <a:t> ГУ Аппарат акима Ямышевского сельского округа района</a:t>
            </a:r>
            <a:r>
              <a:rPr lang="kk-KZ" sz="1600" b="1" dirty="0">
                <a:solidFill>
                  <a:srgbClr val="7030A0"/>
                </a:solidFill>
              </a:rPr>
              <a:t> Аққулы</a:t>
            </a:r>
            <a:br>
              <a:rPr lang="ru-RU" sz="1600" dirty="0">
                <a:solidFill>
                  <a:srgbClr val="7030A0"/>
                </a:solidFill>
              </a:rPr>
            </a:br>
            <a:r>
              <a:rPr lang="ru-RU" sz="1600" b="1" dirty="0">
                <a:solidFill>
                  <a:srgbClr val="7030A0"/>
                </a:solidFill>
              </a:rPr>
              <a:t>на 202</a:t>
            </a:r>
            <a:r>
              <a:rPr lang="kk-KZ" sz="1600" b="1" dirty="0">
                <a:solidFill>
                  <a:srgbClr val="7030A0"/>
                </a:solidFill>
              </a:rPr>
              <a:t>6</a:t>
            </a:r>
            <a:r>
              <a:rPr lang="ru-RU" sz="1600" b="1" dirty="0">
                <a:solidFill>
                  <a:srgbClr val="7030A0"/>
                </a:solidFill>
              </a:rPr>
              <a:t> год </a:t>
            </a:r>
          </a:p>
          <a:p>
            <a:pPr lvl="0"/>
            <a:r>
              <a:rPr lang="kk-KZ" sz="1400" dirty="0">
                <a:solidFill>
                  <a:srgbClr val="000099"/>
                </a:solidFill>
              </a:rPr>
              <a:t>*</a:t>
            </a:r>
            <a:r>
              <a:rPr lang="kk-KZ" sz="1200" dirty="0">
                <a:solidFill>
                  <a:srgbClr val="000099"/>
                </a:solidFill>
              </a:rPr>
              <a:t>Внесены изменения в  доходную часть бюджета сельского округа на 2026 год по следующим кодам: </a:t>
            </a:r>
          </a:p>
          <a:p>
            <a:pPr lvl="0"/>
            <a:r>
              <a:rPr lang="ru-RU" sz="1200" dirty="0">
                <a:solidFill>
                  <a:srgbClr val="000099"/>
                </a:solidFill>
              </a:rPr>
              <a:t>101202 «</a:t>
            </a:r>
            <a:r>
              <a:rPr lang="ru-RU" sz="1200" dirty="0" err="1">
                <a:solidFill>
                  <a:srgbClr val="000099"/>
                </a:solidFill>
              </a:rPr>
              <a:t>Индивилуальный</a:t>
            </a:r>
            <a:r>
              <a:rPr lang="ru-RU" sz="1200" dirty="0">
                <a:solidFill>
                  <a:srgbClr val="000099"/>
                </a:solidFill>
              </a:rPr>
              <a:t> подоходный налог» увеличился на 845,0 </a:t>
            </a:r>
            <a:r>
              <a:rPr lang="ru-RU" sz="1200" dirty="0" err="1">
                <a:solidFill>
                  <a:srgbClr val="000099"/>
                </a:solidFill>
              </a:rPr>
              <a:t>т.т</a:t>
            </a:r>
            <a:r>
              <a:rPr lang="ru-RU" sz="1200" dirty="0">
                <a:solidFill>
                  <a:srgbClr val="000099"/>
                </a:solidFill>
              </a:rPr>
              <a:t>.</a:t>
            </a:r>
          </a:p>
          <a:p>
            <a:pPr lvl="0"/>
            <a:r>
              <a:rPr lang="ru-RU" sz="1200" dirty="0">
                <a:solidFill>
                  <a:srgbClr val="000099"/>
                </a:solidFill>
              </a:rPr>
              <a:t>104401 «Налог га транспортные средства с юридических лиц» уменьшился на 68,0 </a:t>
            </a:r>
            <a:r>
              <a:rPr lang="ru-RU" sz="1200" dirty="0" err="1">
                <a:solidFill>
                  <a:srgbClr val="000099"/>
                </a:solidFill>
              </a:rPr>
              <a:t>т.т</a:t>
            </a:r>
            <a:r>
              <a:rPr lang="ru-RU" sz="1200" dirty="0">
                <a:solidFill>
                  <a:srgbClr val="000099"/>
                </a:solidFill>
              </a:rPr>
              <a:t>.</a:t>
            </a:r>
          </a:p>
          <a:p>
            <a:pPr lvl="0"/>
            <a:r>
              <a:rPr lang="ru-RU" sz="1200" dirty="0">
                <a:solidFill>
                  <a:srgbClr val="000099"/>
                </a:solidFill>
              </a:rPr>
              <a:t>104501 Единый земельный налог  увеличился на 615,0 </a:t>
            </a:r>
            <a:r>
              <a:rPr lang="ru-RU" sz="1200" dirty="0" err="1">
                <a:solidFill>
                  <a:srgbClr val="000099"/>
                </a:solidFill>
              </a:rPr>
              <a:t>т.т</a:t>
            </a:r>
            <a:r>
              <a:rPr lang="ru-RU" sz="1200" dirty="0">
                <a:solidFill>
                  <a:srgbClr val="000099"/>
                </a:solidFill>
              </a:rPr>
              <a:t>.</a:t>
            </a:r>
          </a:p>
          <a:p>
            <a:pPr lvl="0"/>
            <a:r>
              <a:rPr lang="ru-RU" sz="1200" dirty="0">
                <a:solidFill>
                  <a:srgbClr val="000099"/>
                </a:solidFill>
              </a:rPr>
              <a:t>303101 «Поступления от продажи земельных участков» уменьшился на 1389,0 </a:t>
            </a:r>
            <a:r>
              <a:rPr lang="ru-RU" sz="1200" dirty="0" err="1">
                <a:solidFill>
                  <a:srgbClr val="000099"/>
                </a:solidFill>
              </a:rPr>
              <a:t>тыс.тенге</a:t>
            </a:r>
            <a:endParaRPr lang="ru-RU" sz="1200" dirty="0">
              <a:solidFill>
                <a:srgbClr val="000099"/>
              </a:solidFill>
            </a:endParaRPr>
          </a:p>
          <a:p>
            <a:pPr lvl="0"/>
            <a:r>
              <a:rPr lang="ru-RU" sz="1200" dirty="0">
                <a:solidFill>
                  <a:srgbClr val="000099"/>
                </a:solidFill>
              </a:rPr>
              <a:t>2. </a:t>
            </a:r>
            <a:r>
              <a:rPr lang="ru-RU" sz="1200" b="1" dirty="0">
                <a:solidFill>
                  <a:srgbClr val="000099"/>
                </a:solidFill>
              </a:rPr>
              <a:t>Перераспределения свободного  остатка</a:t>
            </a:r>
            <a:r>
              <a:rPr lang="ru-RU" sz="1200" dirty="0">
                <a:solidFill>
                  <a:srgbClr val="000099"/>
                </a:solidFill>
              </a:rPr>
              <a:t>: 4312,0 тыс. тенге и перераспределение налогов на программы: </a:t>
            </a:r>
          </a:p>
          <a:p>
            <a:pPr lvl="0"/>
            <a:r>
              <a:rPr lang="ru-RU" sz="1200" dirty="0">
                <a:solidFill>
                  <a:srgbClr val="000099"/>
                </a:solidFill>
              </a:rPr>
              <a:t>01.01.124.001.015 Услуги по обеспечению деятельности </a:t>
            </a:r>
            <a:r>
              <a:rPr lang="ru-RU" sz="1200" dirty="0" err="1">
                <a:solidFill>
                  <a:srgbClr val="000099"/>
                </a:solidFill>
              </a:rPr>
              <a:t>акима</a:t>
            </a:r>
            <a:r>
              <a:rPr lang="ru-RU" sz="1200" dirty="0">
                <a:solidFill>
                  <a:srgbClr val="000099"/>
                </a:solidFill>
              </a:rPr>
              <a:t> города районного значения, села, поселка, сельского округа (на оплату электроэнергии здания </a:t>
            </a:r>
            <a:r>
              <a:rPr lang="ru-RU" sz="1200" dirty="0" err="1">
                <a:solidFill>
                  <a:srgbClr val="000099"/>
                </a:solidFill>
              </a:rPr>
              <a:t>акимата</a:t>
            </a:r>
            <a:r>
              <a:rPr lang="ru-RU" sz="1200" dirty="0">
                <a:solidFill>
                  <a:srgbClr val="000099"/>
                </a:solidFill>
              </a:rPr>
              <a:t>) на 550,0 </a:t>
            </a:r>
            <a:r>
              <a:rPr lang="ru-RU" sz="1200" dirty="0" err="1">
                <a:solidFill>
                  <a:srgbClr val="000099"/>
                </a:solidFill>
              </a:rPr>
              <a:t>т.т</a:t>
            </a:r>
            <a:r>
              <a:rPr lang="ru-RU" sz="1200" dirty="0">
                <a:solidFill>
                  <a:srgbClr val="000099"/>
                </a:solidFill>
              </a:rPr>
              <a:t>.</a:t>
            </a:r>
          </a:p>
          <a:p>
            <a:pPr lvl="0"/>
            <a:r>
              <a:rPr lang="ru-RU" sz="1200" dirty="0">
                <a:solidFill>
                  <a:srgbClr val="000099"/>
                </a:solidFill>
              </a:rPr>
              <a:t>01.01.124.022.015 «Капитальные расходы государственного органа ( на приобретение 3 комплектов компьютеров» на 1719,0 </a:t>
            </a:r>
            <a:r>
              <a:rPr lang="ru-RU" sz="1200" dirty="0" err="1">
                <a:solidFill>
                  <a:srgbClr val="000099"/>
                </a:solidFill>
              </a:rPr>
              <a:t>т.т</a:t>
            </a:r>
            <a:r>
              <a:rPr lang="ru-RU" sz="1200" dirty="0">
                <a:solidFill>
                  <a:srgbClr val="000099"/>
                </a:solidFill>
              </a:rPr>
              <a:t>.</a:t>
            </a:r>
          </a:p>
          <a:p>
            <a:pPr lvl="0"/>
            <a:r>
              <a:rPr lang="ru-RU" sz="1200" dirty="0">
                <a:solidFill>
                  <a:srgbClr val="000099"/>
                </a:solidFill>
              </a:rPr>
              <a:t>07.03.124.011.015 «Благоустройство и озеленение населенных пунктов» (на установку камер видеонаблюдения в селах Ямышево-601,0 </a:t>
            </a:r>
            <a:r>
              <a:rPr lang="ru-RU" sz="1200" dirty="0" err="1">
                <a:solidFill>
                  <a:srgbClr val="000099"/>
                </a:solidFill>
              </a:rPr>
              <a:t>т.т</a:t>
            </a:r>
            <a:r>
              <a:rPr lang="ru-RU" sz="1200" dirty="0">
                <a:solidFill>
                  <a:srgbClr val="000099"/>
                </a:solidFill>
              </a:rPr>
              <a:t>., </a:t>
            </a:r>
            <a:r>
              <a:rPr lang="ru-RU" sz="1200" dirty="0" err="1">
                <a:solidFill>
                  <a:srgbClr val="000099"/>
                </a:solidFill>
              </a:rPr>
              <a:t>Тлектес</a:t>
            </a:r>
            <a:r>
              <a:rPr lang="ru-RU" sz="1200" dirty="0">
                <a:solidFill>
                  <a:srgbClr val="000099"/>
                </a:solidFill>
              </a:rPr>
              <a:t> – 589,0 </a:t>
            </a:r>
            <a:r>
              <a:rPr lang="ru-RU" sz="1200" dirty="0" err="1">
                <a:solidFill>
                  <a:srgbClr val="000099"/>
                </a:solidFill>
              </a:rPr>
              <a:t>т.т</a:t>
            </a:r>
            <a:r>
              <a:rPr lang="ru-RU" sz="1200" dirty="0">
                <a:solidFill>
                  <a:srgbClr val="000099"/>
                </a:solidFill>
              </a:rPr>
              <a:t>., </a:t>
            </a:r>
            <a:r>
              <a:rPr lang="ru-RU" sz="1200" dirty="0" err="1">
                <a:solidFill>
                  <a:srgbClr val="000099"/>
                </a:solidFill>
              </a:rPr>
              <a:t>Кызылкогам</a:t>
            </a:r>
            <a:r>
              <a:rPr lang="ru-RU" sz="1200" dirty="0">
                <a:solidFill>
                  <a:srgbClr val="000099"/>
                </a:solidFill>
              </a:rPr>
              <a:t> – 576,0 </a:t>
            </a:r>
            <a:r>
              <a:rPr lang="ru-RU" sz="1200" dirty="0" err="1">
                <a:solidFill>
                  <a:srgbClr val="000099"/>
                </a:solidFill>
              </a:rPr>
              <a:t>т.т</a:t>
            </a:r>
            <a:r>
              <a:rPr lang="ru-RU" sz="1200" dirty="0">
                <a:solidFill>
                  <a:srgbClr val="000099"/>
                </a:solidFill>
              </a:rPr>
              <a:t>., на изготовление </a:t>
            </a:r>
            <a:r>
              <a:rPr lang="ru-RU" sz="1200" dirty="0" err="1">
                <a:solidFill>
                  <a:srgbClr val="000099"/>
                </a:solidFill>
              </a:rPr>
              <a:t>банеров</a:t>
            </a:r>
            <a:r>
              <a:rPr lang="ru-RU" sz="1200" dirty="0">
                <a:solidFill>
                  <a:srgbClr val="000099"/>
                </a:solidFill>
              </a:rPr>
              <a:t> 163,0 </a:t>
            </a:r>
            <a:r>
              <a:rPr lang="ru-RU" sz="1200" dirty="0" err="1">
                <a:solidFill>
                  <a:srgbClr val="000099"/>
                </a:solidFill>
              </a:rPr>
              <a:t>т.т</a:t>
            </a:r>
            <a:r>
              <a:rPr lang="ru-RU" sz="1200" dirty="0">
                <a:solidFill>
                  <a:srgbClr val="000099"/>
                </a:solidFill>
              </a:rPr>
              <a:t>.) на сумму 1929,0 </a:t>
            </a:r>
            <a:r>
              <a:rPr lang="ru-RU" sz="1200" dirty="0" err="1">
                <a:solidFill>
                  <a:srgbClr val="000099"/>
                </a:solidFill>
              </a:rPr>
              <a:t>т.т</a:t>
            </a:r>
            <a:r>
              <a:rPr lang="ru-RU" sz="1200" dirty="0">
                <a:solidFill>
                  <a:srgbClr val="000099"/>
                </a:solidFill>
              </a:rPr>
              <a:t>.</a:t>
            </a:r>
          </a:p>
          <a:p>
            <a:pPr lvl="0"/>
            <a:r>
              <a:rPr lang="ru-RU" sz="1200" dirty="0">
                <a:solidFill>
                  <a:srgbClr val="000099"/>
                </a:solidFill>
              </a:rPr>
              <a:t>08.02.124.028.015 «Проведение физкультурно-оздоровительных и спортивных мероприятий на местном уровне» ( на приобретение тренажеров для спортивной площадки) на сумму 1219,0 </a:t>
            </a:r>
            <a:r>
              <a:rPr lang="ru-RU" sz="1200" dirty="0" err="1">
                <a:solidFill>
                  <a:srgbClr val="000099"/>
                </a:solidFill>
              </a:rPr>
              <a:t>т.т</a:t>
            </a:r>
            <a:r>
              <a:rPr lang="ru-RU" sz="1200" dirty="0">
                <a:solidFill>
                  <a:srgbClr val="000099"/>
                </a:solidFill>
              </a:rPr>
              <a:t>.</a:t>
            </a:r>
          </a:p>
          <a:p>
            <a:pPr lvl="0"/>
            <a:r>
              <a:rPr lang="ru-RU" sz="1200" dirty="0">
                <a:solidFill>
                  <a:srgbClr val="000099"/>
                </a:solidFill>
              </a:rPr>
              <a:t>12.1.124.013.015 (Обеспечение функционирования автомобильных дорог в городах районного значения, селах, поселках, сельских округах) на специфику 000159 (оплата прочих  услуг и работ) – 1676,0 тыс. тенге  (услуги по зимнему содержанию дорог по </a:t>
            </a:r>
            <a:r>
              <a:rPr lang="ru-RU" sz="1200" dirty="0" err="1">
                <a:solidFill>
                  <a:srgbClr val="000099"/>
                </a:solidFill>
              </a:rPr>
              <a:t>Ямышевскому</a:t>
            </a:r>
            <a:r>
              <a:rPr lang="ru-RU" sz="1200" dirty="0">
                <a:solidFill>
                  <a:srgbClr val="000099"/>
                </a:solidFill>
              </a:rPr>
              <a:t> сельскому округу -630,0 </a:t>
            </a:r>
            <a:r>
              <a:rPr lang="ru-RU" sz="1200" dirty="0" err="1">
                <a:solidFill>
                  <a:srgbClr val="000099"/>
                </a:solidFill>
              </a:rPr>
              <a:t>т.т</a:t>
            </a:r>
            <a:r>
              <a:rPr lang="ru-RU" sz="1200" dirty="0">
                <a:solidFill>
                  <a:srgbClr val="000099"/>
                </a:solidFill>
              </a:rPr>
              <a:t>., на профилирование дорог 400,0 тысяч тенге; на </a:t>
            </a:r>
            <a:r>
              <a:rPr lang="ru-RU" sz="1200" dirty="0" err="1">
                <a:solidFill>
                  <a:srgbClr val="000099"/>
                </a:solidFill>
              </a:rPr>
              <a:t>окос</a:t>
            </a:r>
            <a:r>
              <a:rPr lang="ru-RU" sz="1200" dirty="0">
                <a:solidFill>
                  <a:srgbClr val="000099"/>
                </a:solidFill>
              </a:rPr>
              <a:t> травы вдоль дорог 400,0 </a:t>
            </a:r>
            <a:r>
              <a:rPr lang="ru-RU" sz="1200" dirty="0" err="1">
                <a:solidFill>
                  <a:srgbClr val="000099"/>
                </a:solidFill>
              </a:rPr>
              <a:t>т.т</a:t>
            </a:r>
            <a:r>
              <a:rPr lang="ru-RU" sz="1200" dirty="0">
                <a:solidFill>
                  <a:srgbClr val="000099"/>
                </a:solidFill>
              </a:rPr>
              <a:t>., на установку </a:t>
            </a:r>
            <a:r>
              <a:rPr lang="ru-RU" sz="1200" dirty="0" err="1">
                <a:solidFill>
                  <a:srgbClr val="000099"/>
                </a:solidFill>
              </a:rPr>
              <a:t>искуственной</a:t>
            </a:r>
            <a:r>
              <a:rPr lang="ru-RU" sz="1200" dirty="0">
                <a:solidFill>
                  <a:srgbClr val="000099"/>
                </a:solidFill>
              </a:rPr>
              <a:t> дорожной неровности 226,0 </a:t>
            </a:r>
            <a:r>
              <a:rPr lang="ru-RU" sz="1200" dirty="0" err="1">
                <a:solidFill>
                  <a:srgbClr val="000099"/>
                </a:solidFill>
              </a:rPr>
              <a:t>т.т</a:t>
            </a:r>
            <a:r>
              <a:rPr lang="ru-RU" sz="1200" dirty="0">
                <a:solidFill>
                  <a:srgbClr val="000099"/>
                </a:solidFill>
              </a:rPr>
              <a:t>.)– 1676,0 </a:t>
            </a:r>
            <a:r>
              <a:rPr lang="ru-RU" sz="1200" dirty="0" err="1">
                <a:solidFill>
                  <a:srgbClr val="000099"/>
                </a:solidFill>
              </a:rPr>
              <a:t>т.т</a:t>
            </a:r>
            <a:r>
              <a:rPr lang="ru-RU" sz="1200" dirty="0">
                <a:solidFill>
                  <a:srgbClr val="000099"/>
                </a:solidFill>
              </a:rPr>
              <a:t>.</a:t>
            </a:r>
          </a:p>
          <a:p>
            <a:pPr lvl="0"/>
            <a:r>
              <a:rPr lang="ru-RU" sz="1200" dirty="0">
                <a:solidFill>
                  <a:srgbClr val="000099"/>
                </a:solidFill>
              </a:rPr>
              <a:t>3. </a:t>
            </a:r>
            <a:r>
              <a:rPr lang="ru-RU" sz="1200" b="1" dirty="0">
                <a:solidFill>
                  <a:srgbClr val="000099"/>
                </a:solidFill>
              </a:rPr>
              <a:t>В расходной части </a:t>
            </a:r>
            <a:r>
              <a:rPr lang="ru-RU" sz="1200" dirty="0">
                <a:solidFill>
                  <a:srgbClr val="000099"/>
                </a:solidFill>
              </a:rPr>
              <a:t>: </a:t>
            </a:r>
          </a:p>
          <a:p>
            <a:pPr lvl="0"/>
            <a:r>
              <a:rPr lang="ru-RU" sz="1200" dirty="0">
                <a:solidFill>
                  <a:srgbClr val="000099"/>
                </a:solidFill>
              </a:rPr>
              <a:t>*</a:t>
            </a:r>
            <a:r>
              <a:rPr lang="kk-KZ" sz="1200" b="1" dirty="0">
                <a:solidFill>
                  <a:srgbClr val="000099"/>
                </a:solidFill>
              </a:rPr>
              <a:t>Увеличинение расходной части по следующим программам</a:t>
            </a:r>
            <a:r>
              <a:rPr lang="kk-KZ" sz="1200" dirty="0">
                <a:solidFill>
                  <a:srgbClr val="000099"/>
                </a:solidFill>
              </a:rPr>
              <a:t>: </a:t>
            </a:r>
          </a:p>
          <a:p>
            <a:pPr lvl="0"/>
            <a:r>
              <a:rPr lang="ru-RU" sz="1200" dirty="0">
                <a:solidFill>
                  <a:srgbClr val="000099"/>
                </a:solidFill>
              </a:rPr>
              <a:t>08.2.124.028.015. «Проведение физкультурно-оздоровительных и спортивных мероприятий на местном уровне»– 668,0 </a:t>
            </a:r>
            <a:r>
              <a:rPr lang="ru-RU" sz="1200" dirty="0" err="1">
                <a:solidFill>
                  <a:srgbClr val="000099"/>
                </a:solidFill>
              </a:rPr>
              <a:t>тыс.тенге</a:t>
            </a:r>
            <a:r>
              <a:rPr lang="ru-RU" sz="1200" dirty="0">
                <a:solidFill>
                  <a:srgbClr val="000099"/>
                </a:solidFill>
              </a:rPr>
              <a:t> (на приобретение тренажеров для спортивной площадки)</a:t>
            </a:r>
            <a:r>
              <a:rPr lang="ru-RU" sz="1200" i="1" dirty="0">
                <a:solidFill>
                  <a:srgbClr val="000099"/>
                </a:solidFill>
              </a:rPr>
              <a:t>.</a:t>
            </a:r>
          </a:p>
          <a:p>
            <a:pPr lvl="0"/>
            <a:r>
              <a:rPr lang="kk-KZ" sz="1200" dirty="0">
                <a:solidFill>
                  <a:srgbClr val="000099"/>
                </a:solidFill>
              </a:rPr>
              <a:t>*</a:t>
            </a:r>
            <a:r>
              <a:rPr lang="kk-KZ" sz="1200" b="1" dirty="0">
                <a:solidFill>
                  <a:srgbClr val="000099"/>
                </a:solidFill>
              </a:rPr>
              <a:t>Уменьшение расходной части по следующим программам</a:t>
            </a:r>
            <a:r>
              <a:rPr lang="kk-KZ" sz="1200" dirty="0">
                <a:solidFill>
                  <a:srgbClr val="000099"/>
                </a:solidFill>
              </a:rPr>
              <a:t>:</a:t>
            </a:r>
            <a:endParaRPr lang="ru-RU" sz="1200" dirty="0">
              <a:solidFill>
                <a:srgbClr val="000099"/>
              </a:solidFill>
            </a:endParaRPr>
          </a:p>
          <a:p>
            <a:pPr lvl="0"/>
            <a:r>
              <a:rPr lang="kk-KZ" sz="1200" dirty="0">
                <a:solidFill>
                  <a:srgbClr val="000099"/>
                </a:solidFill>
              </a:rPr>
              <a:t>01.01.124.001.015</a:t>
            </a:r>
            <a:r>
              <a:rPr lang="ru-RU" sz="1200" dirty="0">
                <a:solidFill>
                  <a:srgbClr val="000099"/>
                </a:solidFill>
              </a:rPr>
              <a:t> Услуги по обеспечению деятельности </a:t>
            </a:r>
            <a:r>
              <a:rPr lang="ru-RU" sz="1200" dirty="0" err="1">
                <a:solidFill>
                  <a:srgbClr val="000099"/>
                </a:solidFill>
              </a:rPr>
              <a:t>акима</a:t>
            </a:r>
            <a:r>
              <a:rPr lang="ru-RU" sz="1200" dirty="0">
                <a:solidFill>
                  <a:srgbClr val="000099"/>
                </a:solidFill>
              </a:rPr>
              <a:t> города районного значения, села, поселка, сельского округа </a:t>
            </a:r>
            <a:r>
              <a:rPr lang="ru-RU" sz="1200" i="1" dirty="0">
                <a:solidFill>
                  <a:srgbClr val="000099"/>
                </a:solidFill>
              </a:rPr>
              <a:t>(</a:t>
            </a:r>
            <a:r>
              <a:rPr lang="kk-KZ" sz="1200" i="1" dirty="0">
                <a:solidFill>
                  <a:srgbClr val="2016E4"/>
                </a:solidFill>
              </a:rPr>
              <a:t>экономия от сокращения 1 шт ед государственногом служащего</a:t>
            </a:r>
            <a:r>
              <a:rPr lang="ru-RU" sz="1200" i="1" dirty="0">
                <a:solidFill>
                  <a:srgbClr val="000099"/>
                </a:solidFill>
              </a:rPr>
              <a:t>) на общую сумму 668,0 </a:t>
            </a:r>
            <a:r>
              <a:rPr lang="ru-RU" sz="1200" i="1" dirty="0" err="1">
                <a:solidFill>
                  <a:srgbClr val="000099"/>
                </a:solidFill>
              </a:rPr>
              <a:t>тыс.тенге</a:t>
            </a:r>
            <a:r>
              <a:rPr lang="ru-RU" sz="1200" i="1" dirty="0">
                <a:solidFill>
                  <a:srgbClr val="000099"/>
                </a:solidFill>
              </a:rPr>
              <a:t>. </a:t>
            </a:r>
            <a:endParaRPr lang="ru-RU" sz="1200" dirty="0"/>
          </a:p>
          <a:p>
            <a:r>
              <a:rPr lang="ru-RU" sz="1200" dirty="0"/>
              <a:t> </a:t>
            </a:r>
            <a:endParaRPr lang="ru-RU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142852"/>
            <a:ext cx="83582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99"/>
                </a:solidFill>
              </a:rPr>
              <a:t>Основные направления расходования средств бюджета Ямышевского сельского округа района Аққулы в 2026 году, тыс</a:t>
            </a:r>
            <a:r>
              <a:rPr lang="ru-RU" sz="2400" b="1" dirty="0">
                <a:solidFill>
                  <a:srgbClr val="003399"/>
                </a:solidFill>
              </a:rPr>
              <a:t>. тенге</a:t>
            </a:r>
            <a:endParaRPr lang="ru-RU" sz="2800" dirty="0">
              <a:solidFill>
                <a:srgbClr val="003399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999047759"/>
              </p:ext>
            </p:extLst>
          </p:nvPr>
        </p:nvGraphicFramePr>
        <p:xfrm>
          <a:off x="171252" y="1323242"/>
          <a:ext cx="8572560" cy="500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142852"/>
            <a:ext cx="88582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3399"/>
                </a:solidFill>
              </a:rPr>
              <a:t>Благоустройство </a:t>
            </a:r>
          </a:p>
          <a:p>
            <a:pPr algn="ctr"/>
            <a:r>
              <a:rPr lang="ru-RU" sz="2800" b="1" dirty="0">
                <a:solidFill>
                  <a:srgbClr val="003399"/>
                </a:solidFill>
              </a:rPr>
              <a:t>В Ямышевского</a:t>
            </a:r>
            <a:r>
              <a:rPr lang="ru-RU" sz="2800" b="1" dirty="0">
                <a:solidFill>
                  <a:srgbClr val="000099"/>
                </a:solidFill>
              </a:rPr>
              <a:t> сельском округе</a:t>
            </a:r>
            <a:r>
              <a:rPr lang="ru-RU" sz="2800" b="1" dirty="0">
                <a:solidFill>
                  <a:srgbClr val="003399"/>
                </a:solidFill>
              </a:rPr>
              <a:t> </a:t>
            </a:r>
          </a:p>
          <a:p>
            <a:pPr algn="ctr"/>
            <a:r>
              <a:rPr lang="ru-RU" sz="2800" b="1" dirty="0">
                <a:solidFill>
                  <a:srgbClr val="003399"/>
                </a:solidFill>
              </a:rPr>
              <a:t>района Аққулы </a:t>
            </a:r>
            <a:r>
              <a:rPr lang="ru-RU" sz="2800" b="1" dirty="0">
                <a:solidFill>
                  <a:srgbClr val="000099"/>
                </a:solidFill>
              </a:rPr>
              <a:t>в 2026 году</a:t>
            </a:r>
            <a:endParaRPr lang="ru-RU" sz="2800" dirty="0">
              <a:solidFill>
                <a:srgbClr val="0033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1500174"/>
            <a:ext cx="828680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dirty="0">
                <a:solidFill>
                  <a:srgbClr val="000099"/>
                </a:solidFill>
              </a:rPr>
              <a:t> Освещение улиц населенного пункта – </a:t>
            </a:r>
            <a:r>
              <a:rPr lang="ru-RU" b="1" dirty="0">
                <a:solidFill>
                  <a:srgbClr val="000099"/>
                </a:solidFill>
              </a:rPr>
              <a:t>15629</a:t>
            </a:r>
            <a:r>
              <a:rPr lang="ru-RU" dirty="0">
                <a:solidFill>
                  <a:srgbClr val="000099"/>
                </a:solidFill>
              </a:rPr>
              <a:t>,0</a:t>
            </a:r>
            <a:r>
              <a:rPr lang="ru-RU" b="1" dirty="0">
                <a:solidFill>
                  <a:srgbClr val="000099"/>
                </a:solidFill>
              </a:rPr>
              <a:t> тыс. тенге</a:t>
            </a:r>
          </a:p>
          <a:p>
            <a:pPr algn="just">
              <a:buFont typeface="Wingdings" pitchFamily="2" charset="2"/>
              <a:buChar char="v"/>
            </a:pPr>
            <a:endParaRPr lang="ru-RU" sz="1000" b="1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ru-RU" dirty="0">
                <a:solidFill>
                  <a:srgbClr val="000099"/>
                </a:solidFill>
              </a:rPr>
              <a:t> Обеспечение санитарии населенного пункта – 1500,0</a:t>
            </a:r>
            <a:r>
              <a:rPr lang="ru-RU" b="1" dirty="0">
                <a:solidFill>
                  <a:srgbClr val="000099"/>
                </a:solidFill>
              </a:rPr>
              <a:t> тыс. тенге</a:t>
            </a:r>
          </a:p>
          <a:p>
            <a:pPr algn="just">
              <a:buFont typeface="Wingdings" pitchFamily="2" charset="2"/>
              <a:buChar char="v"/>
            </a:pPr>
            <a:endParaRPr lang="ru-RU" sz="1000" b="1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ru-RU" dirty="0">
                <a:solidFill>
                  <a:srgbClr val="000099"/>
                </a:solidFill>
              </a:rPr>
              <a:t> Содержание мест захоронений и погребение безродных – 500,0</a:t>
            </a:r>
            <a:r>
              <a:rPr lang="ru-RU" b="1" dirty="0">
                <a:solidFill>
                  <a:srgbClr val="000099"/>
                </a:solidFill>
              </a:rPr>
              <a:t> тыс. тенге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8596" y="3571877"/>
            <a:ext cx="37862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endParaRPr lang="ru-RU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ru-RU" dirty="0">
                <a:solidFill>
                  <a:srgbClr val="000099"/>
                </a:solidFill>
              </a:rPr>
              <a:t> Благоустройство и озеленение населенного пункта (в том числе: содержание памятников и стел и центральной площади села, обустройство детской площадки и др.) –5556,0 </a:t>
            </a:r>
            <a:r>
              <a:rPr lang="ru-RU" b="1" dirty="0">
                <a:solidFill>
                  <a:srgbClr val="000099"/>
                </a:solidFill>
              </a:rPr>
              <a:t>тыс. тенге</a:t>
            </a:r>
          </a:p>
        </p:txBody>
      </p:sp>
      <p:pic>
        <p:nvPicPr>
          <p:cNvPr id="9" name="Рисунок 8" descr="20180709_1629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88188" y="3929066"/>
            <a:ext cx="4088121" cy="242889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142852"/>
            <a:ext cx="67741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99"/>
                </a:solidFill>
              </a:rPr>
              <a:t>Содержание </a:t>
            </a:r>
            <a:r>
              <a:rPr lang="ru-RU" sz="2400" b="1" dirty="0" err="1">
                <a:solidFill>
                  <a:srgbClr val="000099"/>
                </a:solidFill>
              </a:rPr>
              <a:t>внутрипоселковых</a:t>
            </a:r>
            <a:r>
              <a:rPr lang="ru-RU" sz="2400" b="1" dirty="0">
                <a:solidFill>
                  <a:srgbClr val="000099"/>
                </a:solidFill>
              </a:rPr>
              <a:t> дорог </a:t>
            </a:r>
          </a:p>
          <a:p>
            <a:pPr algn="ctr"/>
            <a:r>
              <a:rPr lang="ru-RU" sz="2400" b="1" dirty="0">
                <a:solidFill>
                  <a:srgbClr val="000099"/>
                </a:solidFill>
              </a:rPr>
              <a:t>Ямышевского сельского округа района </a:t>
            </a:r>
            <a:r>
              <a:rPr lang="ru-RU" sz="2400" b="1" dirty="0" err="1">
                <a:solidFill>
                  <a:srgbClr val="000099"/>
                </a:solidFill>
              </a:rPr>
              <a:t>Аққулы</a:t>
            </a:r>
            <a:endParaRPr lang="ru-RU" sz="2400" dirty="0">
              <a:solidFill>
                <a:srgbClr val="000099"/>
              </a:solidFill>
            </a:endParaRPr>
          </a:p>
        </p:txBody>
      </p:sp>
      <p:pic>
        <p:nvPicPr>
          <p:cNvPr id="5" name="Рисунок 7" descr="20170107_1002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71472" y="4034521"/>
            <a:ext cx="4027530" cy="2471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85720" y="1357298"/>
            <a:ext cx="842968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t">
              <a:defRPr/>
            </a:pPr>
            <a:r>
              <a:rPr lang="ru-RU" sz="2200" dirty="0">
                <a:solidFill>
                  <a:srgbClr val="003399"/>
                </a:solidFill>
              </a:rPr>
              <a:t>Обеспечение функционирования автомобильных дорог: </a:t>
            </a:r>
            <a:r>
              <a:rPr lang="ru-RU" sz="2200" b="1" dirty="0">
                <a:solidFill>
                  <a:srgbClr val="003399"/>
                </a:solidFill>
              </a:rPr>
              <a:t>летнее и зимнее содержание дорог </a:t>
            </a:r>
            <a:r>
              <a:rPr lang="ru-RU" sz="2200" dirty="0">
                <a:solidFill>
                  <a:srgbClr val="003399"/>
                </a:solidFill>
              </a:rPr>
              <a:t>(</a:t>
            </a:r>
            <a:r>
              <a:rPr lang="ru-RU" sz="2200" dirty="0" err="1">
                <a:solidFill>
                  <a:srgbClr val="003399"/>
                </a:solidFill>
              </a:rPr>
              <a:t>грейдеровка</a:t>
            </a:r>
            <a:r>
              <a:rPr lang="ru-RU" sz="2200" dirty="0">
                <a:solidFill>
                  <a:srgbClr val="003399"/>
                </a:solidFill>
              </a:rPr>
              <a:t>, </a:t>
            </a:r>
            <a:r>
              <a:rPr lang="ru-RU" sz="2200" dirty="0" err="1">
                <a:solidFill>
                  <a:srgbClr val="003399"/>
                </a:solidFill>
              </a:rPr>
              <a:t>обкос</a:t>
            </a:r>
            <a:r>
              <a:rPr lang="ru-RU" sz="2200" dirty="0">
                <a:solidFill>
                  <a:srgbClr val="003399"/>
                </a:solidFill>
              </a:rPr>
              <a:t> обочин, очистка дорог от снега, подсыпка песком                         или инертным материалом):</a:t>
            </a:r>
            <a:endParaRPr lang="ru-RU" sz="2200" b="1" dirty="0">
              <a:solidFill>
                <a:srgbClr val="003399"/>
              </a:solidFill>
              <a:latin typeface="Times New Roman"/>
            </a:endParaRPr>
          </a:p>
          <a:p>
            <a:endParaRPr lang="ru-RU" dirty="0"/>
          </a:p>
        </p:txBody>
      </p:sp>
      <p:pic>
        <p:nvPicPr>
          <p:cNvPr id="7" name="Рисунок 10" descr="DSC_068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786314" y="4071942"/>
            <a:ext cx="3557248" cy="2382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85786" y="2714621"/>
            <a:ext cx="428628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t">
              <a:buFont typeface="Wingdings" pitchFamily="2" charset="2"/>
              <a:buChar char="§"/>
              <a:defRPr/>
            </a:pP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b="1" dirty="0">
                <a:solidFill>
                  <a:srgbClr val="003399"/>
                </a:solidFill>
              </a:rPr>
              <a:t>2026 год –5176,0 тыс. тенге</a:t>
            </a:r>
          </a:p>
          <a:p>
            <a:pPr fontAlgn="t">
              <a:buFont typeface="Wingdings" pitchFamily="2" charset="2"/>
              <a:buChar char="§"/>
              <a:defRPr/>
            </a:pP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b="1" dirty="0">
                <a:solidFill>
                  <a:srgbClr val="003399"/>
                </a:solidFill>
              </a:rPr>
              <a:t>2027 год –3693,0 тыс. тенге</a:t>
            </a:r>
          </a:p>
          <a:p>
            <a:pPr fontAlgn="t">
              <a:buFont typeface="Wingdings" pitchFamily="2" charset="2"/>
              <a:buChar char="§"/>
              <a:defRPr/>
            </a:pPr>
            <a:r>
              <a:rPr lang="ru-RU" sz="2200" b="1" dirty="0">
                <a:solidFill>
                  <a:srgbClr val="003399"/>
                </a:solidFill>
              </a:rPr>
              <a:t> 2028 год –3877,0 тыс.тенге</a:t>
            </a:r>
          </a:p>
          <a:p>
            <a:pPr algn="ctr" fontAlgn="t">
              <a:defRPr/>
            </a:pPr>
            <a:endParaRPr lang="ru-RU" b="1" dirty="0">
              <a:solidFill>
                <a:srgbClr val="003399"/>
              </a:solidFill>
              <a:latin typeface="Times New Roman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1916832"/>
            <a:ext cx="7143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ru-RU" dirty="0">
                <a:solidFill>
                  <a:srgbClr val="2016E4"/>
                </a:solidFill>
                <a:latin typeface="Bookman Old Style" panose="02050604050505020204" pitchFamily="18" charset="0"/>
              </a:rPr>
              <a:t>Поддержка культурно-досуговой работы на местном уровне - 300,0 тыс. тенге : </a:t>
            </a:r>
          </a:p>
          <a:p>
            <a:r>
              <a:rPr lang="ru-RU" dirty="0">
                <a:solidFill>
                  <a:srgbClr val="2016E4"/>
                </a:solidFill>
                <a:latin typeface="Bookman Old Style" panose="02050604050505020204" pitchFamily="18" charset="0"/>
              </a:rPr>
              <a:t>Проведение культурных мероприятий в 3 населенных пунктах (оформление зала, Музыкальное сопровождение, приобретение  сертификатов, благодарственных писем, подарков) </a:t>
            </a:r>
          </a:p>
          <a:p>
            <a:endParaRPr lang="ru-RU" dirty="0">
              <a:solidFill>
                <a:srgbClr val="2016E4"/>
              </a:solidFill>
            </a:endParaRPr>
          </a:p>
          <a:p>
            <a:r>
              <a:rPr lang="ru-RU" dirty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692696"/>
            <a:ext cx="7643866" cy="646331"/>
          </a:xfrm>
          <a:prstGeom prst="rect">
            <a:avLst/>
          </a:prstGeom>
          <a:noFill/>
          <a:ln>
            <a:solidFill>
              <a:srgbClr val="2016E4"/>
            </a:solidFill>
          </a:ln>
        </p:spPr>
        <p:txBody>
          <a:bodyPr wrap="square">
            <a:spAutoFit/>
          </a:bodyPr>
          <a:lstStyle/>
          <a:p>
            <a:r>
              <a:rPr lang="ru-RU" dirty="0"/>
              <a:t>Культура, история, туризм и информационное пространство в </a:t>
            </a:r>
            <a:r>
              <a:rPr lang="ru-RU" dirty="0" err="1"/>
              <a:t>Ямышевском</a:t>
            </a:r>
            <a:r>
              <a:rPr lang="ru-RU" dirty="0"/>
              <a:t> сельском округе района </a:t>
            </a:r>
            <a:r>
              <a:rPr lang="kk-KZ" dirty="0"/>
              <a:t>Аққулы</a:t>
            </a:r>
            <a:r>
              <a:rPr lang="ru-RU" dirty="0"/>
              <a:t> в 2026 году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1578825"/>
            <a:ext cx="7496204" cy="2952328"/>
          </a:xfrm>
        </p:spPr>
        <p:txBody>
          <a:bodyPr/>
          <a:lstStyle/>
          <a:p>
            <a:pPr algn="ctr">
              <a:buNone/>
            </a:pPr>
            <a:r>
              <a:rPr lang="kk-KZ" b="1" dirty="0">
                <a:solidFill>
                  <a:srgbClr val="000099"/>
                </a:solidFill>
              </a:rPr>
              <a:t> </a:t>
            </a:r>
            <a:r>
              <a:rPr lang="kk-KZ" b="1" i="1" dirty="0">
                <a:solidFill>
                  <a:srgbClr val="000099"/>
                </a:solidFill>
              </a:rPr>
              <a:t>БЛАГОДАРИМ ЗА ПРОСМОТР</a:t>
            </a:r>
            <a:endParaRPr lang="ru-RU" b="1" i="1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1100" b="1" dirty="0">
              <a:solidFill>
                <a:srgbClr val="000099"/>
              </a:solidFill>
            </a:endParaRPr>
          </a:p>
          <a:p>
            <a:r>
              <a:rPr lang="ru-RU" i="1" dirty="0">
                <a:solidFill>
                  <a:srgbClr val="2016E4"/>
                </a:solidFill>
              </a:rPr>
              <a:t>Аким </a:t>
            </a:r>
            <a:r>
              <a:rPr lang="ru-RU" i="1" dirty="0" err="1">
                <a:solidFill>
                  <a:srgbClr val="2016E4"/>
                </a:solidFill>
              </a:rPr>
              <a:t>Ямышевского</a:t>
            </a:r>
            <a:r>
              <a:rPr lang="ru-RU" i="1" dirty="0">
                <a:solidFill>
                  <a:srgbClr val="2016E4"/>
                </a:solidFill>
              </a:rPr>
              <a:t> сельского округа     </a:t>
            </a:r>
            <a:r>
              <a:rPr lang="ru-RU" i="1" dirty="0" err="1">
                <a:solidFill>
                  <a:srgbClr val="2016E4"/>
                </a:solidFill>
              </a:rPr>
              <a:t>Б.Рахметова</a:t>
            </a:r>
            <a:endParaRPr lang="ru-RU" i="1" dirty="0">
              <a:solidFill>
                <a:srgbClr val="2016E4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2632</TotalTime>
  <Words>1172</Words>
  <Application>Microsoft Office PowerPoint</Application>
  <PresentationFormat>Экран (4:3)</PresentationFormat>
  <Paragraphs>210</Paragraphs>
  <Slides>13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Bookman Old Style</vt:lpstr>
      <vt:lpstr>Calibri</vt:lpstr>
      <vt:lpstr>Century Schoolbook</vt:lpstr>
      <vt:lpstr>Times New Roman</vt:lpstr>
      <vt:lpstr>Wingdings</vt:lpstr>
      <vt:lpstr>Wingdings 2</vt:lpstr>
      <vt:lpstr>Эркер</vt:lpstr>
      <vt:lpstr>Презентация PowerPoint</vt:lpstr>
      <vt:lpstr>Уважаемые посетители сайта!</vt:lpstr>
      <vt:lpstr>Законодательная база бюджетного процесса</vt:lpstr>
      <vt:lpstr>Уточнение бюджета Ямышевского сельского округа  района Аққулы на 2026-2028 годы</vt:lpstr>
      <vt:lpstr>Основные показатели социально-экономического развития района на 2025-2028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на 2018-2020 годы</dc:title>
  <dc:creator>alser</dc:creator>
  <cp:lastModifiedBy>Анна Алина</cp:lastModifiedBy>
  <cp:revision>313</cp:revision>
  <dcterms:created xsi:type="dcterms:W3CDTF">2018-01-26T02:54:43Z</dcterms:created>
  <dcterms:modified xsi:type="dcterms:W3CDTF">2026-08-12T11:02:24Z</dcterms:modified>
</cp:coreProperties>
</file>