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7" r:id="rId4"/>
    <p:sldId id="265" r:id="rId5"/>
    <p:sldId id="266" r:id="rId6"/>
    <p:sldId id="264" r:id="rId7"/>
    <p:sldId id="267" r:id="rId8"/>
    <p:sldId id="260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60" autoAdjust="0"/>
  </p:normalViewPr>
  <p:slideViewPr>
    <p:cSldViewPr>
      <p:cViewPr varScale="1">
        <p:scale>
          <a:sx n="97" d="100"/>
          <a:sy n="97" d="100"/>
        </p:scale>
        <p:origin x="20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EAEBD-2F8F-4D3F-8D34-D9F337FA4A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796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56280-8026-40C1-B763-F7481BB99D5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753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25F10-EEBE-4227-9829-DDD45E551E9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026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A7835-40B4-48E8-8A86-83A9DF9E428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613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E78E7-5C9B-4EA3-A347-686C66A7E22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014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FF4DA-EBD4-41AB-93DE-33AC166C65A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95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4B821-9E5E-44CC-8C2F-339B243D183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47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4685D-79C1-435E-AC53-8FC73D34E5C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035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E0A30-BBA1-4FCE-A9B6-C3F6E86237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66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7C729-C795-4373-B934-653DAB89512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78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A6743-F997-4CB6-8FF7-A4E01FB1120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583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1E43-1A02-4EFB-914A-6FDA65E6334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77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D811A-7801-43A4-9684-E2E1388B09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78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DABAD-3FB6-40D9-BF50-BEF34A2F8C3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60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B5DD4-E8B6-43C5-BCA5-06353209DE2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02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D72E7-63E5-4E4C-97CF-58FB4C11083F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2511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0E15A-0547-41D3-9273-7BD9FB3E3C5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3875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CEE59-2F5A-43AF-8F68-7F03CBF9E15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6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7202AF-20F3-467D-8A21-6A8289229991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>
                <a:solidFill>
                  <a:srgbClr val="9999CC"/>
                </a:solidFill>
              </a:endParaRPr>
            </a:p>
          </p:txBody>
        </p:sp>
      </p:grpSp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424936" cy="4073676"/>
          </a:xfrm>
        </p:spPr>
        <p:txBody>
          <a:bodyPr>
            <a:normAutofit/>
          </a:bodyPr>
          <a:lstStyle/>
          <a:p>
            <a:pPr algn="ctr"/>
            <a:r>
              <a:rPr lang="kk-KZ" altLang="ru-RU" sz="24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2026-2028 жылдарға арналған  </a:t>
            </a:r>
            <a:r>
              <a:rPr lang="kk-KZ" sz="2400" dirty="0">
                <a:solidFill>
                  <a:srgbClr val="FFFF00"/>
                </a:solidFill>
              </a:rPr>
              <a:t>Бюджет </a:t>
            </a:r>
            <a:br>
              <a:rPr lang="kk-KZ" altLang="ru-RU" sz="24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altLang="ru-RU" sz="24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“АҚҚУЛЫ АУДАНЫНЫҢ ШАРБАҚТЫ АУЫЛДЫҚ ОКРУГІНІҢ АППАРАТТЫ” ММ</a:t>
            </a:r>
            <a:r>
              <a:rPr lang="ru-RU" altLang="ru-RU" sz="2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br>
              <a:rPr lang="ru-RU" altLang="ru-RU" sz="2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altLang="ru-RU" sz="2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АЗАМАТТЫҚ БЮДЖЕТІ</a:t>
            </a:r>
            <a:r>
              <a:rPr lang="en-US" altLang="ru-RU" sz="2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br>
              <a:rPr lang="ru-RU" altLang="ru-RU" sz="24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alt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alt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alt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бюджет </a:t>
            </a:r>
            <a:r>
              <a:rPr lang="ru-RU" alt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нақтылауын</a:t>
            </a:r>
            <a:r>
              <a:rPr lang="ru-RU" alt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есепке</a:t>
            </a:r>
            <a:r>
              <a:rPr lang="ru-RU" altLang="ru-RU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алумен</a:t>
            </a:r>
            <a:br>
              <a:rPr lang="ru-RU" altLang="ru-RU" sz="6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240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916832"/>
            <a:ext cx="5832648" cy="4407768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аппаратты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 ММ-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жұмсалатын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жоспарынан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ақпараты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бюджетін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algn="just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kk-KZ" sz="1600" b="1" i="1" dirty="0">
                <a:latin typeface="Times New Roman" pitchFamily="18" charset="0"/>
                <a:cs typeface="Times New Roman" pitchFamily="18" charset="0"/>
              </a:rPr>
              <a:t>Шарбақты ауылдық округінің бюджеті Аққулы аудандық мәслихатының 2026 жылғы 06 тамыздағы №212/51"Аққулы аудандық мәслихатының 2025 жылғы 19 желтоқсандағы № 170/41" Аққулы ауданының ауылдық округтерінің 2026 – 2028 жылдарға арналған бюджеттері туралы "шешіміне өзгерістер мен толықтырулар енгізу туралы" шешімімен нақтыланды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Құрметті оқырмандар!</a:t>
            </a:r>
            <a:r>
              <a:rPr lang="ru-RU" b="1" dirty="0">
                <a:solidFill>
                  <a:srgbClr val="FF0000"/>
                </a:solidFill>
              </a:rPr>
              <a:t>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496300" cy="865188"/>
          </a:xfrm>
        </p:spPr>
        <p:txBody>
          <a:bodyPr/>
          <a:lstStyle/>
          <a:p>
            <a:pPr algn="ctr" eaLnBrk="1" hangingPunct="1"/>
            <a:r>
              <a:rPr lang="ru-RU" altLang="ru-RU" sz="2400" dirty="0" err="1">
                <a:cs typeface="Times New Roman" pitchFamily="18" charset="0"/>
              </a:rPr>
              <a:t>Ауданның</a:t>
            </a:r>
            <a:r>
              <a:rPr lang="ru-RU" altLang="ru-RU" sz="2400" dirty="0">
                <a:cs typeface="Times New Roman" pitchFamily="18" charset="0"/>
              </a:rPr>
              <a:t> 2026-2028 </a:t>
            </a:r>
            <a:r>
              <a:rPr lang="ru-RU" altLang="ru-RU" sz="2400" dirty="0" err="1">
                <a:cs typeface="Times New Roman" pitchFamily="18" charset="0"/>
              </a:rPr>
              <a:t>жылдарға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арналған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әлеуметтік-экономикалық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дамуының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негізгі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көрсеткіштері</a:t>
            </a:r>
            <a:endParaRPr lang="ru-RU" altLang="ru-RU" sz="2400" dirty="0"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901575"/>
              </p:ext>
            </p:extLst>
          </p:nvPr>
        </p:nvGraphicFramePr>
        <p:xfrm>
          <a:off x="179388" y="1341438"/>
          <a:ext cx="8856661" cy="2937340"/>
        </p:xfrm>
        <a:graphic>
          <a:graphicData uri="http://schemas.openxmlformats.org/drawingml/2006/table">
            <a:tbl>
              <a:tblPr/>
              <a:tblGrid>
                <a:gridCol w="51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4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2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64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50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р/с</a:t>
                      </a:r>
                    </a:p>
                  </a:txBody>
                  <a:tcPr marL="91437" marR="91437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Көрсеткіштердің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атаулары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Бағалау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2025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8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Жұмыссыздық деңгейі, %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айлық атаулы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жалақы, 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100" dirty="0">
                          <a:latin typeface="+mn-lt"/>
                        </a:rPr>
                        <a:t>274 323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100" dirty="0">
                          <a:latin typeface="+mn-lt"/>
                        </a:rPr>
                        <a:t>282 129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100" dirty="0">
                          <a:latin typeface="+mn-lt"/>
                        </a:rPr>
                        <a:t>287 772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" altLang="x-none" sz="1100" dirty="0">
                          <a:latin typeface="+mn-lt"/>
                        </a:rPr>
                        <a:t>293 528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32" marR="91432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Жалақының ең төменгі мөлшері, 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850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</a:t>
                      </a: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77" marR="4897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0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Айлық есептік көрсеткіш (АЕК), 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100" dirty="0">
                          <a:latin typeface="+mn-lt"/>
                        </a:rPr>
                        <a:t>3 932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100" dirty="0">
                          <a:latin typeface="+mn-lt"/>
                        </a:rPr>
                        <a:t>4 325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100" dirty="0">
                          <a:latin typeface="+mn-lt"/>
                        </a:rPr>
                        <a:t>4 606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" altLang="x-none" sz="1100" dirty="0">
                          <a:latin typeface="+mn-lt"/>
                        </a:rPr>
                        <a:t>4 882</a:t>
                      </a:r>
                      <a:endParaRPr lang="ru-RU" altLang="en-US" sz="1100" dirty="0"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158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509744"/>
              </p:ext>
            </p:extLst>
          </p:nvPr>
        </p:nvGraphicFramePr>
        <p:xfrm>
          <a:off x="611560" y="1268760"/>
          <a:ext cx="7704855" cy="51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91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6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ж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</a:t>
                      </a: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ж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ж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5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Табысы, оның ішінде: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Салық</a:t>
                      </a:r>
                      <a:r>
                        <a:rPr lang="kk-KZ" sz="14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кіріс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692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1 580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12 119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9027">
                <a:tc>
                  <a:txBody>
                    <a:bodyPr/>
                    <a:lstStyle/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емес кірістер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45 767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51 423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52 384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Негізгі капиталды сатудан түскен кіріс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Трансферттердің түсімдері</a:t>
                      </a:r>
                      <a:endParaRPr lang="ru-RU" sz="1400" kern="12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Х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Шығындар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61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63 003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64 503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99392"/>
            <a:ext cx="7944591" cy="1008112"/>
          </a:xfrm>
        </p:spPr>
        <p:txBody>
          <a:bodyPr>
            <a:normAutofit fontScale="90000"/>
          </a:bodyPr>
          <a:lstStyle/>
          <a:p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br>
              <a:rPr lang="kk-KZ" sz="2800" dirty="0"/>
            </a:br>
            <a:r>
              <a:rPr lang="kk-KZ" sz="2800" dirty="0"/>
              <a:t>    </a:t>
            </a:r>
            <a:br>
              <a:rPr lang="kk-KZ" sz="2800" dirty="0"/>
            </a:br>
            <a:br>
              <a:rPr lang="ru-RU" sz="2800" dirty="0"/>
            </a:br>
            <a:r>
              <a:rPr lang="ru-RU" sz="2800" dirty="0"/>
              <a:t>                                                                                                                </a:t>
            </a:r>
            <a:r>
              <a:rPr lang="kk-KZ" sz="2800" dirty="0"/>
              <a:t>Шарбақты ауылдық округі 2026-2028 жылдарға арналған бюджетінің негізгі параметрлері</a:t>
            </a: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2485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22471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/>
              <a:t>«</a:t>
            </a:r>
            <a:r>
              <a:rPr lang="ru-RU" sz="1800" b="1" dirty="0" err="1"/>
              <a:t>Аққулы</a:t>
            </a:r>
            <a:r>
              <a:rPr lang="ru-RU" sz="1800" b="1" dirty="0"/>
              <a:t> </a:t>
            </a:r>
            <a:r>
              <a:rPr lang="ru-RU" sz="1800" b="1" dirty="0" err="1"/>
              <a:t>ауданының</a:t>
            </a:r>
            <a:r>
              <a:rPr lang="ru-RU" sz="1800" b="1" dirty="0"/>
              <a:t> </a:t>
            </a:r>
            <a:r>
              <a:rPr lang="kk-KZ" sz="1800" b="1" dirty="0"/>
              <a:t>Шарбақты</a:t>
            </a:r>
            <a:r>
              <a:rPr lang="ru-RU" sz="1800" b="1" dirty="0"/>
              <a:t> </a:t>
            </a:r>
            <a:r>
              <a:rPr lang="ru-RU" sz="1800" b="1" dirty="0" err="1"/>
              <a:t>ауылдық</a:t>
            </a:r>
            <a:r>
              <a:rPr lang="ru-RU" sz="1800" b="1" dirty="0"/>
              <a:t> </a:t>
            </a:r>
            <a:r>
              <a:rPr lang="ru-RU" sz="1800" b="1" dirty="0" err="1"/>
              <a:t>округінің</a:t>
            </a:r>
            <a:r>
              <a:rPr lang="ru-RU" sz="1800" b="1" dirty="0"/>
              <a:t> </a:t>
            </a:r>
            <a:r>
              <a:rPr lang="ru-RU" sz="1800" b="1" dirty="0" err="1"/>
              <a:t>аппаратты</a:t>
            </a:r>
            <a:r>
              <a:rPr lang="ru-RU" sz="1800" b="1" dirty="0"/>
              <a:t>» ММ-</a:t>
            </a:r>
            <a:r>
              <a:rPr lang="ru-RU" sz="1800" b="1" dirty="0" err="1"/>
              <a:t>нің</a:t>
            </a:r>
            <a:r>
              <a:rPr lang="ru-RU" sz="1800" b="1" dirty="0"/>
              <a:t> </a:t>
            </a:r>
            <a:br>
              <a:rPr lang="ru-RU" sz="2800" dirty="0">
                <a:solidFill>
                  <a:srgbClr val="002060"/>
                </a:solidFill>
              </a:rPr>
            </a:b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Бюджетінің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шығыстары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endParaRPr lang="ru-RU" sz="1400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284381"/>
              </p:ext>
            </p:extLst>
          </p:nvPr>
        </p:nvGraphicFramePr>
        <p:xfrm>
          <a:off x="285720" y="1714489"/>
          <a:ext cx="8229600" cy="5007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9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36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410">
                <a:tc>
                  <a:txBody>
                    <a:bodyPr/>
                    <a:lstStyle/>
                    <a:p>
                      <a:r>
                        <a:rPr lang="kk-KZ" sz="1600" dirty="0"/>
                        <a:t>Атауы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2026 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2027</a:t>
                      </a:r>
                      <a:r>
                        <a:rPr lang="kk-KZ" sz="1600" baseline="0" dirty="0"/>
                        <a:t> 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2028</a:t>
                      </a:r>
                      <a:r>
                        <a:rPr lang="kk-KZ" sz="1600" baseline="0" dirty="0"/>
                        <a:t>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045">
                <a:tc>
                  <a:txBody>
                    <a:bodyPr/>
                    <a:lstStyle/>
                    <a:p>
                      <a:r>
                        <a:rPr lang="kk-KZ" sz="1600" dirty="0"/>
                        <a:t>Жиыны</a:t>
                      </a:r>
                      <a:r>
                        <a:rPr lang="kk-KZ" sz="1600" baseline="0" dirty="0"/>
                        <a:t> : мың теңге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63394,0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63003,0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64503</a:t>
                      </a:r>
                      <a:r>
                        <a:rPr lang="en-US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2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453">
                <a:tc>
                  <a:txBody>
                    <a:bodyPr/>
                    <a:lstStyle/>
                    <a:p>
                      <a:pPr marL="12700">
                        <a:spcAft>
                          <a:spcPts val="10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01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r>
                        <a:rPr kumimoji="0" lang="kk-K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kk-KZ" sz="110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 маңызы бар қала, ауыл, қала, кельт ауданы әкімінің қызметін қамтамасыз ету жөніндегі қызметтер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39328</a:t>
                      </a:r>
                      <a:r>
                        <a:rPr 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39860,0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40232,0</a:t>
                      </a: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02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kk-KZ" sz="11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көмек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07 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 үй-коммуналдық шаруашылығы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20751,0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19646,0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20599,0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08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Мәдениет,спорт,туристік және ақпарат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r>
                        <a:rPr 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r>
                        <a:rPr lang="kk-KZ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349,0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012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Көлік  және комуникация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3165,0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2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3323,0</a:t>
                      </a: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dirty="0"/>
                        <a:t>057-«Ауыл-Ел бесігі» жобасы аясында ауылдық елді мекендердің әлеуметтік-инженерлік инфрақұрылымы бойынша іс-шараларды жүзеге асыру.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6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/>
              <a:t>Түсіндірме жазба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kk-KZ" sz="1400" dirty="0"/>
              <a:t>1.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2026 жылға арналған ауылдық округ бюджетінің кіріс бөлігі жеке бюджеттік кіріс кодтары бойынша қысқартылсын: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101202 «Табыс көзінде салық салынбаған табысқа салынатын жеке тұлғалардың табыс салығы (жоспардың орындалмауы күтілуде)- 2001,0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104102 «Жеке тұлғалардың мүлік салығы » - 12,0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105301 «Мұнай секторы ұйымдарынан түсетін түсімдерді қоспағанда, жалпы пайдаланымдағы пайдалы қазбалар, жерасты сулары және емдік балшықтар бойынша пайдалы қазбаларды өндіруге салынатын салық» – 166,0  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БАРЛЫҒЫ—2179,0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2026 жылға арналған ауылдық округ бюджетінің жеке бюджеттік кіріс кодтары бойынша кіріс бөлігін көбейту;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104402 «Жеке тұлғалардан алынатын көлік құралдарына салынатын салық» + 331,0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104302 «</a:t>
            </a:r>
            <a:r>
              <a:rPr lang="kk-KZ" sz="1200" dirty="0"/>
              <a:t>Жер салығы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»+12,0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104501 «</a:t>
            </a:r>
            <a:r>
              <a:rPr lang="kk-KZ" sz="1200" dirty="0"/>
              <a:t>Бірыңғай жер салығы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» + 2001,0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303101 «Жер учаскелерін пайдаланғаны үшін төлем» + 166,0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БАРЛЫҒЫ + 2510,0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3. Шарбақты ауылдық округінің келесі бюджеттік бағдарламалары бойынша салық түсімдері есебінен бос қалдықты бөлу – 1769,0 мың теңге: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07.03.124.011.015 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Елді мекендерді абаттандыру және көгалдандыру»: жарықтандырылған 3D әріптерді дайындау +2100,0 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 БАРЛЫҒЫ:+2100,0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436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3000396"/>
          </a:xfrm>
        </p:spPr>
        <p:txBody>
          <a:bodyPr>
            <a:normAutofit/>
          </a:bodyPr>
          <a:lstStyle/>
          <a:p>
            <a:pPr algn="ctr"/>
            <a:br>
              <a:rPr lang="ru-RU" sz="4000" b="1" dirty="0">
                <a:solidFill>
                  <a:srgbClr val="FF0000"/>
                </a:solidFill>
              </a:rPr>
            </a:br>
            <a:r>
              <a:rPr lang="ru-RU" sz="4000" dirty="0" err="1">
                <a:solidFill>
                  <a:srgbClr val="FF0000"/>
                </a:solidFill>
              </a:rPr>
              <a:t>Аққулы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ауданының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kk-KZ" sz="4000" dirty="0">
                <a:solidFill>
                  <a:srgbClr val="FF0000"/>
                </a:solidFill>
              </a:rPr>
              <a:t>Шарбақты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ауылдық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округінің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аппаратты</a:t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 err="1">
                <a:solidFill>
                  <a:srgbClr val="FF0000"/>
                </a:solidFill>
              </a:rPr>
              <a:t>А</a:t>
            </a:r>
            <a:r>
              <a:rPr lang="ru-RU" sz="4000" b="1" dirty="0" err="1">
                <a:solidFill>
                  <a:srgbClr val="FF0000"/>
                </a:solidFill>
              </a:rPr>
              <a:t>.Желдыбаев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714356"/>
            <a:ext cx="8072494" cy="5143536"/>
          </a:xfrm>
          <a:prstGeom prst="horizontalScroll">
            <a:avLst>
              <a:gd name="adj" fmla="val 130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i="1" dirty="0" err="1">
                <a:solidFill>
                  <a:srgbClr val="FF0000"/>
                </a:solidFill>
              </a:rPr>
              <a:t>Назарларыңызға</a:t>
            </a:r>
            <a:r>
              <a:rPr lang="ru-RU" sz="8000" b="1" i="1" dirty="0" err="1">
                <a:solidFill>
                  <a:srgbClr val="FF0000"/>
                </a:solidFill>
              </a:rPr>
              <a:t> рахмет</a:t>
            </a:r>
            <a:r>
              <a:rPr lang="ru-RU" sz="8000" b="1" i="1" dirty="0">
                <a:solidFill>
                  <a:srgbClr val="FF0000"/>
                </a:solidFill>
              </a:rPr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3366FF">
            <a:alpha val="0"/>
          </a:srgbClr>
        </a:solidFill>
        <a:ln w="9525">
          <a:noFill/>
          <a:miter lim="800000"/>
          <a:headEnd/>
          <a:tailEnd/>
        </a:ln>
      </a:spPr>
      <a:bodyPr wrap="none" lIns="0" tIns="0" rIns="0" bIns="0" anchor="ctr"/>
      <a:lstStyle>
        <a:defPPr algn="ctr">
          <a:defRPr b="1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path path="rect">
            <a:fillToRect l="100000" b="100000"/>
          </a:path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1006</TotalTime>
  <Words>692</Words>
  <Application>Microsoft Office PowerPoint</Application>
  <PresentationFormat>Экран (4:3)</PresentationFormat>
  <Paragraphs>133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Constantia</vt:lpstr>
      <vt:lpstr>Times New Roman</vt:lpstr>
      <vt:lpstr>Wingdings</vt:lpstr>
      <vt:lpstr>Wingdings 2</vt:lpstr>
      <vt:lpstr>Поток</vt:lpstr>
      <vt:lpstr>Пиксел</vt:lpstr>
      <vt:lpstr>2026-2028 жылдарға арналған  Бюджет  “АҚҚУЛЫ АУДАНЫНЫҢ ШАРБАҚТЫ АУЫЛДЫҚ ОКРУГІНІҢ АППАРАТТЫ” ММ  АЗАМАТТЫҚ БЮДЖЕТІ  2026 жылдың бюджет нақтылауын есепке алумен </vt:lpstr>
      <vt:lpstr>Құрметті оқырмандар!    </vt:lpstr>
      <vt:lpstr>Ауданның 2026-2028 жылдарға арналған әлеуметтік-экономикалық дамуының негізгі көрсеткіштері</vt:lpstr>
      <vt:lpstr>                                                                                                                                    Шарбақты ауылдық округі 2026-2028 жылдарға арналған бюджетінің негізгі параметрлері</vt:lpstr>
      <vt:lpstr>«Аққулы ауданының Шарбақты ауылдық округінің аппаратты» ММ-нің  Бюджетінің шығыстары  </vt:lpstr>
      <vt:lpstr>Түсіндірме жазба</vt:lpstr>
      <vt:lpstr> Аққулы ауданының Шарбақты ауылдық округінің аппаратты А.Желдыбаев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ГУ “ОТДЕЛ СЕЛЬСКОГО ХОЗЯЙСТВА, ПРЕДПРИНИМАТЕЛЬСТВА И ВЕТЕРИНАРИИ РАЙОНА АҚҚУЛЫ”  на 2020-2022 годы</dc:title>
  <dc:creator>Work</dc:creator>
  <cp:lastModifiedBy>Анна Алина</cp:lastModifiedBy>
  <cp:revision>89</cp:revision>
  <dcterms:created xsi:type="dcterms:W3CDTF">2020-04-28T05:36:36Z</dcterms:created>
  <dcterms:modified xsi:type="dcterms:W3CDTF">2026-08-12T10:54:07Z</dcterms:modified>
</cp:coreProperties>
</file>