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7" r:id="rId2"/>
    <p:sldId id="273" r:id="rId3"/>
    <p:sldId id="275" r:id="rId4"/>
    <p:sldId id="259" r:id="rId5"/>
    <p:sldId id="278" r:id="rId6"/>
    <p:sldId id="262" r:id="rId7"/>
    <p:sldId id="263" r:id="rId8"/>
    <p:sldId id="279" r:id="rId9"/>
    <p:sldId id="264" r:id="rId10"/>
    <p:sldId id="265" r:id="rId11"/>
    <p:sldId id="266" r:id="rId12"/>
    <p:sldId id="27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72ED"/>
    <a:srgbClr val="000099"/>
    <a:srgbClr val="2016E4"/>
    <a:srgbClr val="003399"/>
    <a:srgbClr val="E6FDFE"/>
    <a:srgbClr val="CCECFF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Меншікті кіріс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4553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4C-4579-9D52-7890A1E7103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kk-KZ" dirty="0"/>
                      <a:t>2355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84C-4579-9D52-7890A1E7103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kk-KZ" dirty="0"/>
                      <a:t>2444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84C-4579-9D52-7890A1E710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 жыл</c:v>
                </c:pt>
                <c:pt idx="2">
                  <c:v>2028 жыл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3567</c:v>
                </c:pt>
                <c:pt idx="1">
                  <c:v>2743</c:v>
                </c:pt>
                <c:pt idx="2">
                  <c:v>2880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4C-4579-9D52-7890A1E7103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субвенциялар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"/>
                  <c:y val="4.938237041599409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70247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84C-4579-9D52-7890A1E71033}"/>
                </c:ext>
              </c:extLst>
            </c:dLbl>
            <c:dLbl>
              <c:idx val="1"/>
              <c:layout>
                <c:manualLayout>
                  <c:x val="1.9277077547820785E-2"/>
                  <c:y val="1.9752948166397589E-2"/>
                </c:manualLayout>
              </c:layout>
              <c:tx>
                <c:rich>
                  <a:bodyPr/>
                  <a:lstStyle/>
                  <a:p>
                    <a:r>
                      <a:rPr lang="kk-KZ" dirty="0"/>
                      <a:t>46183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84C-4579-9D52-7890A1E71033}"/>
                </c:ext>
              </c:extLst>
            </c:dLbl>
            <c:dLbl>
              <c:idx val="2"/>
              <c:layout>
                <c:manualLayout>
                  <c:x val="3.9910128004517252E-3"/>
                  <c:y val="-2.5922504155377456E-7"/>
                </c:manualLayout>
              </c:layout>
              <c:tx>
                <c:rich>
                  <a:bodyPr/>
                  <a:lstStyle/>
                  <a:p>
                    <a:r>
                      <a:rPr lang="kk-KZ" dirty="0"/>
                      <a:t>47107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84C-4579-9D52-7890A1E710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2026 жыл</c:v>
                </c:pt>
                <c:pt idx="1">
                  <c:v>2027  жыл</c:v>
                </c:pt>
                <c:pt idx="2">
                  <c:v>2028 жыл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31857</c:v>
                </c:pt>
                <c:pt idx="1">
                  <c:v>32840</c:v>
                </c:pt>
                <c:pt idx="2">
                  <c:v>33078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84C-4579-9D52-7890A1E71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2130304"/>
        <c:axId val="152159360"/>
        <c:axId val="0"/>
      </c:bar3DChart>
      <c:catAx>
        <c:axId val="152130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2159360"/>
        <c:crosses val="autoZero"/>
        <c:auto val="1"/>
        <c:lblAlgn val="ctr"/>
        <c:lblOffset val="100"/>
        <c:noMultiLvlLbl val="0"/>
      </c:catAx>
      <c:valAx>
        <c:axId val="152159360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one"/>
        <c:crossAx val="152130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409264505749864"/>
          <c:y val="3.804620012380619E-2"/>
          <c:w val="0.35590735494250142"/>
          <c:h val="0.8679411725059808"/>
        </c:manualLayout>
      </c:layout>
      <c:overlay val="0"/>
      <c:txPr>
        <a:bodyPr/>
        <a:lstStyle/>
        <a:p>
          <a:pPr>
            <a:defRPr sz="1400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114308911223874E-4"/>
          <c:y val="7.3340034264885737E-2"/>
          <c:w val="0.55777888985320601"/>
          <c:h val="0.84031183913940821"/>
        </c:manualLayout>
      </c:layout>
      <c:pie3DChart>
        <c:varyColors val="1"/>
        <c:ser>
          <c:idx val="0"/>
          <c:order val="0"/>
          <c:tx>
            <c:strRef>
              <c:f>Лист1!$C$1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explosion val="0"/>
            <c:extLst>
              <c:ext xmlns:c16="http://schemas.microsoft.com/office/drawing/2014/chart" uri="{C3380CC4-5D6E-409C-BE32-E72D297353CC}">
                <c16:uniqueId val="{00000000-39A5-458B-8BC0-95201764934F}"/>
              </c:ext>
            </c:extLst>
          </c:dPt>
          <c:dPt>
            <c:idx val="1"/>
            <c:bubble3D val="0"/>
            <c:explosion val="0"/>
            <c:extLst>
              <c:ext xmlns:c16="http://schemas.microsoft.com/office/drawing/2014/chart" uri="{C3380CC4-5D6E-409C-BE32-E72D297353CC}">
                <c16:uniqueId val="{00000001-39A5-458B-8BC0-95201764934F}"/>
              </c:ext>
            </c:extLst>
          </c:dPt>
          <c:dPt>
            <c:idx val="3"/>
            <c:bubble3D val="0"/>
            <c:explosion val="30"/>
            <c:extLst>
              <c:ext xmlns:c16="http://schemas.microsoft.com/office/drawing/2014/chart" uri="{C3380CC4-5D6E-409C-BE32-E72D297353CC}">
                <c16:uniqueId val="{00000002-39A5-458B-8BC0-95201764934F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kk-KZ" dirty="0"/>
                      <a:t>33876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9A5-458B-8BC0-95201764934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9A5-458B-8BC0-95201764934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kk-KZ" dirty="0"/>
                      <a:t>32889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9A5-458B-8BC0-95201764934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kk-KZ" dirty="0"/>
                      <a:t>500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9A5-458B-8BC0-95201764934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kk-KZ" dirty="0"/>
                      <a:t>2982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9A5-458B-8BC0-95201764934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5"/>
                <c:pt idx="0">
                  <c:v>20660</c:v>
                </c:pt>
                <c:pt idx="1">
                  <c:v>Аудандық манызы бар </c:v>
                </c:pt>
                <c:pt idx="2">
                  <c:v>Тұрғын үй-коммуналдық шаруашылығы</c:v>
                </c:pt>
                <c:pt idx="3">
                  <c:v>Мәдениет, спорт, туризм жә
ақпараттық кеңістік</c:v>
                </c:pt>
                <c:pt idx="4">
                  <c:v>Көлік және байланыс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20660</c:v>
                </c:pt>
                <c:pt idx="1">
                  <c:v>1285</c:v>
                </c:pt>
                <c:pt idx="2">
                  <c:v>4000</c:v>
                </c:pt>
                <c:pt idx="3">
                  <c:v>8851</c:v>
                </c:pt>
                <c:pt idx="4">
                  <c:v>1698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A5-458B-8BC0-952017649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195878477374318"/>
          <c:y val="8.5414855719429791E-2"/>
          <c:w val="0.42804126325913433"/>
          <c:h val="0.91458514428057069"/>
        </c:manualLayout>
      </c:layout>
      <c:overlay val="0"/>
      <c:txPr>
        <a:bodyPr/>
        <a:lstStyle/>
        <a:p>
          <a:pPr>
            <a:defRPr sz="1200"/>
          </a:pPr>
          <a:endParaRPr lang="ru-K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DB97B-0540-45FE-AEC8-B609918EC959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9DBBD-B72E-4645-A5BE-61972F7F540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9DBBD-B72E-4645-A5BE-61972F7F540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761E43-1A02-4EFB-914A-6FDA65E6334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97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sz="quarter" idx="2"/>
          </p:nvPr>
        </p:nvSpPr>
        <p:spPr>
          <a:xfrm>
            <a:off x="3071813" y="500063"/>
            <a:ext cx="4856162" cy="5672137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202</a:t>
            </a:r>
            <a:r>
              <a:rPr lang="ru-RU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6</a:t>
            </a:r>
            <a: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-202</a:t>
            </a:r>
            <a:r>
              <a:rPr lang="ru-RU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8</a:t>
            </a:r>
            <a: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 жылдарға арналған</a:t>
            </a:r>
            <a:b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</a:br>
            <a: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Аққулы ауданы МАЙҚАРАҒАЙ ауылдық округінің нақтыланған</a:t>
            </a:r>
          </a:p>
          <a:p>
            <a:pPr algn="ctr">
              <a:buNone/>
            </a:pPr>
            <a:r>
              <a:rPr lang="kk-KZ" sz="4000" b="1" dirty="0">
                <a:solidFill>
                  <a:schemeClr val="accent1"/>
                </a:solidFill>
                <a:latin typeface="Times New Roman" pitchFamily="18" charset="0"/>
                <a:ea typeface="Segoe UI Symbol" pitchFamily="34" charset="0"/>
                <a:cs typeface="Simplified Arabic" pitchFamily="18" charset="-78"/>
              </a:rPr>
              <a:t>азаматтық бюджеті</a:t>
            </a:r>
          </a:p>
          <a:p>
            <a:pPr algn="ctr">
              <a:buNone/>
            </a:pPr>
            <a:r>
              <a:rPr lang="kk-KZ" sz="1100" dirty="0"/>
              <a:t>2026  жылдың   _  тамыздағы  бюджет </a:t>
            </a:r>
            <a:endParaRPr lang="kk-KZ" sz="1100" b="1" dirty="0">
              <a:solidFill>
                <a:schemeClr val="accent1"/>
              </a:solidFill>
              <a:latin typeface="Times New Roman" pitchFamily="18" charset="0"/>
              <a:ea typeface="Segoe UI Symbol" pitchFamily="34" charset="0"/>
              <a:cs typeface="Simplified Arabic" pitchFamily="18" charset="-78"/>
            </a:endParaRPr>
          </a:p>
          <a:p>
            <a:pPr algn="ctr">
              <a:buNone/>
            </a:pPr>
            <a:r>
              <a:rPr lang="kk-KZ" sz="1100" dirty="0"/>
              <a:t>Нақтылауын есепке алумен</a:t>
            </a:r>
            <a:endParaRPr lang="kk-KZ" sz="1100" b="1" dirty="0">
              <a:solidFill>
                <a:schemeClr val="accent1"/>
              </a:solidFill>
              <a:latin typeface="Times New Roman" pitchFamily="18" charset="0"/>
              <a:ea typeface="Segoe UI Symbol" pitchFamily="34" charset="0"/>
              <a:cs typeface="Simplified Arabic" pitchFamily="18" charset="-78"/>
            </a:endParaRPr>
          </a:p>
          <a:p>
            <a:pPr algn="ctr">
              <a:buNone/>
            </a:pPr>
            <a:endParaRPr lang="ru-RU" sz="800" b="1" dirty="0">
              <a:ea typeface="Segoe UI Symbol" pitchFamily="34" charset="0"/>
              <a:cs typeface="Simplified Arabic" pitchFamily="18" charset="-78"/>
            </a:endParaRPr>
          </a:p>
        </p:txBody>
      </p:sp>
      <p:pic>
        <p:nvPicPr>
          <p:cNvPr id="5" name="Содержимое 4" descr="IMG_20191022_16503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8596" y="1857364"/>
            <a:ext cx="3289706" cy="4386274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32"/>
          </a:xfrm>
        </p:spPr>
        <p:txBody>
          <a:bodyPr/>
          <a:lstStyle/>
          <a:p>
            <a:r>
              <a:rPr lang="ru-RU" dirty="0"/>
              <a:t>        </a:t>
            </a:r>
            <a:r>
              <a:rPr lang="ru-RU" b="1" dirty="0" err="1">
                <a:latin typeface="+mn-lt"/>
              </a:rPr>
              <a:t>Құрметті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сайтқа</a:t>
            </a:r>
            <a:r>
              <a:rPr lang="ru-RU" b="1" dirty="0">
                <a:latin typeface="+mn-lt"/>
              </a:rPr>
              <a:t> </a:t>
            </a:r>
            <a:r>
              <a:rPr lang="ru-RU" b="1" dirty="0" err="1">
                <a:latin typeface="+mn-lt"/>
              </a:rPr>
              <a:t>кірушілер</a:t>
            </a:r>
            <a:r>
              <a:rPr lang="ru-RU" b="1" dirty="0"/>
              <a:t>!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00034" y="1000108"/>
            <a:ext cx="7424766" cy="5473844"/>
          </a:xfrm>
        </p:spPr>
        <p:txBody>
          <a:bodyPr>
            <a:normAutofit lnSpcReduction="10000"/>
          </a:bodyPr>
          <a:lstStyle/>
          <a:p>
            <a:r>
              <a:rPr lang="ru-RU" sz="2800" dirty="0" err="1">
                <a:solidFill>
                  <a:schemeClr val="accent1"/>
                </a:solidFill>
              </a:rPr>
              <a:t>Сіздің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назарыңызға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Майқарағай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ауылдық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округі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бюджетінің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негізгі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көрсеткіштері</a:t>
            </a:r>
            <a:r>
              <a:rPr lang="ru-RU" sz="2800" dirty="0">
                <a:solidFill>
                  <a:schemeClr val="accent1"/>
                </a:solidFill>
              </a:rPr>
              <a:t>, оны </a:t>
            </a:r>
            <a:r>
              <a:rPr lang="ru-RU" sz="2800" dirty="0" err="1">
                <a:solidFill>
                  <a:schemeClr val="accent1"/>
                </a:solidFill>
              </a:rPr>
              <a:t>қалыптастыру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параметрлері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және</a:t>
            </a:r>
            <a:r>
              <a:rPr lang="ru-RU" sz="2800" dirty="0">
                <a:solidFill>
                  <a:schemeClr val="accent1"/>
                </a:solidFill>
              </a:rPr>
              <a:t> бюджет </a:t>
            </a:r>
            <a:r>
              <a:rPr lang="ru-RU" sz="2800" dirty="0" err="1">
                <a:solidFill>
                  <a:schemeClr val="accent1"/>
                </a:solidFill>
              </a:rPr>
              <a:t>қаражатын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жұмсау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бағыттары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туралы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ақпараттар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берілген</a:t>
            </a:r>
            <a:r>
              <a:rPr lang="ru-RU" sz="2800" dirty="0">
                <a:solidFill>
                  <a:schemeClr val="accent1"/>
                </a:solidFill>
              </a:rPr>
              <a:t>, </a:t>
            </a:r>
            <a:r>
              <a:rPr lang="ru-RU" sz="2800" dirty="0" err="1">
                <a:solidFill>
                  <a:schemeClr val="accent1"/>
                </a:solidFill>
              </a:rPr>
              <a:t>Аққулы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ауданының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Майқарағай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ауылдық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округінің</a:t>
            </a:r>
            <a:r>
              <a:rPr lang="ru-RU" sz="2800" dirty="0">
                <a:solidFill>
                  <a:schemeClr val="accent1"/>
                </a:solidFill>
              </a:rPr>
              <a:t> 2026-2028 </a:t>
            </a:r>
            <a:r>
              <a:rPr lang="ru-RU" sz="2800" dirty="0" err="1">
                <a:solidFill>
                  <a:schemeClr val="accent1"/>
                </a:solidFill>
              </a:rPr>
              <a:t>жылдарға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арналған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азаматтық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бюджетінің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нақтыланғаны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ұсынылған</a:t>
            </a:r>
            <a:r>
              <a:rPr lang="ru-RU" sz="2800" dirty="0">
                <a:solidFill>
                  <a:schemeClr val="accent1"/>
                </a:solidFill>
              </a:rPr>
              <a:t>.</a:t>
            </a:r>
          </a:p>
          <a:p>
            <a:r>
              <a:rPr lang="ru-RU" sz="2800" dirty="0" err="1">
                <a:solidFill>
                  <a:schemeClr val="accent1"/>
                </a:solidFill>
              </a:rPr>
              <a:t>Бұл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құжат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Аққұлы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ауданының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Майқарағай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ауылдық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округі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бюджетінің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кірістері</a:t>
            </a:r>
            <a:r>
              <a:rPr lang="ru-RU" sz="2800" dirty="0">
                <a:solidFill>
                  <a:schemeClr val="accent1"/>
                </a:solidFill>
              </a:rPr>
              <a:t> мен </a:t>
            </a:r>
            <a:r>
              <a:rPr lang="ru-RU" sz="2800" dirty="0" err="1">
                <a:solidFill>
                  <a:schemeClr val="accent1"/>
                </a:solidFill>
              </a:rPr>
              <a:t>шығыстары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туралы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толық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ақпаратты</a:t>
            </a:r>
            <a:r>
              <a:rPr lang="ru-RU" sz="2800" dirty="0">
                <a:solidFill>
                  <a:schemeClr val="accent1"/>
                </a:solidFill>
              </a:rPr>
              <a:t> </a:t>
            </a:r>
            <a:r>
              <a:rPr lang="ru-RU" sz="2800" dirty="0" err="1">
                <a:solidFill>
                  <a:schemeClr val="accent1"/>
                </a:solidFill>
              </a:rPr>
              <a:t>қамтиды</a:t>
            </a:r>
            <a:r>
              <a:rPr lang="ru-RU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     </a:t>
            </a:r>
            <a:r>
              <a:rPr lang="ru-RU" b="1" dirty="0" err="1"/>
              <a:t>Бюджеттік</a:t>
            </a:r>
            <a:r>
              <a:rPr lang="ru-RU" b="1" dirty="0"/>
              <a:t> </a:t>
            </a:r>
            <a:r>
              <a:rPr lang="ru-RU" b="1" dirty="0" err="1"/>
              <a:t>процестің</a:t>
            </a:r>
            <a:r>
              <a:rPr lang="ru-RU" b="1" dirty="0"/>
              <a:t> </a:t>
            </a:r>
            <a:r>
              <a:rPr lang="ru-RU" b="1" dirty="0" err="1"/>
              <a:t>заңнамалық</a:t>
            </a:r>
            <a:r>
              <a:rPr lang="ru-RU" b="1" dirty="0"/>
              <a:t> </a:t>
            </a:r>
            <a:r>
              <a:rPr lang="ru-RU" b="1" dirty="0" err="1"/>
              <a:t>негіздері</a:t>
            </a:r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357298"/>
            <a:ext cx="77867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1"/>
                </a:solidFill>
              </a:rPr>
              <a:t>Аққулы</a:t>
            </a:r>
            <a:r>
              <a:rPr lang="ru-RU" sz="2400" dirty="0">
                <a:solidFill>
                  <a:schemeClr val="accent1"/>
                </a:solidFill>
              </a:rPr>
              <a:t>  </a:t>
            </a:r>
            <a:r>
              <a:rPr lang="ru-RU" sz="2400" dirty="0" err="1">
                <a:solidFill>
                  <a:schemeClr val="accent1"/>
                </a:solidFill>
              </a:rPr>
              <a:t>ауданы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Майқарағай</a:t>
            </a:r>
            <a:r>
              <a:rPr lang="ru-RU" sz="2400" dirty="0">
                <a:solidFill>
                  <a:schemeClr val="accent1"/>
                </a:solidFill>
              </a:rPr>
              <a:t>  </a:t>
            </a:r>
            <a:r>
              <a:rPr lang="ru-RU" sz="2400" dirty="0" err="1">
                <a:solidFill>
                  <a:schemeClr val="accent1"/>
                </a:solidFill>
              </a:rPr>
              <a:t>ауылдық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округі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бюджетінің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жобасы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үш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жылдық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мерзімге</a:t>
            </a:r>
            <a:r>
              <a:rPr lang="ru-RU" sz="2400" dirty="0">
                <a:solidFill>
                  <a:schemeClr val="accent1"/>
                </a:solidFill>
              </a:rPr>
              <a:t> 2025 </a:t>
            </a:r>
            <a:r>
              <a:rPr lang="ru-RU" sz="2400" dirty="0" err="1">
                <a:solidFill>
                  <a:schemeClr val="accent1"/>
                </a:solidFill>
              </a:rPr>
              <a:t>жылғы</a:t>
            </a:r>
            <a:r>
              <a:rPr lang="ru-RU" sz="2400" dirty="0">
                <a:solidFill>
                  <a:schemeClr val="accent1"/>
                </a:solidFill>
              </a:rPr>
              <a:t> 15 </a:t>
            </a:r>
            <a:r>
              <a:rPr lang="ru-RU" sz="2400" dirty="0" err="1">
                <a:solidFill>
                  <a:schemeClr val="accent1"/>
                </a:solidFill>
              </a:rPr>
              <a:t>наурыздағы</a:t>
            </a:r>
            <a:r>
              <a:rPr lang="ru-RU" sz="2400" dirty="0">
                <a:solidFill>
                  <a:schemeClr val="accent1"/>
                </a:solidFill>
              </a:rPr>
              <a:t> № 197-</a:t>
            </a:r>
            <a:r>
              <a:rPr lang="en-US" sz="2400" dirty="0">
                <a:solidFill>
                  <a:schemeClr val="accent1"/>
                </a:solidFill>
              </a:rPr>
              <a:t>VIII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Қазақстан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Республикасы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Қаржы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министрінің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бұйрығымен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бекітілген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Жергілікті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бюджеттердің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жобаларын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әзірлеу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ережелеріне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сәйкес</a:t>
            </a:r>
            <a:r>
              <a:rPr lang="ru-RU" sz="2400" dirty="0">
                <a:solidFill>
                  <a:schemeClr val="accent1"/>
                </a:solidFill>
              </a:rPr>
              <a:t> </a:t>
            </a:r>
            <a:r>
              <a:rPr lang="ru-RU" sz="2400" dirty="0" err="1">
                <a:solidFill>
                  <a:schemeClr val="accent1"/>
                </a:solidFill>
              </a:rPr>
              <a:t>әзірленді</a:t>
            </a:r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3665622"/>
            <a:ext cx="75608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>
                <a:solidFill>
                  <a:srgbClr val="FF0000"/>
                </a:solidFill>
              </a:rPr>
              <a:t>Аққулы ауданы Майқарағай ауылдық округінің бюджеті Аққулы аудандық мәслихатының 2026 жылғы 06 тамыздағы №212/51"Аққулы аудандық мәслихатының 2025 жылғы 19 желтоқсандағы № 170/41" Аққулы ауданының ауылдық округтерінің 2026 – 2028 жылдарға арналған бюджеттері туралы "шешіміне өзгерістер мен толықтырулар енгізу туралы" шешімімен нақтыланды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43890" cy="1071546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2800" b="1" dirty="0" err="1">
                <a:solidFill>
                  <a:srgbClr val="0070C0"/>
                </a:solidFill>
              </a:rPr>
              <a:t>Аққулы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ауданының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Майқарағай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ауылдық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округінің</a:t>
            </a:r>
            <a:r>
              <a:rPr lang="ru-RU" sz="2800" b="1" dirty="0">
                <a:solidFill>
                  <a:srgbClr val="0070C0"/>
                </a:solidFill>
              </a:rPr>
              <a:t> 2026-2028 </a:t>
            </a:r>
            <a:r>
              <a:rPr lang="ru-RU" sz="2800" b="1" dirty="0" err="1">
                <a:solidFill>
                  <a:srgbClr val="0070C0"/>
                </a:solidFill>
              </a:rPr>
              <a:t>жылдарға</a:t>
            </a:r>
            <a:r>
              <a:rPr lang="ru-RU" sz="2800" b="1" dirty="0">
                <a:solidFill>
                  <a:srgbClr val="0070C0"/>
                </a:solidFill>
              </a:rPr>
              <a:t> </a:t>
            </a:r>
            <a:r>
              <a:rPr lang="ru-RU" sz="2800" b="1" dirty="0" err="1">
                <a:solidFill>
                  <a:srgbClr val="0070C0"/>
                </a:solidFill>
              </a:rPr>
              <a:t>арналған</a:t>
            </a:r>
            <a:r>
              <a:rPr lang="ru-RU" sz="2800" b="1" dirty="0">
                <a:solidFill>
                  <a:srgbClr val="0070C0"/>
                </a:solidFill>
              </a:rPr>
              <a:t> бюджет </a:t>
            </a:r>
            <a:r>
              <a:rPr lang="ru-RU" sz="2800" b="1" dirty="0" err="1">
                <a:solidFill>
                  <a:srgbClr val="0070C0"/>
                </a:solidFill>
              </a:rPr>
              <a:t>жобасы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5" name="Содержимое 5"/>
          <p:cNvSpPr txBox="1">
            <a:spLocks/>
          </p:cNvSpPr>
          <p:nvPr/>
        </p:nvSpPr>
        <p:spPr>
          <a:xfrm>
            <a:off x="3357554" y="1428736"/>
            <a:ext cx="5000660" cy="785818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274320" indent="-274320" algn="ctr">
              <a:spcBef>
                <a:spcPts val="600"/>
              </a:spcBef>
              <a:buClr>
                <a:schemeClr val="accent1"/>
              </a:buClr>
              <a:buSzPct val="70000"/>
              <a:buBlip>
                <a:blip r:embed="rId2"/>
              </a:buBlip>
              <a:defRPr/>
            </a:pP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ауданы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Майқарағай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округінің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бюджет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көлемі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214678" y="2143116"/>
          <a:ext cx="5929322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42844" y="1571612"/>
            <a:ext cx="314327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округтің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бюджеті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-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бұл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округ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әкімінің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оған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бағынысты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мемлекеттік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мекемелердің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міндеттері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мен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функцияларын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қаржылық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қамтамасыз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етуге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және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тиісті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әкімшілік-аумақтық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бірлікте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мемлекеттік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саясатты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іске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асыруға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арналған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орталықтандырылған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ақша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</a:rPr>
              <a:t>қоры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333375"/>
            <a:ext cx="8496300" cy="865188"/>
          </a:xfrm>
        </p:spPr>
        <p:txBody>
          <a:bodyPr/>
          <a:lstStyle/>
          <a:p>
            <a:pPr algn="ctr" eaLnBrk="1" hangingPunct="1"/>
            <a:r>
              <a:rPr lang="ru-RU" altLang="ru-RU" sz="2400" dirty="0" err="1">
                <a:cs typeface="Times New Roman" pitchFamily="18" charset="0"/>
              </a:rPr>
              <a:t>Ауданның</a:t>
            </a:r>
            <a:r>
              <a:rPr lang="ru-RU" altLang="ru-RU" sz="2400" dirty="0">
                <a:cs typeface="Times New Roman" pitchFamily="18" charset="0"/>
              </a:rPr>
              <a:t> 2026-2028 </a:t>
            </a:r>
            <a:r>
              <a:rPr lang="ru-RU" altLang="ru-RU" sz="2400" dirty="0" err="1">
                <a:cs typeface="Times New Roman" pitchFamily="18" charset="0"/>
              </a:rPr>
              <a:t>жылдарға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арналған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әлеуметтік-экономикалық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дамуының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негізгі</a:t>
            </a:r>
            <a:r>
              <a:rPr lang="ru-RU" altLang="ru-RU" sz="2400" dirty="0">
                <a:cs typeface="Times New Roman" pitchFamily="18" charset="0"/>
              </a:rPr>
              <a:t> </a:t>
            </a:r>
            <a:r>
              <a:rPr lang="ru-RU" altLang="ru-RU" sz="2400" dirty="0" err="1">
                <a:cs typeface="Times New Roman" pitchFamily="18" charset="0"/>
              </a:rPr>
              <a:t>көрсеткіштері</a:t>
            </a:r>
            <a:endParaRPr lang="ru-RU" altLang="ru-RU" sz="2400" dirty="0"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389" y="1341438"/>
          <a:ext cx="8321702" cy="5016519"/>
        </p:xfrm>
        <a:graphic>
          <a:graphicData uri="http://schemas.openxmlformats.org/drawingml/2006/table">
            <a:tbl>
              <a:tblPr/>
              <a:tblGrid>
                <a:gridCol w="487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1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44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4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02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710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р/с</a:t>
                      </a:r>
                    </a:p>
                  </a:txBody>
                  <a:tcPr marL="91437" marR="91437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Көрсеткіштердің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атаулары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Бағалау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2025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Жоспар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2026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Болжам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2027 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Болжам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20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8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89997" marR="89997" marT="46792" marB="4679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22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6</a:t>
                      </a:r>
                    </a:p>
                  </a:txBody>
                  <a:tcPr marL="91438" marR="91438" marT="45712" marB="457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75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Жұмыссыздық деңгейі, %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solidFill>
                            <a:schemeClr val="tx1"/>
                          </a:solidFill>
                          <a:latin typeface="+mn-lt"/>
                        </a:rPr>
                        <a:t>4,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solidFill>
                            <a:schemeClr val="tx1"/>
                          </a:solidFill>
                          <a:latin typeface="+mn-lt"/>
                        </a:rPr>
                        <a:t>4,</a:t>
                      </a:r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solidFill>
                            <a:srgbClr val="FF0000"/>
                          </a:solidFill>
                          <a:latin typeface="+mn-lt"/>
                        </a:rPr>
                        <a:t>4,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  <a:latin typeface="+mn-lt"/>
                        </a:rPr>
                        <a:t>6</a:t>
                      </a:r>
                      <a:endParaRPr lang="ru-RU" sz="12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kk-KZ" sz="1200" dirty="0">
                          <a:solidFill>
                            <a:srgbClr val="FF0000"/>
                          </a:solidFill>
                          <a:latin typeface="+mn-lt"/>
                        </a:rPr>
                        <a:t>4,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  <a:latin typeface="+mn-lt"/>
                        </a:rPr>
                        <a:t>6</a:t>
                      </a:r>
                      <a:endParaRPr lang="ru-RU" sz="120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66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Айлық есептік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көрсеткіш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(АЕК),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3932</a:t>
                      </a: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200" dirty="0">
                          <a:solidFill>
                            <a:schemeClr val="tx1"/>
                          </a:solidFill>
                          <a:latin typeface="+mn-lt"/>
                        </a:rPr>
                        <a:t>4325</a:t>
                      </a: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rgbClr val="FF0000"/>
                          </a:solidFill>
                          <a:latin typeface="+mn-lt"/>
                        </a:rPr>
                        <a:t>4606</a:t>
                      </a: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rgbClr val="FF0000"/>
                          </a:solidFill>
                          <a:latin typeface="+mn-lt"/>
                        </a:rPr>
                        <a:t>4882</a:t>
                      </a: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Жалақының ең төменгі мөлшері, 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</a:rPr>
                        <a:t>85 000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tx1"/>
                          </a:solidFill>
                        </a:rPr>
                        <a:t>85 000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rgbClr val="FF0000"/>
                          </a:solidFill>
                        </a:rPr>
                        <a:t>85 000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rgbClr val="FF0000"/>
                          </a:solidFill>
                        </a:rPr>
                        <a:t>85 000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35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4</a:t>
                      </a: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Орташа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айлық атаулы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жалақы, 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8" marR="91438" marT="45712" marB="4571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274323</a:t>
                      </a: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chemeClr val="tx1"/>
                          </a:solidFill>
                          <a:latin typeface="+mn-lt"/>
                        </a:rPr>
                        <a:t>282129</a:t>
                      </a: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rgbClr val="FF0000"/>
                          </a:solidFill>
                          <a:latin typeface="+mn-lt"/>
                        </a:rPr>
                        <a:t>287772</a:t>
                      </a: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dirty="0">
                          <a:solidFill>
                            <a:srgbClr val="FF0000"/>
                          </a:solidFill>
                          <a:latin typeface="+mn-lt"/>
                        </a:rPr>
                        <a:t>293528</a:t>
                      </a:r>
                    </a:p>
                  </a:txBody>
                  <a:tcPr marL="91438" marR="91438" marT="45708" marB="4570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158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002144"/>
              </p:ext>
            </p:extLst>
          </p:nvPr>
        </p:nvGraphicFramePr>
        <p:xfrm>
          <a:off x="142844" y="1332057"/>
          <a:ext cx="8643998" cy="552594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12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85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05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85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83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87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</a:t>
                      </a:r>
                      <a:r>
                        <a:rPr lang="ru-RU" sz="1800" b="1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р</a:t>
                      </a:r>
                      <a:r>
                        <a:rPr lang="ru-RU" sz="18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/ б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60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631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Салық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түсімдері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оның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ішінде</a:t>
                      </a:r>
                      <a:endParaRPr kumimoji="0" lang="ru-RU" sz="1400" b="1" u="none" strike="noStrike" kern="1200" baseline="0" dirty="0">
                        <a:solidFill>
                          <a:srgbClr val="000099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 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оның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ішінде</a:t>
                      </a:r>
                      <a:r>
                        <a:rPr kumimoji="0" lang="ru-RU" sz="14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: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4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4553,0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2355</a:t>
                      </a:r>
                      <a:r>
                        <a:rPr lang="kk-KZ" sz="14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2444</a:t>
                      </a:r>
                      <a:r>
                        <a:rPr lang="kk-KZ" sz="14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09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жеке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табыс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салық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1246,0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500.</a:t>
                      </a: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525.</a:t>
                      </a: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941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мүлік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65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</a:t>
                      </a: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5</a:t>
                      </a: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6</a:t>
                      </a: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5</a:t>
                      </a: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941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10</a:t>
                      </a: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5</a:t>
                      </a: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</a:t>
                      </a:r>
                      <a:r>
                        <a:rPr lang="ru-RU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5</a:t>
                      </a: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9095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салығы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</a:t>
                      </a:r>
                      <a:r>
                        <a:rPr lang="ru-RU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0.0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9095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Бірыңғай жер салығы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2213,0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1283</a:t>
                      </a:r>
                      <a:r>
                        <a:rPr lang="kk-KZ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1347.0</a:t>
                      </a:r>
                      <a:endParaRPr lang="ru-RU" sz="140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9095">
                <a:tc>
                  <a:txBody>
                    <a:bodyPr/>
                    <a:lstStyle/>
                    <a:p>
                      <a:pPr algn="ctr" fontAlgn="b"/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Ø"/>
                      </a:pPr>
                      <a:r>
                        <a:rPr kumimoji="0" lang="kk-KZ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Табиғи және</a:t>
                      </a:r>
                      <a:r>
                        <a:rPr kumimoji="0" lang="kk-KZ" sz="1400" b="0" i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басқа да ресустарды пайдаланғаны үшін түсетін түсімдер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170</a:t>
                      </a:r>
                      <a:r>
                        <a:rPr kumimoji="0" lang="en-US" sz="14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.0</a:t>
                      </a:r>
                      <a:endParaRPr kumimoji="0" lang="ru-RU" sz="14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400</a:t>
                      </a:r>
                      <a:r>
                        <a:rPr lang="ru-RU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400</a:t>
                      </a:r>
                      <a:r>
                        <a:rPr lang="ru-RU" sz="140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6909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kk-KZ" sz="14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Жерді және материалдық емес активдерді</a:t>
                      </a:r>
                      <a:r>
                        <a:rPr kumimoji="0" lang="kk-KZ" sz="1400" b="1" i="0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сату</a:t>
                      </a:r>
                      <a:endParaRPr kumimoji="0" lang="ru-RU" sz="14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lang="ru-RU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lang="ru-RU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92354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Трансферттердің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түсімдері</a:t>
                      </a:r>
                      <a:endParaRPr kumimoji="0" lang="ru-RU" sz="1400" b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 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жоғары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органдардан</a:t>
                      </a:r>
                      <a:endParaRPr kumimoji="0" lang="ru-RU" sz="1400" b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 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мемлекеттік</a:t>
                      </a:r>
                      <a:r>
                        <a:rPr kumimoji="0" lang="ru-RU" sz="1400" b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басқару</a:t>
                      </a:r>
                      <a:endParaRPr kumimoji="0" lang="ru-RU" sz="14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65401,0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46183</a:t>
                      </a: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b="1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47107</a:t>
                      </a:r>
                      <a:r>
                        <a:rPr lang="kk-KZ" sz="1400" b="1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400" b="1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428728" y="142852"/>
            <a:ext cx="59293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Аққұлы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ауданы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Майқарағай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округінің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әлеуметтік-экономикалық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дамуының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негізгі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көрсеткіштері</a:t>
            </a:r>
            <a:endParaRPr lang="ru-RU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19388"/>
              </p:ext>
            </p:extLst>
          </p:nvPr>
        </p:nvGraphicFramePr>
        <p:xfrm>
          <a:off x="285720" y="1643051"/>
          <a:ext cx="8429684" cy="378632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79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1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56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№ </a:t>
                      </a:r>
                      <a:r>
                        <a:rPr lang="ru-RU" sz="1800" b="1" i="0" u="none" strike="noStrike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р</a:t>
                      </a:r>
                      <a:r>
                        <a:rPr lang="ru-RU" sz="18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/ б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800" b="1" i="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Аты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год</a:t>
                      </a:r>
                      <a:endParaRPr lang="ru-RU" sz="1800" dirty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5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904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Шығындар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70247,0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46183</a:t>
                      </a:r>
                      <a:r>
                        <a:rPr kumimoji="0" lang="ru-RU" sz="1800" b="1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  <a:endParaRPr kumimoji="0" lang="kk-KZ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47107</a:t>
                      </a:r>
                      <a:r>
                        <a:rPr lang="kk-KZ" sz="1800" b="1" i="0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04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қызметтер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 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сипаты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33876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32564.0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32812</a:t>
                      </a:r>
                      <a:r>
                        <a:rPr kumimoji="0" lang="kk-KZ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45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Тұрғын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үй-коммуналдық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шаруашылығы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32889,</a:t>
                      </a:r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10105.0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10611</a:t>
                      </a: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169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kk-KZ" sz="1800" b="0" i="0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және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 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кеңістік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500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528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554</a:t>
                      </a: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306">
                <a:tc>
                  <a:txBody>
                    <a:bodyPr/>
                    <a:lstStyle/>
                    <a:p>
                      <a:r>
                        <a:rPr lang="ru-RU" dirty="0">
                          <a:solidFill>
                            <a:srgbClr val="000099"/>
                          </a:solidFill>
                        </a:rPr>
                        <a:t>   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байланыс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982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en-US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2986</a:t>
                      </a:r>
                      <a:r>
                        <a:rPr kumimoji="0" lang="ru-RU" sz="1800" b="0" i="1" u="none" strike="noStrike" kern="1200" dirty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3130</a:t>
                      </a:r>
                      <a:r>
                        <a:rPr lang="kk-KZ" sz="1800" b="0" i="1" dirty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,0</a:t>
                      </a:r>
                      <a:endParaRPr lang="ru-RU" sz="1800" b="0" i="1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643042" y="0"/>
            <a:ext cx="63579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Бюджеттің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шығын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құрылымы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Аққулы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ауданының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Майқарағай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ауылдық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округі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2026-2028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жылдарға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00042"/>
            <a:ext cx="800105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Аққулы ауданының Майқарағай ауылдық округі әкімінің 202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жылға арналған қосымша қажеттілігі туралы түсіндірме жазба.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101202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салығы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+99.0</a:t>
            </a: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104402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салығы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-209.0</a:t>
            </a:r>
          </a:p>
          <a:p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104501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ресурстарды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пайдаланғаны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түсімдер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-230.0</a:t>
            </a:r>
          </a:p>
          <a:p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БАРЛЫҒЫ 412,0 мың тенге</a:t>
            </a:r>
          </a:p>
          <a:p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2. Еркін қалдықты қайта бөлу Бюджет тапшылығын қаржыландыру (бюджет профицитін пайдалану)-293,0</a:t>
            </a:r>
          </a:p>
          <a:p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БАРЛЫҒЫ 293,0 мың тенге</a:t>
            </a:r>
          </a:p>
          <a:p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3. Шығыс бағыты;</a:t>
            </a: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07.3.124.009.015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мекендердің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санитариясын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ету+500,0</a:t>
            </a:r>
          </a:p>
          <a:p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07.3.124.011.015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Елді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мекендерді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абаттандыру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көгалдандыру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+205,0</a:t>
            </a:r>
          </a:p>
          <a:p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БАРЛЫҒЫ; 705,0 мың тенге.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142852"/>
            <a:ext cx="83582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99"/>
                </a:solidFill>
              </a:rPr>
              <a:t>Аққулы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ауданының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Майқарағай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ауылдық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округінің</a:t>
            </a:r>
            <a:r>
              <a:rPr lang="ru-RU" sz="2400" b="1" dirty="0">
                <a:solidFill>
                  <a:srgbClr val="000099"/>
                </a:solidFill>
              </a:rPr>
              <a:t> 2026 </a:t>
            </a:r>
            <a:r>
              <a:rPr lang="ru-RU" sz="2400" b="1" dirty="0" err="1">
                <a:solidFill>
                  <a:srgbClr val="000099"/>
                </a:solidFill>
              </a:rPr>
              <a:t>жылға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арналған</a:t>
            </a:r>
            <a:r>
              <a:rPr lang="ru-RU" sz="2400" b="1" dirty="0">
                <a:solidFill>
                  <a:srgbClr val="000099"/>
                </a:solidFill>
              </a:rPr>
              <a:t> бюджет </a:t>
            </a:r>
            <a:r>
              <a:rPr lang="ru-RU" sz="2400" b="1" dirty="0" err="1">
                <a:solidFill>
                  <a:srgbClr val="000099"/>
                </a:solidFill>
              </a:rPr>
              <a:t>қаражатын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жұмсаудың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негізгі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бағыттары</a:t>
            </a:r>
            <a:r>
              <a:rPr lang="ru-RU" sz="2400" b="1" dirty="0">
                <a:solidFill>
                  <a:srgbClr val="000099"/>
                </a:solidFill>
              </a:rPr>
              <a:t>, </a:t>
            </a:r>
            <a:r>
              <a:rPr lang="ru-RU" sz="2400" b="1" dirty="0" err="1">
                <a:solidFill>
                  <a:srgbClr val="000099"/>
                </a:solidFill>
              </a:rPr>
              <a:t>мың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теңге</a:t>
            </a:r>
            <a:endParaRPr lang="ru-RU" sz="2800" dirty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0" y="1000108"/>
          <a:ext cx="8572560" cy="58578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" y="142852"/>
            <a:ext cx="8858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err="1">
                <a:solidFill>
                  <a:srgbClr val="003399"/>
                </a:solidFill>
              </a:rPr>
              <a:t>Абаттандыру</a:t>
            </a:r>
            <a:endParaRPr lang="ru-RU" sz="2800" b="1" dirty="0">
              <a:solidFill>
                <a:srgbClr val="003399"/>
              </a:solidFill>
            </a:endParaRPr>
          </a:p>
          <a:p>
            <a:pPr algn="ctr"/>
            <a:r>
              <a:rPr lang="ru-RU" sz="2800" b="1" dirty="0" err="1">
                <a:solidFill>
                  <a:srgbClr val="003399"/>
                </a:solidFill>
              </a:rPr>
              <a:t>Майқарағай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  <a:r>
              <a:rPr lang="ru-RU" sz="2800" b="1" dirty="0" err="1">
                <a:solidFill>
                  <a:srgbClr val="003399"/>
                </a:solidFill>
              </a:rPr>
              <a:t>ауылдық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  <a:r>
              <a:rPr lang="ru-RU" sz="2800" b="1" dirty="0" err="1">
                <a:solidFill>
                  <a:srgbClr val="003399"/>
                </a:solidFill>
              </a:rPr>
              <a:t>округінде</a:t>
            </a:r>
            <a:endParaRPr lang="ru-RU" sz="2800" b="1" dirty="0">
              <a:solidFill>
                <a:srgbClr val="003399"/>
              </a:solidFill>
            </a:endParaRPr>
          </a:p>
          <a:p>
            <a:pPr algn="ctr"/>
            <a:r>
              <a:rPr lang="ru-RU" sz="2800" b="1" dirty="0" err="1">
                <a:solidFill>
                  <a:srgbClr val="003399"/>
                </a:solidFill>
              </a:rPr>
              <a:t>Аққулы</a:t>
            </a:r>
            <a:r>
              <a:rPr lang="ru-RU" sz="2800" b="1" dirty="0">
                <a:solidFill>
                  <a:srgbClr val="003399"/>
                </a:solidFill>
              </a:rPr>
              <a:t> </a:t>
            </a:r>
            <a:r>
              <a:rPr lang="ru-RU" sz="2800" b="1" dirty="0" err="1">
                <a:solidFill>
                  <a:srgbClr val="003399"/>
                </a:solidFill>
              </a:rPr>
              <a:t>ауданы</a:t>
            </a:r>
            <a:r>
              <a:rPr lang="ru-RU" sz="2800" b="1" dirty="0">
                <a:solidFill>
                  <a:srgbClr val="003399"/>
                </a:solidFill>
              </a:rPr>
              <a:t> 2026 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1643050"/>
            <a:ext cx="835824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endParaRPr lang="ru-RU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0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endParaRPr lang="ru-RU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000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b="1" dirty="0">
                <a:solidFill>
                  <a:srgbClr val="000099"/>
                </a:solidFill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96" y="3143248"/>
            <a:ext cx="40005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v"/>
            </a:pPr>
            <a:endParaRPr lang="ru-RU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Елді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мекенді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абаттандыру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және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көгалдандыру</a:t>
            </a:r>
            <a:r>
              <a:rPr lang="ru-RU" dirty="0">
                <a:solidFill>
                  <a:srgbClr val="000099"/>
                </a:solidFill>
              </a:rPr>
              <a:t> (</a:t>
            </a:r>
            <a:r>
              <a:rPr lang="ru-RU" dirty="0" err="1">
                <a:solidFill>
                  <a:srgbClr val="000099"/>
                </a:solidFill>
              </a:rPr>
              <a:t>оның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ішінде</a:t>
            </a:r>
            <a:r>
              <a:rPr lang="ru-RU" dirty="0">
                <a:solidFill>
                  <a:srgbClr val="000099"/>
                </a:solidFill>
              </a:rPr>
              <a:t>: </a:t>
            </a:r>
            <a:r>
              <a:rPr lang="ru-RU" dirty="0" err="1">
                <a:solidFill>
                  <a:srgbClr val="000099"/>
                </a:solidFill>
              </a:rPr>
              <a:t>ауылдың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орталық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алаңы</a:t>
            </a:r>
            <a:r>
              <a:rPr lang="ru-RU" dirty="0">
                <a:solidFill>
                  <a:srgbClr val="000099"/>
                </a:solidFill>
              </a:rPr>
              <a:t> мен </a:t>
            </a:r>
            <a:r>
              <a:rPr lang="ru-RU" dirty="0" err="1">
                <a:solidFill>
                  <a:srgbClr val="000099"/>
                </a:solidFill>
              </a:rPr>
              <a:t>алаңын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күтіп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ұстау</a:t>
            </a:r>
            <a:r>
              <a:rPr lang="ru-RU" dirty="0">
                <a:solidFill>
                  <a:srgbClr val="000099"/>
                </a:solidFill>
              </a:rPr>
              <a:t>, </a:t>
            </a:r>
            <a:r>
              <a:rPr lang="ru-RU" dirty="0" err="1">
                <a:solidFill>
                  <a:srgbClr val="000099"/>
                </a:solidFill>
              </a:rPr>
              <a:t>балалар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алаңын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ұйымдастыру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және</a:t>
            </a:r>
            <a:r>
              <a:rPr lang="ru-RU" dirty="0">
                <a:solidFill>
                  <a:srgbClr val="000099"/>
                </a:solidFill>
              </a:rPr>
              <a:t> т.б.) – 2246 </a:t>
            </a:r>
            <a:r>
              <a:rPr lang="ru-RU" dirty="0" err="1">
                <a:solidFill>
                  <a:srgbClr val="000099"/>
                </a:solidFill>
              </a:rPr>
              <a:t>мың</a:t>
            </a:r>
            <a:r>
              <a:rPr lang="ru-RU" dirty="0">
                <a:solidFill>
                  <a:srgbClr val="000099"/>
                </a:solidFill>
              </a:rPr>
              <a:t> </a:t>
            </a:r>
            <a:r>
              <a:rPr lang="ru-RU" dirty="0" err="1">
                <a:solidFill>
                  <a:srgbClr val="000099"/>
                </a:solidFill>
              </a:rPr>
              <a:t>теңге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00034" y="1714488"/>
            <a:ext cx="64294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Ауылдың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көшелерін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жарықтандыруға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– 28933 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 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Елді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мекенді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санитарлық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тазарту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- 1500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Wingdings" pitchFamily="2" charset="2"/>
              <a:buChar char="v"/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 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Жерлеу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орындарын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күтіп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ұстау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және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түпсіз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жерлеу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- 210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мың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теңге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 descr="20180709_1629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3429000"/>
            <a:ext cx="4000528" cy="30003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142852"/>
            <a:ext cx="67741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000099"/>
                </a:solidFill>
              </a:rPr>
              <a:t>Ауыл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ішіндегі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жолдарды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күтіп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ұстау</a:t>
            </a:r>
            <a:endParaRPr lang="ru-RU" sz="2400" b="1" dirty="0">
              <a:solidFill>
                <a:srgbClr val="000099"/>
              </a:solidFill>
            </a:endParaRPr>
          </a:p>
          <a:p>
            <a:r>
              <a:rPr lang="ru-RU" sz="2400" b="1" dirty="0" err="1">
                <a:solidFill>
                  <a:srgbClr val="000099"/>
                </a:solidFill>
              </a:rPr>
              <a:t>Аққулы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ауданының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Майқарағай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ауылдық</a:t>
            </a:r>
            <a:r>
              <a:rPr lang="ru-RU" sz="2400" b="1" dirty="0">
                <a:solidFill>
                  <a:srgbClr val="000099"/>
                </a:solidFill>
              </a:rPr>
              <a:t> </a:t>
            </a:r>
            <a:r>
              <a:rPr lang="ru-RU" sz="2400" b="1" dirty="0" err="1">
                <a:solidFill>
                  <a:srgbClr val="000099"/>
                </a:solidFill>
              </a:rPr>
              <a:t>округі</a:t>
            </a:r>
            <a:endParaRPr lang="ru-RU" sz="2400" b="1" dirty="0">
              <a:solidFill>
                <a:srgbClr val="000099"/>
              </a:solidFill>
            </a:endParaRPr>
          </a:p>
        </p:txBody>
      </p:sp>
      <p:pic>
        <p:nvPicPr>
          <p:cNvPr id="5" name="Рисунок 7" descr="20170107_1002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428596" y="4071942"/>
            <a:ext cx="374177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85720" y="1357298"/>
            <a:ext cx="8429684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defRPr/>
            </a:pPr>
            <a:r>
              <a:rPr lang="ru-RU" sz="2200" dirty="0" err="1">
                <a:solidFill>
                  <a:srgbClr val="003399"/>
                </a:solidFill>
              </a:rPr>
              <a:t>Жолдардың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жұмыс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істеуін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қамтамасыз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ету</a:t>
            </a:r>
            <a:r>
              <a:rPr lang="ru-RU" sz="2200" dirty="0">
                <a:solidFill>
                  <a:srgbClr val="003399"/>
                </a:solidFill>
              </a:rPr>
              <a:t>: </a:t>
            </a:r>
            <a:r>
              <a:rPr lang="ru-RU" sz="2200" dirty="0" err="1">
                <a:solidFill>
                  <a:srgbClr val="003399"/>
                </a:solidFill>
              </a:rPr>
              <a:t>жолдарды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жазғы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және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қыста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күтіп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ұстау</a:t>
            </a:r>
            <a:r>
              <a:rPr lang="ru-RU" sz="2200" dirty="0">
                <a:solidFill>
                  <a:srgbClr val="003399"/>
                </a:solidFill>
              </a:rPr>
              <a:t> (</a:t>
            </a:r>
            <a:r>
              <a:rPr lang="ru-RU" sz="2200" dirty="0" err="1">
                <a:solidFill>
                  <a:srgbClr val="003399"/>
                </a:solidFill>
              </a:rPr>
              <a:t>жолдарды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тегістеу</a:t>
            </a:r>
            <a:r>
              <a:rPr lang="ru-RU" sz="2200" dirty="0">
                <a:solidFill>
                  <a:srgbClr val="003399"/>
                </a:solidFill>
              </a:rPr>
              <a:t>, </a:t>
            </a:r>
            <a:r>
              <a:rPr lang="ru-RU" sz="2200" dirty="0" err="1">
                <a:solidFill>
                  <a:srgbClr val="003399"/>
                </a:solidFill>
              </a:rPr>
              <a:t>жолдарды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шөптермен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тазарту</a:t>
            </a:r>
            <a:r>
              <a:rPr lang="ru-RU" sz="2200" dirty="0">
                <a:solidFill>
                  <a:srgbClr val="003399"/>
                </a:solidFill>
              </a:rPr>
              <a:t>, </a:t>
            </a:r>
            <a:r>
              <a:rPr lang="ru-RU" sz="2200" dirty="0" err="1">
                <a:solidFill>
                  <a:srgbClr val="003399"/>
                </a:solidFill>
              </a:rPr>
              <a:t>жолдарды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қардан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тазарту</a:t>
            </a:r>
            <a:r>
              <a:rPr lang="ru-RU" sz="2200" dirty="0">
                <a:solidFill>
                  <a:srgbClr val="003399"/>
                </a:solidFill>
              </a:rPr>
              <a:t>, </a:t>
            </a:r>
            <a:r>
              <a:rPr lang="ru-RU" sz="2200" dirty="0" err="1">
                <a:solidFill>
                  <a:srgbClr val="003399"/>
                </a:solidFill>
              </a:rPr>
              <a:t>қож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немесе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қиыршық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тасты</a:t>
            </a: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dirty="0" err="1">
                <a:solidFill>
                  <a:srgbClr val="003399"/>
                </a:solidFill>
              </a:rPr>
              <a:t>қосу</a:t>
            </a:r>
            <a:r>
              <a:rPr lang="ru-RU" sz="2200" dirty="0">
                <a:solidFill>
                  <a:srgbClr val="003399"/>
                </a:solidFill>
              </a:rPr>
              <a:t>):</a:t>
            </a:r>
            <a:endParaRPr lang="ru-RU" sz="2200" b="1" dirty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  <p:pic>
        <p:nvPicPr>
          <p:cNvPr id="7" name="Рисунок 10" descr="DSC_068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57686" y="4071942"/>
            <a:ext cx="385666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785786" y="2714620"/>
            <a:ext cx="428628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dirty="0">
                <a:solidFill>
                  <a:srgbClr val="003399"/>
                </a:solidFill>
              </a:rPr>
              <a:t> </a:t>
            </a:r>
            <a:r>
              <a:rPr lang="ru-RU" sz="2200" b="1" dirty="0">
                <a:solidFill>
                  <a:srgbClr val="003399"/>
                </a:solidFill>
              </a:rPr>
              <a:t>2026 - 2982 </a:t>
            </a:r>
            <a:r>
              <a:rPr lang="ru-RU" sz="2200" b="1" dirty="0" err="1">
                <a:solidFill>
                  <a:srgbClr val="003399"/>
                </a:solidFill>
              </a:rPr>
              <a:t>мың</a:t>
            </a:r>
            <a:r>
              <a:rPr lang="ru-RU" sz="2200" b="1" dirty="0">
                <a:solidFill>
                  <a:srgbClr val="003399"/>
                </a:solidFill>
              </a:rPr>
              <a:t> </a:t>
            </a:r>
            <a:r>
              <a:rPr lang="ru-RU" sz="2200" b="1" dirty="0" err="1">
                <a:solidFill>
                  <a:srgbClr val="003399"/>
                </a:solidFill>
              </a:rPr>
              <a:t>теңге</a:t>
            </a:r>
            <a:endParaRPr lang="ru-RU" sz="2200" b="1" dirty="0">
              <a:solidFill>
                <a:srgbClr val="003399"/>
              </a:solidFill>
            </a:endParaRPr>
          </a:p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b="1" dirty="0">
                <a:solidFill>
                  <a:srgbClr val="003399"/>
                </a:solidFill>
              </a:rPr>
              <a:t>  2027 - 2986 </a:t>
            </a:r>
            <a:r>
              <a:rPr lang="ru-RU" sz="2200" b="1" dirty="0" err="1">
                <a:solidFill>
                  <a:srgbClr val="003399"/>
                </a:solidFill>
              </a:rPr>
              <a:t>мың</a:t>
            </a:r>
            <a:r>
              <a:rPr lang="ru-RU" sz="2200" b="1" dirty="0">
                <a:solidFill>
                  <a:srgbClr val="003399"/>
                </a:solidFill>
              </a:rPr>
              <a:t> </a:t>
            </a:r>
            <a:r>
              <a:rPr lang="ru-RU" sz="2200" b="1" dirty="0" err="1">
                <a:solidFill>
                  <a:srgbClr val="003399"/>
                </a:solidFill>
              </a:rPr>
              <a:t>теңге</a:t>
            </a:r>
            <a:endParaRPr lang="ru-RU" sz="2200" b="1" dirty="0">
              <a:solidFill>
                <a:srgbClr val="003399"/>
              </a:solidFill>
            </a:endParaRPr>
          </a:p>
          <a:p>
            <a:pPr algn="just" fontAlgn="t">
              <a:buFont typeface="Wingdings" pitchFamily="2" charset="2"/>
              <a:buChar char="§"/>
              <a:defRPr/>
            </a:pPr>
            <a:r>
              <a:rPr lang="ru-RU" sz="2200" b="1" dirty="0">
                <a:solidFill>
                  <a:srgbClr val="003399"/>
                </a:solidFill>
              </a:rPr>
              <a:t>  2028 – 3130 </a:t>
            </a:r>
            <a:r>
              <a:rPr lang="ru-RU" sz="2200" b="1" dirty="0" err="1">
                <a:solidFill>
                  <a:srgbClr val="003399"/>
                </a:solidFill>
              </a:rPr>
              <a:t>мың</a:t>
            </a:r>
            <a:r>
              <a:rPr lang="ru-RU" sz="2200" b="1" dirty="0">
                <a:solidFill>
                  <a:srgbClr val="003399"/>
                </a:solidFill>
              </a:rPr>
              <a:t> </a:t>
            </a:r>
            <a:r>
              <a:rPr lang="ru-RU" sz="2200" b="1" dirty="0" err="1">
                <a:solidFill>
                  <a:srgbClr val="003399"/>
                </a:solidFill>
              </a:rPr>
              <a:t>теңге</a:t>
            </a:r>
            <a:endParaRPr lang="ru-RU" sz="2200" b="1" dirty="0">
              <a:solidFill>
                <a:srgbClr val="003399"/>
              </a:solidFill>
            </a:endParaRPr>
          </a:p>
          <a:p>
            <a:pPr algn="ctr" fontAlgn="t">
              <a:defRPr/>
            </a:pPr>
            <a:endParaRPr lang="ru-RU" b="1" dirty="0">
              <a:solidFill>
                <a:srgbClr val="003399"/>
              </a:solidFill>
              <a:latin typeface="Times New Roman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868610"/>
          </a:xfrm>
        </p:spPr>
        <p:txBody>
          <a:bodyPr>
            <a:normAutofit/>
          </a:bodyPr>
          <a:lstStyle/>
          <a:p>
            <a:pPr algn="ctr"/>
            <a:r>
              <a:rPr lang="kk-KZ" sz="2400" b="1" i="1" dirty="0">
                <a:solidFill>
                  <a:srgbClr val="000099"/>
                </a:solidFill>
              </a:rPr>
              <a:t>НАЗАРЛАРЫНЫЗҒА РАХМЕТ!</a:t>
            </a:r>
            <a:endParaRPr lang="ru-RU" sz="2400" b="1" i="1" dirty="0">
              <a:solidFill>
                <a:srgbClr val="000099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6428232"/>
            <a:ext cx="7467600" cy="45719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Wingdings" pitchFamily="2" charset="2"/>
              <a:buChar char="v"/>
            </a:pPr>
            <a:endParaRPr lang="kk-KZ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b="1" dirty="0">
              <a:solidFill>
                <a:srgbClr val="000099"/>
              </a:solidFill>
            </a:endParaRPr>
          </a:p>
          <a:p>
            <a:pPr algn="just">
              <a:buFont typeface="Wingdings" pitchFamily="2" charset="2"/>
              <a:buChar char="v"/>
            </a:pPr>
            <a:endParaRPr lang="ru-RU" sz="1100" b="1" dirty="0">
              <a:solidFill>
                <a:srgbClr val="000099"/>
              </a:solidFill>
            </a:endParaRP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1422</TotalTime>
  <Words>779</Words>
  <Application>Microsoft Office PowerPoint</Application>
  <PresentationFormat>Экран (4:3)</PresentationFormat>
  <Paragraphs>198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Century Schoolbook</vt:lpstr>
      <vt:lpstr>Times New Roman</vt:lpstr>
      <vt:lpstr>Wingdings</vt:lpstr>
      <vt:lpstr>Wingdings 2</vt:lpstr>
      <vt:lpstr>Эркер</vt:lpstr>
      <vt:lpstr>Презентация PowerPoint</vt:lpstr>
      <vt:lpstr>        Құрметті сайтқа кірушілер!</vt:lpstr>
      <vt:lpstr>     Бюджеттік процестің заңнамалық негіздері</vt:lpstr>
      <vt:lpstr>Аққулы ауданының Майқарағай ауылдық округінің 2026-2028 жылдарға арналған бюджет жобасы</vt:lpstr>
      <vt:lpstr>Ауданның 2026-2028 жылдарға арналған әлеуметтік-экономикалық дамуының негізгі көрсеткіштері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НАЗАРЛАРЫНЫЗҒА РАХМЕТ!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Анна Алина</cp:lastModifiedBy>
  <cp:revision>235</cp:revision>
  <dcterms:created xsi:type="dcterms:W3CDTF">2018-01-26T02:54:43Z</dcterms:created>
  <dcterms:modified xsi:type="dcterms:W3CDTF">2026-08-12T07:30:07Z</dcterms:modified>
</cp:coreProperties>
</file>