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
  </p:notesMasterIdLst>
  <p:sldIdLst>
    <p:sldId id="256" r:id="rId2"/>
    <p:sldId id="263" r:id="rId3"/>
    <p:sldId id="260" r:id="rId4"/>
    <p:sldId id="261" r:id="rId5"/>
    <p:sldId id="257" r:id="rId6"/>
    <p:sldId id="264" r:id="rId7"/>
    <p:sldId id="262" r:id="rId8"/>
    <p:sldId id="265" r:id="rId9"/>
    <p:sldId id="266"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73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spPr>
        <a:noFill/>
        <a:ln w="9525" cap="flat" cmpd="sng" algn="ctr">
          <a:solidFill>
            <a:schemeClr val="tx1">
              <a:tint val="75000"/>
            </a:schemeClr>
          </a:solidFill>
          <a:prstDash val="solid"/>
          <a:round/>
        </a:ln>
        <a:effectLst/>
        <a:sp3d contourW="9525">
          <a:contourClr>
            <a:schemeClr val="tx1">
              <a:tint val="75000"/>
            </a:schemeClr>
          </a:contourClr>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Лист1!$B$1</c:f>
              <c:strCache>
                <c:ptCount val="1"/>
                <c:pt idx="0">
                  <c:v>Собственные поступления</c:v>
                </c:pt>
              </c:strCache>
            </c:strRef>
          </c:tx>
          <c:spPr>
            <a:solidFill>
              <a:schemeClr val="accent1"/>
            </a:solidFill>
            <a:ln>
              <a:noFill/>
            </a:ln>
            <a:effectLst/>
            <a:sp3d/>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Лист1!$A$2:$A$4</c:f>
              <c:strCache>
                <c:ptCount val="3"/>
                <c:pt idx="0">
                  <c:v>2026 год</c:v>
                </c:pt>
                <c:pt idx="1">
                  <c:v>2027 год</c:v>
                </c:pt>
                <c:pt idx="2">
                  <c:v>2028 год</c:v>
                </c:pt>
              </c:strCache>
            </c:strRef>
          </c:cat>
          <c:val>
            <c:numRef>
              <c:f>Лист1!$B$2:$B$4</c:f>
              <c:numCache>
                <c:formatCode>General</c:formatCode>
                <c:ptCount val="3"/>
                <c:pt idx="0">
                  <c:v>6947</c:v>
                </c:pt>
                <c:pt idx="1">
                  <c:v>5223</c:v>
                </c:pt>
                <c:pt idx="2">
                  <c:v>5193</c:v>
                </c:pt>
              </c:numCache>
            </c:numRef>
          </c:val>
          <c:extLst>
            <c:ext xmlns:c16="http://schemas.microsoft.com/office/drawing/2014/chart" uri="{C3380CC4-5D6E-409C-BE32-E72D297353CC}">
              <c16:uniqueId val="{00000000-5707-4D95-8DF2-A973BD5E01A5}"/>
            </c:ext>
          </c:extLst>
        </c:ser>
        <c:ser>
          <c:idx val="1"/>
          <c:order val="1"/>
          <c:tx>
            <c:strRef>
              <c:f>Лист1!$C$1</c:f>
              <c:strCache>
                <c:ptCount val="1"/>
                <c:pt idx="0">
                  <c:v>Субвенции</c:v>
                </c:pt>
              </c:strCache>
            </c:strRef>
          </c:tx>
          <c:spPr>
            <a:solidFill>
              <a:schemeClr val="accent3"/>
            </a:solidFill>
            <a:ln>
              <a:noFill/>
            </a:ln>
            <a:effectLst/>
            <a:sp3d/>
          </c:spPr>
          <c:invertIfNegative val="0"/>
          <c:dLbls>
            <c:dLbl>
              <c:idx val="2"/>
              <c:layout>
                <c:manualLayout>
                  <c:x val="3.9910128004517252E-3"/>
                  <c:y val="-2.5922504155377456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707-4D95-8DF2-A973BD5E01A5}"/>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Лист1!$A$2:$A$4</c:f>
              <c:strCache>
                <c:ptCount val="3"/>
                <c:pt idx="0">
                  <c:v>2026 год</c:v>
                </c:pt>
                <c:pt idx="1">
                  <c:v>2027 год</c:v>
                </c:pt>
                <c:pt idx="2">
                  <c:v>2028 год</c:v>
                </c:pt>
              </c:strCache>
            </c:strRef>
          </c:cat>
          <c:val>
            <c:numRef>
              <c:f>Лист1!$C$2:$C$4</c:f>
              <c:numCache>
                <c:formatCode>General</c:formatCode>
                <c:ptCount val="3"/>
                <c:pt idx="0">
                  <c:v>56786</c:v>
                </c:pt>
                <c:pt idx="1">
                  <c:v>61794</c:v>
                </c:pt>
                <c:pt idx="2">
                  <c:v>63535</c:v>
                </c:pt>
              </c:numCache>
            </c:numRef>
          </c:val>
          <c:extLst>
            <c:ext xmlns:c16="http://schemas.microsoft.com/office/drawing/2014/chart" uri="{C3380CC4-5D6E-409C-BE32-E72D297353CC}">
              <c16:uniqueId val="{00000002-5707-4D95-8DF2-A973BD5E01A5}"/>
            </c:ext>
          </c:extLst>
        </c:ser>
        <c:ser>
          <c:idx val="2"/>
          <c:order val="2"/>
          <c:tx>
            <c:strRef>
              <c:f>Лист1!$D$1</c:f>
              <c:strCache>
                <c:ptCount val="1"/>
                <c:pt idx="0">
                  <c:v>трансферты</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olidFill>
                      <a:prstDash val="solid"/>
                      <a:round/>
                    </a:ln>
                    <a:effectLst/>
                  </c:spPr>
                </c15:leaderLines>
              </c:ext>
            </c:extLst>
          </c:dLbls>
          <c:cat>
            <c:strRef>
              <c:f>Лист1!$A$2:$A$4</c:f>
              <c:strCache>
                <c:ptCount val="3"/>
                <c:pt idx="0">
                  <c:v>2026 год</c:v>
                </c:pt>
                <c:pt idx="1">
                  <c:v>2027 год</c:v>
                </c:pt>
                <c:pt idx="2">
                  <c:v>2028 год</c:v>
                </c:pt>
              </c:strCache>
            </c:strRef>
          </c:cat>
          <c:val>
            <c:numRef>
              <c:f>Лист1!$D$2:$D$4</c:f>
              <c:numCache>
                <c:formatCode>General</c:formatCode>
                <c:ptCount val="3"/>
                <c:pt idx="0">
                  <c:v>1500</c:v>
                </c:pt>
              </c:numCache>
            </c:numRef>
          </c:val>
          <c:extLst>
            <c:ext xmlns:c16="http://schemas.microsoft.com/office/drawing/2014/chart" uri="{C3380CC4-5D6E-409C-BE32-E72D297353CC}">
              <c16:uniqueId val="{00000001-B9CD-449E-B272-A13BD7DAC2A1}"/>
            </c:ext>
          </c:extLst>
        </c:ser>
        <c:dLbls>
          <c:showLegendKey val="0"/>
          <c:showVal val="0"/>
          <c:showCatName val="0"/>
          <c:showSerName val="0"/>
          <c:showPercent val="0"/>
          <c:showBubbleSize val="0"/>
        </c:dLbls>
        <c:gapWidth val="150"/>
        <c:shape val="box"/>
        <c:axId val="67550208"/>
        <c:axId val="67556096"/>
        <c:axId val="0"/>
      </c:bar3DChart>
      <c:catAx>
        <c:axId val="67550208"/>
        <c:scaling>
          <c:orientation val="minMax"/>
        </c:scaling>
        <c:delete val="0"/>
        <c:axPos val="b"/>
        <c:numFmt formatCode="General" sourceLinked="0"/>
        <c:majorTickMark val="out"/>
        <c:minorTickMark val="none"/>
        <c:tickLblPos val="nextTo"/>
        <c:spPr>
          <a:noFill/>
          <a:ln w="9525" cap="flat" cmpd="sng" algn="ctr">
            <a:solidFill>
              <a:schemeClr val="tx1">
                <a:tint val="7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ru-KZ"/>
          </a:p>
        </c:txPr>
        <c:crossAx val="67556096"/>
        <c:crosses val="autoZero"/>
        <c:auto val="1"/>
        <c:lblAlgn val="ctr"/>
        <c:lblOffset val="100"/>
        <c:noMultiLvlLbl val="0"/>
      </c:catAx>
      <c:valAx>
        <c:axId val="67556096"/>
        <c:scaling>
          <c:orientation val="minMax"/>
        </c:scaling>
        <c:delete val="1"/>
        <c:axPos val="l"/>
        <c:majorGridlines>
          <c:spPr>
            <a:ln w="9525" cap="flat" cmpd="sng" algn="ctr">
              <a:solidFill>
                <a:schemeClr val="tx1">
                  <a:tint val="75000"/>
                </a:schemeClr>
              </a:solidFill>
              <a:prstDash val="solid"/>
              <a:round/>
            </a:ln>
            <a:effectLst/>
          </c:spPr>
        </c:majorGridlines>
        <c:numFmt formatCode="General" sourceLinked="1"/>
        <c:majorTickMark val="out"/>
        <c:minorTickMark val="none"/>
        <c:tickLblPos val="none"/>
        <c:crossAx val="67550208"/>
        <c:crosses val="autoZero"/>
        <c:crossBetween val="between"/>
      </c:valAx>
      <c:spPr>
        <a:noFill/>
        <a:ln>
          <a:noFill/>
        </a:ln>
        <a:effectLst/>
      </c:spPr>
    </c:plotArea>
    <c:legend>
      <c:legendPos val="r"/>
      <c:layout>
        <c:manualLayout>
          <c:xMode val="edge"/>
          <c:yMode val="edge"/>
          <c:x val="0.64409264505749864"/>
          <c:y val="3.8046200123806016E-2"/>
          <c:w val="0.28618728359776302"/>
          <c:h val="0.2021101822019775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ru-KZ"/>
        </a:p>
      </c:txPr>
    </c:legend>
    <c:plotVisOnly val="1"/>
    <c:dispBlanksAs val="gap"/>
    <c:showDLblsOverMax val="0"/>
  </c:chart>
  <c:spPr>
    <a:noFill/>
    <a:ln w="9525" cap="flat" cmpd="sng" algn="ctr">
      <a:noFill/>
      <a:prstDash val="solid"/>
    </a:ln>
    <a:effectLst/>
  </c:spPr>
  <c:txPr>
    <a:bodyPr/>
    <a:lstStyle/>
    <a:p>
      <a:pPr>
        <a:defRPr sz="1800"/>
      </a:pPr>
      <a:endParaRPr lang="ru-KZ"/>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53C7C2-7B52-4BF1-B592-0434F402F8A3}" type="datetimeFigureOut">
              <a:rPr lang="ru-RU" smtClean="0"/>
              <a:t>12.08.2026</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A81587-E28F-4653-BEDD-318C3B677DA3}" type="slidenum">
              <a:rPr lang="ru-RU" smtClean="0"/>
              <a:t>‹#›</a:t>
            </a:fld>
            <a:endParaRPr lang="ru-RU"/>
          </a:p>
        </p:txBody>
      </p:sp>
    </p:spTree>
    <p:extLst>
      <p:ext uri="{BB962C8B-B14F-4D97-AF65-F5344CB8AC3E}">
        <p14:creationId xmlns:p14="http://schemas.microsoft.com/office/powerpoint/2010/main" val="2497177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12.08.2026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12.08.2026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12.08.2026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12.08.2026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12.08.2026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12.08.2026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12.08.2026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12.08.2026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12.08.2026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12.08.2026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12.08.2026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12.08.2026</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338328"/>
            <a:ext cx="8229600" cy="5106896"/>
          </a:xfrm>
          <a:solidFill>
            <a:schemeClr val="accent6">
              <a:lumMod val="60000"/>
              <a:lumOff val="40000"/>
            </a:schemeClr>
          </a:solidFill>
          <a:ln w="76200">
            <a:solidFill>
              <a:srgbClr val="002060"/>
            </a:solidFill>
          </a:ln>
        </p:spPr>
        <p:txBody>
          <a:bodyPr>
            <a:normAutofit/>
          </a:bodyPr>
          <a:lstStyle/>
          <a:p>
            <a:r>
              <a:rPr lang="ru-RU" b="1" dirty="0">
                <a:solidFill>
                  <a:srgbClr val="C00000"/>
                </a:solidFill>
                <a:latin typeface="Times New Roman" pitchFamily="18" charset="0"/>
                <a:cs typeface="Times New Roman" pitchFamily="18" charset="0"/>
              </a:rPr>
              <a:t>Гражданский бюджет </a:t>
            </a:r>
            <a:r>
              <a:rPr lang="ru-RU" b="1" dirty="0" err="1">
                <a:solidFill>
                  <a:srgbClr val="C00000"/>
                </a:solidFill>
                <a:latin typeface="Times New Roman" pitchFamily="18" charset="0"/>
                <a:cs typeface="Times New Roman" pitchFamily="18" charset="0"/>
              </a:rPr>
              <a:t>Жамбылского</a:t>
            </a:r>
            <a:r>
              <a:rPr lang="ru-RU" b="1" dirty="0">
                <a:solidFill>
                  <a:srgbClr val="C00000"/>
                </a:solidFill>
                <a:latin typeface="Times New Roman" pitchFamily="18" charset="0"/>
                <a:cs typeface="Times New Roman" pitchFamily="18" charset="0"/>
              </a:rPr>
              <a:t> сельского округа района </a:t>
            </a:r>
            <a:r>
              <a:rPr lang="ru-RU" b="1" dirty="0" err="1">
                <a:solidFill>
                  <a:srgbClr val="C00000"/>
                </a:solidFill>
                <a:latin typeface="Times New Roman" pitchFamily="18" charset="0"/>
                <a:cs typeface="Times New Roman" pitchFamily="18" charset="0"/>
              </a:rPr>
              <a:t>Аққулы</a:t>
            </a:r>
            <a:r>
              <a:rPr lang="ru-RU" b="1" dirty="0">
                <a:solidFill>
                  <a:srgbClr val="C00000"/>
                </a:solidFill>
                <a:latin typeface="Times New Roman" pitchFamily="18" charset="0"/>
                <a:cs typeface="Times New Roman" pitchFamily="18" charset="0"/>
              </a:rPr>
              <a:t> </a:t>
            </a:r>
            <a:br>
              <a:rPr lang="ru-RU" b="1" dirty="0">
                <a:solidFill>
                  <a:srgbClr val="C00000"/>
                </a:solidFill>
                <a:latin typeface="Times New Roman" pitchFamily="18" charset="0"/>
                <a:cs typeface="Times New Roman" pitchFamily="18" charset="0"/>
              </a:rPr>
            </a:br>
            <a:r>
              <a:rPr lang="ru-RU" b="1" dirty="0">
                <a:solidFill>
                  <a:srgbClr val="C00000"/>
                </a:solidFill>
                <a:latin typeface="Times New Roman" pitchFamily="18" charset="0"/>
                <a:cs typeface="Times New Roman" pitchFamily="18" charset="0"/>
              </a:rPr>
              <a:t>на 2026-2028 годы</a:t>
            </a:r>
          </a:p>
        </p:txBody>
      </p:sp>
    </p:spTree>
    <p:extLst>
      <p:ext uri="{BB962C8B-B14F-4D97-AF65-F5344CB8AC3E}">
        <p14:creationId xmlns:p14="http://schemas.microsoft.com/office/powerpoint/2010/main" val="3291568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622"/>
            <a:ext cx="8229600" cy="930432"/>
          </a:xfrm>
          <a:solidFill>
            <a:schemeClr val="accent6">
              <a:lumMod val="60000"/>
              <a:lumOff val="40000"/>
            </a:schemeClr>
          </a:solidFill>
          <a:effectLst>
            <a:reflection blurRad="6350" stA="52000" endA="300" endPos="35000" dir="5400000" sy="-100000" algn="bl" rotWithShape="0"/>
          </a:effectLst>
        </p:spPr>
        <p:txBody>
          <a:bodyPr/>
          <a:lstStyle/>
          <a:p>
            <a:r>
              <a:rPr lang="ru-RU" sz="3000" b="1" cap="small" dirty="0">
                <a:solidFill>
                  <a:srgbClr val="FF0000"/>
                </a:solidFill>
                <a:latin typeface="Century Schoolbook"/>
              </a:rPr>
              <a:t>Уважаемые посетители сайта!</a:t>
            </a:r>
            <a:endParaRPr lang="ru-RU" dirty="0">
              <a:solidFill>
                <a:srgbClr val="FF0000"/>
              </a:solidFill>
            </a:endParaRPr>
          </a:p>
        </p:txBody>
      </p:sp>
      <p:sp>
        <p:nvSpPr>
          <p:cNvPr id="3" name="Прямоугольник 2"/>
          <p:cNvSpPr/>
          <p:nvPr/>
        </p:nvSpPr>
        <p:spPr>
          <a:xfrm>
            <a:off x="457200" y="1268760"/>
            <a:ext cx="8229600" cy="5262979"/>
          </a:xfrm>
          <a:prstGeom prst="rect">
            <a:avLst/>
          </a:prstGeom>
          <a:solidFill>
            <a:schemeClr val="accent6">
              <a:lumMod val="60000"/>
              <a:lumOff val="40000"/>
            </a:schemeClr>
          </a:solidFill>
        </p:spPr>
        <p:txBody>
          <a:bodyPr wrap="square">
            <a:spAutoFit/>
          </a:bodyPr>
          <a:lstStyle/>
          <a:p>
            <a:pPr lvl="0">
              <a:spcBef>
                <a:spcPct val="0"/>
              </a:spcBef>
              <a:buClr>
                <a:srgbClr val="0F6FC6"/>
              </a:buClr>
              <a:buSzPct val="70000"/>
              <a:defRPr/>
            </a:pPr>
            <a:r>
              <a:rPr lang="ru-RU" sz="2800" dirty="0">
                <a:solidFill>
                  <a:srgbClr val="0070C0"/>
                </a:solidFill>
                <a:latin typeface="Century Schoolbook"/>
              </a:rPr>
              <a:t>Вашему вниманию представлен гражданский бюджет </a:t>
            </a:r>
            <a:r>
              <a:rPr lang="ru-RU" sz="2800" dirty="0" err="1">
                <a:solidFill>
                  <a:srgbClr val="0070C0"/>
                </a:solidFill>
                <a:latin typeface="Century Schoolbook"/>
              </a:rPr>
              <a:t>Жамбылского</a:t>
            </a:r>
            <a:r>
              <a:rPr lang="ru-RU" sz="2800" dirty="0">
                <a:solidFill>
                  <a:srgbClr val="0070C0"/>
                </a:solidFill>
                <a:latin typeface="Century Schoolbook"/>
              </a:rPr>
              <a:t> сельского округа района </a:t>
            </a:r>
            <a:r>
              <a:rPr lang="ru-RU" sz="2800" dirty="0" err="1">
                <a:solidFill>
                  <a:srgbClr val="0070C0"/>
                </a:solidFill>
                <a:latin typeface="Century Schoolbook"/>
              </a:rPr>
              <a:t>Аққулы</a:t>
            </a:r>
            <a:r>
              <a:rPr lang="ru-RU" sz="2800" dirty="0">
                <a:solidFill>
                  <a:srgbClr val="0070C0"/>
                </a:solidFill>
                <a:latin typeface="Century Schoolbook"/>
              </a:rPr>
              <a:t> на 2026-2028 годы, который содержит информацию об основных показателях бюджета </a:t>
            </a:r>
            <a:r>
              <a:rPr lang="ru-RU" sz="2800" dirty="0" err="1">
                <a:solidFill>
                  <a:srgbClr val="0070C0"/>
                </a:solidFill>
                <a:latin typeface="Century Schoolbook"/>
              </a:rPr>
              <a:t>Жамбылского</a:t>
            </a:r>
            <a:r>
              <a:rPr lang="ru-RU" sz="2800" dirty="0">
                <a:solidFill>
                  <a:srgbClr val="0070C0"/>
                </a:solidFill>
                <a:latin typeface="Century Schoolbook"/>
              </a:rPr>
              <a:t> сельского округа параметрах его формирования, направлениях расходования бюджетных средств.</a:t>
            </a:r>
          </a:p>
          <a:p>
            <a:pPr lvl="0">
              <a:spcBef>
                <a:spcPct val="0"/>
              </a:spcBef>
              <a:buClr>
                <a:srgbClr val="0F6FC6"/>
              </a:buClr>
              <a:buSzPct val="70000"/>
              <a:defRPr/>
            </a:pPr>
            <a:endParaRPr lang="ru-RU" sz="2800" dirty="0">
              <a:solidFill>
                <a:srgbClr val="0070C0"/>
              </a:solidFill>
              <a:latin typeface="Century Schoolbook"/>
            </a:endParaRPr>
          </a:p>
          <a:p>
            <a:pPr lvl="0">
              <a:spcBef>
                <a:spcPct val="0"/>
              </a:spcBef>
              <a:buClr>
                <a:srgbClr val="0F6FC6"/>
              </a:buClr>
              <a:buSzPct val="70000"/>
              <a:defRPr/>
            </a:pPr>
            <a:r>
              <a:rPr lang="ru-RU" sz="2800" dirty="0">
                <a:solidFill>
                  <a:srgbClr val="0070C0"/>
                </a:solidFill>
                <a:latin typeface="Century Schoolbook"/>
              </a:rPr>
              <a:t>Данный документ включает подробную информацию о поступлениях и расходах бюджета </a:t>
            </a:r>
            <a:r>
              <a:rPr lang="ru-RU" sz="2800" dirty="0" err="1">
                <a:solidFill>
                  <a:srgbClr val="0070C0"/>
                </a:solidFill>
                <a:latin typeface="Century Schoolbook"/>
              </a:rPr>
              <a:t>Жамбылского</a:t>
            </a:r>
            <a:r>
              <a:rPr lang="ru-RU" sz="2800" dirty="0">
                <a:solidFill>
                  <a:srgbClr val="0070C0"/>
                </a:solidFill>
                <a:latin typeface="Century Schoolbook"/>
              </a:rPr>
              <a:t> сельского округа района </a:t>
            </a:r>
            <a:r>
              <a:rPr lang="ru-RU" sz="2800" dirty="0" err="1">
                <a:solidFill>
                  <a:srgbClr val="0070C0"/>
                </a:solidFill>
                <a:latin typeface="Century Schoolbook"/>
              </a:rPr>
              <a:t>Аққулы</a:t>
            </a:r>
            <a:r>
              <a:rPr lang="ru-RU" sz="2800" dirty="0">
                <a:solidFill>
                  <a:srgbClr val="0070C0"/>
                </a:solidFill>
                <a:latin typeface="Century Schoolbook"/>
              </a:rPr>
              <a:t>.</a:t>
            </a:r>
          </a:p>
        </p:txBody>
      </p:sp>
    </p:spTree>
    <p:extLst>
      <p:ext uri="{BB962C8B-B14F-4D97-AF65-F5344CB8AC3E}">
        <p14:creationId xmlns:p14="http://schemas.microsoft.com/office/powerpoint/2010/main" val="3543237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755576" y="980728"/>
            <a:ext cx="7776864" cy="4968552"/>
          </a:xfrm>
          <a:solidFill>
            <a:schemeClr val="accent6">
              <a:lumMod val="60000"/>
              <a:lumOff val="40000"/>
            </a:schemeClr>
          </a:solidFill>
          <a:ln w="76200">
            <a:solidFill>
              <a:srgbClr val="002060"/>
            </a:solidFill>
          </a:ln>
        </p:spPr>
        <p:txBody>
          <a:bodyPr>
            <a:normAutofit/>
          </a:bodyPr>
          <a:lstStyle/>
          <a:p>
            <a:pPr lvl="0">
              <a:buClr>
                <a:schemeClr val="accent1"/>
              </a:buClr>
              <a:buSzPct val="70000"/>
              <a:defRPr/>
            </a:pPr>
            <a:br>
              <a:rPr lang="ru-RU" sz="1200" dirty="0">
                <a:solidFill>
                  <a:srgbClr val="0070C0"/>
                </a:solidFill>
              </a:rPr>
            </a:br>
            <a:r>
              <a:rPr lang="ru-RU" sz="1800" dirty="0">
                <a:solidFill>
                  <a:srgbClr val="0070C0"/>
                </a:solidFill>
              </a:rPr>
              <a:t>Гражданский бюджет </a:t>
            </a:r>
            <a:r>
              <a:rPr lang="ru-RU" sz="1800" dirty="0" err="1">
                <a:solidFill>
                  <a:srgbClr val="0070C0"/>
                </a:solidFill>
              </a:rPr>
              <a:t>Жамбылского</a:t>
            </a:r>
            <a:r>
              <a:rPr lang="ru-RU" sz="1800" dirty="0">
                <a:solidFill>
                  <a:srgbClr val="0070C0"/>
                </a:solidFill>
              </a:rPr>
              <a:t> сельского округа района Аққулы на 2026-2028 годы содержит информацию об основных показателях бюджета </a:t>
            </a:r>
            <a:r>
              <a:rPr lang="ru-RU" sz="1800" dirty="0" err="1">
                <a:solidFill>
                  <a:srgbClr val="0070C0"/>
                </a:solidFill>
              </a:rPr>
              <a:t>Жамбылского</a:t>
            </a:r>
            <a:r>
              <a:rPr lang="ru-RU" sz="1800" dirty="0">
                <a:solidFill>
                  <a:srgbClr val="0070C0"/>
                </a:solidFill>
              </a:rPr>
              <a:t> сельского округа параметрах его формирования, направлениях расходования бюджетных средств.</a:t>
            </a:r>
            <a:br>
              <a:rPr lang="ru-RU" sz="1800" dirty="0">
                <a:solidFill>
                  <a:srgbClr val="0070C0"/>
                </a:solidFill>
              </a:rPr>
            </a:br>
            <a:r>
              <a:rPr lang="ru-RU" sz="1800" dirty="0">
                <a:solidFill>
                  <a:srgbClr val="0070C0"/>
                </a:solidFill>
              </a:rPr>
              <a:t> </a:t>
            </a:r>
            <a:br>
              <a:rPr lang="ru-RU" sz="1800" dirty="0">
                <a:solidFill>
                  <a:srgbClr val="0070C0"/>
                </a:solidFill>
              </a:rPr>
            </a:br>
            <a:r>
              <a:rPr lang="ru-RU" sz="2000" dirty="0">
                <a:solidFill>
                  <a:srgbClr val="0070C0"/>
                </a:solidFill>
              </a:rPr>
              <a:t>Бюджет </a:t>
            </a:r>
            <a:r>
              <a:rPr lang="ru-RU" sz="2000" dirty="0" err="1">
                <a:solidFill>
                  <a:srgbClr val="0070C0"/>
                </a:solidFill>
              </a:rPr>
              <a:t>Жамбылского</a:t>
            </a:r>
            <a:r>
              <a:rPr lang="ru-RU" sz="2000" dirty="0">
                <a:solidFill>
                  <a:srgbClr val="0070C0"/>
                </a:solidFill>
              </a:rPr>
              <a:t> сельского округа уточнен решением Маслихата района Аққулы от 06 августа 2026 года №212/51 «О внесении изменений и дополнений в решение </a:t>
            </a:r>
            <a:r>
              <a:rPr lang="kk-KZ" sz="2000" dirty="0">
                <a:solidFill>
                  <a:srgbClr val="0070C0"/>
                </a:solidFill>
                <a:cs typeface="Times New Roman" pitchFamily="18" charset="0"/>
              </a:rPr>
              <a:t>маслихата района Аққулы от 19 декабря 2025 года № 170/41«О бюджетах сельских округов района Аққулы  на 2026 – 2028 годы»</a:t>
            </a:r>
            <a:br>
              <a:rPr lang="ru-RU" sz="1800" dirty="0">
                <a:solidFill>
                  <a:srgbClr val="0070C0"/>
                </a:solidFill>
              </a:rPr>
            </a:br>
            <a:endParaRPr lang="ru-RU" sz="1300" dirty="0">
              <a:solidFill>
                <a:srgbClr val="0070C0"/>
              </a:solidFill>
            </a:endParaRPr>
          </a:p>
        </p:txBody>
      </p:sp>
    </p:spTree>
    <p:extLst>
      <p:ext uri="{BB962C8B-B14F-4D97-AF65-F5344CB8AC3E}">
        <p14:creationId xmlns:p14="http://schemas.microsoft.com/office/powerpoint/2010/main" val="3284166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47564" y="476672"/>
            <a:ext cx="8157592" cy="1368152"/>
          </a:xfrm>
          <a:solidFill>
            <a:schemeClr val="accent6">
              <a:lumMod val="60000"/>
              <a:lumOff val="40000"/>
            </a:schemeClr>
          </a:solidFill>
          <a:ln w="76200">
            <a:solidFill>
              <a:srgbClr val="002060"/>
            </a:solidFill>
          </a:ln>
        </p:spPr>
        <p:txBody>
          <a:bodyPr>
            <a:normAutofit/>
          </a:bodyPr>
          <a:lstStyle/>
          <a:p>
            <a:r>
              <a:rPr lang="ru-RU" sz="2400" b="1" dirty="0">
                <a:solidFill>
                  <a:schemeClr val="tx1"/>
                </a:solidFill>
                <a:cs typeface="Arial" panose="020B0604020202020204" pitchFamily="34" charset="0"/>
              </a:rPr>
              <a:t>Основные показатели социально-экономического развития </a:t>
            </a:r>
            <a:r>
              <a:rPr lang="ru-RU" sz="2400" b="1" dirty="0" err="1">
                <a:solidFill>
                  <a:schemeClr val="tx1"/>
                </a:solidFill>
                <a:cs typeface="Arial" panose="020B0604020202020204" pitchFamily="34" charset="0"/>
              </a:rPr>
              <a:t>Жамбылского</a:t>
            </a:r>
            <a:r>
              <a:rPr lang="ru-RU" sz="2400" b="1" dirty="0">
                <a:solidFill>
                  <a:schemeClr val="tx1"/>
                </a:solidFill>
                <a:cs typeface="Arial" panose="020B0604020202020204" pitchFamily="34" charset="0"/>
              </a:rPr>
              <a:t> сельского округа района А</a:t>
            </a:r>
            <a:r>
              <a:rPr lang="kk-KZ" sz="2400" b="1" dirty="0">
                <a:solidFill>
                  <a:schemeClr val="tx1"/>
                </a:solidFill>
                <a:cs typeface="Arial" panose="020B0604020202020204" pitchFamily="34" charset="0"/>
              </a:rPr>
              <a:t>ққулы</a:t>
            </a:r>
            <a:endParaRPr lang="ru-RU"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719812059"/>
              </p:ext>
            </p:extLst>
          </p:nvPr>
        </p:nvGraphicFramePr>
        <p:xfrm>
          <a:off x="647565" y="2276873"/>
          <a:ext cx="8157593" cy="3054826"/>
        </p:xfrm>
        <a:graphic>
          <a:graphicData uri="http://schemas.openxmlformats.org/drawingml/2006/table">
            <a:tbl>
              <a:tblPr firstRow="1" firstCol="1" bandRow="1"/>
              <a:tblGrid>
                <a:gridCol w="2916323">
                  <a:extLst>
                    <a:ext uri="{9D8B030D-6E8A-4147-A177-3AD203B41FA5}">
                      <a16:colId xmlns:a16="http://schemas.microsoft.com/office/drawing/2014/main" val="523019545"/>
                    </a:ext>
                  </a:extLst>
                </a:gridCol>
                <a:gridCol w="1260140">
                  <a:extLst>
                    <a:ext uri="{9D8B030D-6E8A-4147-A177-3AD203B41FA5}">
                      <a16:colId xmlns:a16="http://schemas.microsoft.com/office/drawing/2014/main" val="2924162948"/>
                    </a:ext>
                  </a:extLst>
                </a:gridCol>
                <a:gridCol w="1260140">
                  <a:extLst>
                    <a:ext uri="{9D8B030D-6E8A-4147-A177-3AD203B41FA5}">
                      <a16:colId xmlns:a16="http://schemas.microsoft.com/office/drawing/2014/main" val="1420001372"/>
                    </a:ext>
                  </a:extLst>
                </a:gridCol>
                <a:gridCol w="1440162">
                  <a:extLst>
                    <a:ext uri="{9D8B030D-6E8A-4147-A177-3AD203B41FA5}">
                      <a16:colId xmlns:a16="http://schemas.microsoft.com/office/drawing/2014/main" val="15366211"/>
                    </a:ext>
                  </a:extLst>
                </a:gridCol>
                <a:gridCol w="1280828">
                  <a:extLst>
                    <a:ext uri="{9D8B030D-6E8A-4147-A177-3AD203B41FA5}">
                      <a16:colId xmlns:a16="http://schemas.microsoft.com/office/drawing/2014/main" val="1516595920"/>
                    </a:ext>
                  </a:extLst>
                </a:gridCol>
              </a:tblGrid>
              <a:tr h="274827">
                <a:tc>
                  <a:txBody>
                    <a:bodyPr/>
                    <a:lstStyle/>
                    <a:p>
                      <a:pPr algn="ctr">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2025 год</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2026 год</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2027 год</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2028 год</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821779589"/>
                  </a:ext>
                </a:extLst>
              </a:tr>
              <a:tr h="549653">
                <a:tc>
                  <a:txBody>
                    <a:bodyPr/>
                    <a:lstStyle/>
                    <a:p>
                      <a:pPr algn="ctr">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Уровень безработицы,</a:t>
                      </a:r>
                      <a:r>
                        <a:rPr lang="ru-RU" sz="1800" baseline="0" dirty="0">
                          <a:effectLst/>
                          <a:latin typeface="Times New Roman" panose="02020603050405020304" pitchFamily="18" charset="0"/>
                          <a:ea typeface="Calibri" panose="020F0502020204030204" pitchFamily="34" charset="0"/>
                          <a:cs typeface="Times New Roman" panose="02020603050405020304" pitchFamily="18" charset="0"/>
                        </a:rPr>
                        <a:t> % к численности рабочей силы</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800" b="0" i="0" u="none" strike="noStrike" cap="none" normalizeH="0" baseline="0" dirty="0">
                          <a:ln>
                            <a:noFill/>
                          </a:ln>
                          <a:solidFill>
                            <a:schemeClr val="tx1"/>
                          </a:solidFill>
                          <a:effectLst/>
                          <a:latin typeface="+mn-lt"/>
                          <a:cs typeface="Arial" pitchFamily="34" charset="0"/>
                        </a:rPr>
                        <a:t>4,7</a:t>
                      </a:r>
                    </a:p>
                  </a:txBody>
                  <a:tcPr marL="91432" marR="91432" marT="45743" marB="4574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800" b="0" i="0" u="none" strike="noStrike" cap="none" normalizeH="0" baseline="0" dirty="0">
                          <a:ln>
                            <a:noFill/>
                          </a:ln>
                          <a:solidFill>
                            <a:schemeClr val="tx1"/>
                          </a:solidFill>
                          <a:effectLst/>
                          <a:latin typeface="+mn-lt"/>
                          <a:cs typeface="Arial" pitchFamily="34" charset="0"/>
                        </a:rPr>
                        <a:t>4,6</a:t>
                      </a:r>
                      <a:endParaRPr kumimoji="0" lang="ru-RU" sz="1800" b="0" i="0" u="none" strike="noStrike" cap="none" normalizeH="0" baseline="0" dirty="0">
                        <a:ln>
                          <a:noFill/>
                        </a:ln>
                        <a:solidFill>
                          <a:schemeClr val="tx1"/>
                        </a:solidFill>
                        <a:effectLst/>
                        <a:latin typeface="+mn-lt"/>
                        <a:cs typeface="Arial" pitchFamily="34" charset="0"/>
                      </a:endParaRPr>
                    </a:p>
                  </a:txBody>
                  <a:tcPr marL="91432" marR="91432" marT="45743" marB="4574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800" b="0" i="0" u="none" strike="noStrike" cap="none" normalizeH="0" baseline="0" dirty="0">
                          <a:ln>
                            <a:noFill/>
                          </a:ln>
                          <a:solidFill>
                            <a:schemeClr val="tx1"/>
                          </a:solidFill>
                          <a:effectLst/>
                          <a:latin typeface="+mn-lt"/>
                          <a:cs typeface="Arial" pitchFamily="34" charset="0"/>
                        </a:rPr>
                        <a:t>4,6</a:t>
                      </a:r>
                      <a:endParaRPr kumimoji="0" lang="ru-RU" sz="1800" b="0" i="0" u="none" strike="noStrike" cap="none" normalizeH="0" baseline="0" dirty="0">
                        <a:ln>
                          <a:noFill/>
                        </a:ln>
                        <a:solidFill>
                          <a:schemeClr val="tx1"/>
                        </a:solidFill>
                        <a:effectLst/>
                        <a:latin typeface="+mn-lt"/>
                        <a:cs typeface="Arial" pitchFamily="34" charset="0"/>
                      </a:endParaRPr>
                    </a:p>
                  </a:txBody>
                  <a:tcPr marL="91432" marR="91432" marT="45743" marB="4574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800" b="0" i="0" u="none" strike="noStrike" cap="none" normalizeH="0" baseline="0" dirty="0">
                          <a:ln>
                            <a:noFill/>
                          </a:ln>
                          <a:solidFill>
                            <a:schemeClr val="tx1"/>
                          </a:solidFill>
                          <a:effectLst/>
                          <a:latin typeface="+mn-lt"/>
                          <a:cs typeface="Arial" pitchFamily="34" charset="0"/>
                        </a:rPr>
                        <a:t>4,6</a:t>
                      </a:r>
                      <a:endParaRPr kumimoji="0" lang="ru-RU" sz="1800" b="0" i="0" u="none" strike="noStrike" cap="none" normalizeH="0" baseline="0" dirty="0">
                        <a:ln>
                          <a:noFill/>
                        </a:ln>
                        <a:solidFill>
                          <a:schemeClr val="tx1"/>
                        </a:solidFill>
                        <a:effectLst/>
                        <a:latin typeface="+mn-lt"/>
                        <a:cs typeface="Arial" pitchFamily="34" charset="0"/>
                      </a:endParaRPr>
                    </a:p>
                  </a:txBody>
                  <a:tcPr marL="91432" marR="91432" marT="45743" marB="4574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57759017"/>
                  </a:ext>
                </a:extLst>
              </a:tr>
              <a:tr h="549653">
                <a:tc>
                  <a:txBody>
                    <a:bodyPr/>
                    <a:lstStyle/>
                    <a:p>
                      <a:pPr algn="ctr">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Месячный расчетный показатель (МРП), тенге</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kk-KZ" sz="1800" dirty="0">
                          <a:solidFill>
                            <a:schemeClr val="tx1"/>
                          </a:solidFill>
                          <a:latin typeface="+mn-lt"/>
                        </a:rPr>
                        <a:t>3932</a:t>
                      </a:r>
                      <a:endParaRPr lang="ru-RU" sz="1800" dirty="0">
                        <a:solidFill>
                          <a:schemeClr val="tx1"/>
                        </a:solidFill>
                        <a:latin typeface="+mn-lt"/>
                      </a:endParaRPr>
                    </a:p>
                  </a:txBody>
                  <a:tcPr marL="91432" marR="91432" marT="45739" marB="4573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kk-KZ" sz="1800" dirty="0">
                          <a:solidFill>
                            <a:schemeClr val="tx1"/>
                          </a:solidFill>
                          <a:latin typeface="+mn-lt"/>
                        </a:rPr>
                        <a:t>4325</a:t>
                      </a:r>
                      <a:endParaRPr lang="ru-RU" sz="1800" dirty="0">
                        <a:solidFill>
                          <a:schemeClr val="tx1"/>
                        </a:solidFill>
                        <a:latin typeface="+mn-lt"/>
                      </a:endParaRPr>
                    </a:p>
                  </a:txBody>
                  <a:tcPr marL="91432" marR="91432" marT="45739" marB="4573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kk-KZ" sz="1800" dirty="0">
                          <a:solidFill>
                            <a:schemeClr val="tx1"/>
                          </a:solidFill>
                          <a:latin typeface="+mn-lt"/>
                        </a:rPr>
                        <a:t>4606</a:t>
                      </a:r>
                      <a:endParaRPr lang="ru-RU" sz="1800" dirty="0">
                        <a:solidFill>
                          <a:schemeClr val="tx1"/>
                        </a:solidFill>
                        <a:latin typeface="+mn-lt"/>
                      </a:endParaRPr>
                    </a:p>
                  </a:txBody>
                  <a:tcPr marL="91432" marR="91432" marT="45739" marB="4573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kk-KZ" sz="1800" dirty="0">
                          <a:solidFill>
                            <a:schemeClr val="tx1"/>
                          </a:solidFill>
                          <a:latin typeface="+mn-lt"/>
                        </a:rPr>
                        <a:t>4882</a:t>
                      </a:r>
                      <a:endParaRPr lang="ru-RU" sz="1800" dirty="0">
                        <a:solidFill>
                          <a:schemeClr val="tx1"/>
                        </a:solidFill>
                        <a:latin typeface="+mn-lt"/>
                      </a:endParaRPr>
                    </a:p>
                  </a:txBody>
                  <a:tcPr marL="91432" marR="91432" marT="45739" marB="4573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874910122"/>
                  </a:ext>
                </a:extLst>
              </a:tr>
              <a:tr h="764762">
                <a:tc>
                  <a:txBody>
                    <a:bodyPr/>
                    <a:lstStyle/>
                    <a:p>
                      <a:pPr algn="ctr">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Минимальный размер заработной платы, тенге</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ru-RU" sz="1800" dirty="0">
                          <a:solidFill>
                            <a:schemeClr val="tx1"/>
                          </a:solidFill>
                          <a:latin typeface="+mn-lt"/>
                        </a:rPr>
                        <a:t>85000</a:t>
                      </a:r>
                    </a:p>
                  </a:txBody>
                  <a:tcPr marL="91432" marR="91432" marT="45739" marB="4573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kk-KZ" sz="1800" dirty="0">
                          <a:solidFill>
                            <a:schemeClr val="tx1"/>
                          </a:solidFill>
                          <a:latin typeface="+mn-lt"/>
                        </a:rPr>
                        <a:t>85000</a:t>
                      </a:r>
                      <a:endParaRPr lang="ru-RU" sz="1800" dirty="0">
                        <a:solidFill>
                          <a:schemeClr val="tx1"/>
                        </a:solidFill>
                        <a:latin typeface="+mn-lt"/>
                      </a:endParaRPr>
                    </a:p>
                  </a:txBody>
                  <a:tcPr marL="91432" marR="91432" marT="45739" marB="4573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kk-KZ" sz="1800" dirty="0">
                          <a:solidFill>
                            <a:schemeClr val="tx1"/>
                          </a:solidFill>
                          <a:latin typeface="+mn-lt"/>
                        </a:rPr>
                        <a:t>85000</a:t>
                      </a:r>
                      <a:endParaRPr lang="ru-RU" sz="1800" dirty="0">
                        <a:solidFill>
                          <a:schemeClr val="tx1"/>
                        </a:solidFill>
                        <a:latin typeface="+mn-lt"/>
                      </a:endParaRPr>
                    </a:p>
                  </a:txBody>
                  <a:tcPr marL="91432" marR="91432" marT="45739" marB="4573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kk-KZ" sz="1800" dirty="0">
                          <a:solidFill>
                            <a:schemeClr val="tx1"/>
                          </a:solidFill>
                          <a:latin typeface="+mn-lt"/>
                        </a:rPr>
                        <a:t>85000</a:t>
                      </a:r>
                      <a:endParaRPr lang="ru-RU" sz="1800" dirty="0">
                        <a:solidFill>
                          <a:schemeClr val="tx1"/>
                        </a:solidFill>
                        <a:latin typeface="+mn-lt"/>
                      </a:endParaRPr>
                    </a:p>
                  </a:txBody>
                  <a:tcPr marL="91432" marR="91432" marT="45739" marB="4573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62750169"/>
                  </a:ext>
                </a:extLst>
              </a:tr>
              <a:tr h="274827">
                <a:tc>
                  <a:txBody>
                    <a:bodyPr/>
                    <a:lstStyle/>
                    <a:p>
                      <a:pPr algn="ctr">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Среднемесячная</a:t>
                      </a:r>
                      <a:r>
                        <a:rPr lang="ru-RU" sz="1800" baseline="0" dirty="0">
                          <a:effectLst/>
                          <a:latin typeface="Times New Roman" panose="02020603050405020304" pitchFamily="18" charset="0"/>
                          <a:ea typeface="Calibri" panose="020F0502020204030204" pitchFamily="34" charset="0"/>
                          <a:cs typeface="Times New Roman" panose="02020603050405020304" pitchFamily="18" charset="0"/>
                        </a:rPr>
                        <a:t> заработная плата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одного работника тенге</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800" b="0" i="0" u="none" strike="noStrike" cap="none" normalizeH="0" baseline="0" dirty="0">
                          <a:ln>
                            <a:noFill/>
                          </a:ln>
                          <a:solidFill>
                            <a:schemeClr val="tx1"/>
                          </a:solidFill>
                          <a:effectLst/>
                          <a:latin typeface="+mn-lt"/>
                          <a:cs typeface="Arial" pitchFamily="34" charset="0"/>
                        </a:rPr>
                        <a:t>274323</a:t>
                      </a:r>
                    </a:p>
                  </a:txBody>
                  <a:tcPr marL="91432" marR="91432" marT="45743" marB="4574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800" b="0" i="0" u="none" strike="noStrike" cap="none" normalizeH="0" baseline="0" dirty="0">
                          <a:ln>
                            <a:noFill/>
                          </a:ln>
                          <a:solidFill>
                            <a:schemeClr val="tx1"/>
                          </a:solidFill>
                          <a:effectLst/>
                          <a:latin typeface="+mn-lt"/>
                          <a:cs typeface="Arial" pitchFamily="34" charset="0"/>
                        </a:rPr>
                        <a:t>282129</a:t>
                      </a:r>
                      <a:endParaRPr kumimoji="0" lang="ru-RU" sz="1800" b="0" i="0" u="none" strike="noStrike" cap="none" normalizeH="0" baseline="0" dirty="0">
                        <a:ln>
                          <a:noFill/>
                        </a:ln>
                        <a:solidFill>
                          <a:schemeClr val="tx1"/>
                        </a:solidFill>
                        <a:effectLst/>
                        <a:latin typeface="+mn-lt"/>
                        <a:cs typeface="Arial" pitchFamily="34" charset="0"/>
                      </a:endParaRPr>
                    </a:p>
                  </a:txBody>
                  <a:tcPr marL="91432" marR="91432" marT="45743" marB="4574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kk-KZ" sz="1800" b="0" i="0" u="none" strike="noStrike" cap="none" normalizeH="0" baseline="0" dirty="0">
                          <a:ln>
                            <a:noFill/>
                          </a:ln>
                          <a:solidFill>
                            <a:schemeClr val="tx1"/>
                          </a:solidFill>
                          <a:effectLst/>
                          <a:latin typeface="+mn-lt"/>
                          <a:cs typeface="Arial" pitchFamily="34" charset="0"/>
                        </a:rPr>
                        <a:t>287772</a:t>
                      </a:r>
                      <a:endParaRPr kumimoji="0" lang="ru-RU" sz="1800" b="0" i="0" u="none" strike="noStrike" cap="none" normalizeH="0" baseline="0" dirty="0">
                        <a:ln>
                          <a:noFill/>
                        </a:ln>
                        <a:solidFill>
                          <a:schemeClr val="tx1"/>
                        </a:solidFill>
                        <a:effectLst/>
                        <a:latin typeface="+mn-lt"/>
                        <a:cs typeface="Arial" pitchFamily="34" charset="0"/>
                      </a:endParaRPr>
                    </a:p>
                  </a:txBody>
                  <a:tcPr marL="91432" marR="91432" marT="45743" marB="4574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r>
                        <a:rPr lang="kk-KZ" sz="1800" dirty="0">
                          <a:solidFill>
                            <a:schemeClr val="tx1"/>
                          </a:solidFill>
                        </a:rPr>
                        <a:t>293528</a:t>
                      </a:r>
                      <a:endParaRPr lang="ru-RU" sz="1800" dirty="0">
                        <a:solidFill>
                          <a:schemeClr val="tx1"/>
                        </a:solidFill>
                      </a:endParaRPr>
                    </a:p>
                  </a:txBody>
                  <a:tcPr marL="91432" marR="91432" marT="45743" marB="4574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383389554"/>
                  </a:ext>
                </a:extLst>
              </a:tr>
            </a:tbl>
          </a:graphicData>
        </a:graphic>
      </p:graphicFrame>
    </p:spTree>
    <p:extLst>
      <p:ext uri="{BB962C8B-B14F-4D97-AF65-F5344CB8AC3E}">
        <p14:creationId xmlns:p14="http://schemas.microsoft.com/office/powerpoint/2010/main" val="2194436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4119" y="-31011"/>
            <a:ext cx="8229600" cy="714408"/>
          </a:xfrm>
          <a:solidFill>
            <a:schemeClr val="accent6">
              <a:lumMod val="60000"/>
              <a:lumOff val="40000"/>
            </a:schemeClr>
          </a:solidFill>
        </p:spPr>
        <p:txBody>
          <a:bodyPr>
            <a:normAutofit/>
          </a:bodyPr>
          <a:lstStyle/>
          <a:p>
            <a:r>
              <a:rPr lang="ru-RU" sz="2400" b="1" dirty="0">
                <a:solidFill>
                  <a:srgbClr val="C00000"/>
                </a:solidFill>
                <a:latin typeface="Times New Roman" pitchFamily="18" charset="0"/>
                <a:cs typeface="Times New Roman" pitchFamily="18" charset="0"/>
              </a:rPr>
              <a:t>Доходы </a:t>
            </a:r>
            <a:r>
              <a:rPr lang="ru-RU" sz="2400" b="1" dirty="0" err="1">
                <a:solidFill>
                  <a:srgbClr val="C00000"/>
                </a:solidFill>
                <a:latin typeface="Times New Roman" pitchFamily="18" charset="0"/>
                <a:cs typeface="Times New Roman" pitchFamily="18" charset="0"/>
              </a:rPr>
              <a:t>Жамбылского</a:t>
            </a:r>
            <a:r>
              <a:rPr lang="ru-RU" sz="2400" b="1" dirty="0">
                <a:solidFill>
                  <a:srgbClr val="C00000"/>
                </a:solidFill>
                <a:latin typeface="Times New Roman" pitchFamily="18" charset="0"/>
                <a:cs typeface="Times New Roman" pitchFamily="18" charset="0"/>
              </a:rPr>
              <a:t> сельского округа на 2026-2028 года</a:t>
            </a:r>
          </a:p>
        </p:txBody>
      </p:sp>
      <p:graphicFrame>
        <p:nvGraphicFramePr>
          <p:cNvPr id="3" name="Таблица 2"/>
          <p:cNvGraphicFramePr>
            <a:graphicFrameLocks noGrp="1"/>
          </p:cNvGraphicFramePr>
          <p:nvPr>
            <p:extLst>
              <p:ext uri="{D42A27DB-BD31-4B8C-83A1-F6EECF244321}">
                <p14:modId xmlns:p14="http://schemas.microsoft.com/office/powerpoint/2010/main" val="3974168065"/>
              </p:ext>
            </p:extLst>
          </p:nvPr>
        </p:nvGraphicFramePr>
        <p:xfrm>
          <a:off x="448994" y="714409"/>
          <a:ext cx="8219254" cy="3913849"/>
        </p:xfrm>
        <a:graphic>
          <a:graphicData uri="http://schemas.openxmlformats.org/drawingml/2006/table">
            <a:tbl>
              <a:tblPr>
                <a:gradFill rotWithShape="1">
                  <a:gsLst>
                    <a:gs pos="0">
                      <a:srgbClr val="0F6FC6">
                        <a:tint val="35000"/>
                        <a:satMod val="260000"/>
                      </a:srgbClr>
                    </a:gs>
                    <a:gs pos="30000">
                      <a:srgbClr val="0F6FC6">
                        <a:tint val="38000"/>
                        <a:satMod val="260000"/>
                      </a:srgbClr>
                    </a:gs>
                    <a:gs pos="75000">
                      <a:srgbClr val="0F6FC6">
                        <a:tint val="55000"/>
                        <a:satMod val="255000"/>
                      </a:srgbClr>
                    </a:gs>
                    <a:gs pos="100000">
                      <a:srgbClr val="0F6FC6">
                        <a:tint val="70000"/>
                        <a:satMod val="255000"/>
                      </a:srgbClr>
                    </a:gs>
                  </a:gsLst>
                  <a:path path="circle">
                    <a:fillToRect l="5000" t="100000" r="120000" b="10000"/>
                  </a:path>
                </a:gradFill>
                <a:effectLst>
                  <a:outerShdw blurRad="50800" dist="25000" dir="5400000" rotWithShape="0">
                    <a:srgbClr val="000000">
                      <a:alpha val="40000"/>
                    </a:srgbClr>
                  </a:outerShdw>
                </a:effectLst>
              </a:tblPr>
              <a:tblGrid>
                <a:gridCol w="457374">
                  <a:extLst>
                    <a:ext uri="{9D8B030D-6E8A-4147-A177-3AD203B41FA5}">
                      <a16:colId xmlns:a16="http://schemas.microsoft.com/office/drawing/2014/main" val="1791750666"/>
                    </a:ext>
                  </a:extLst>
                </a:gridCol>
                <a:gridCol w="3984613">
                  <a:extLst>
                    <a:ext uri="{9D8B030D-6E8A-4147-A177-3AD203B41FA5}">
                      <a16:colId xmlns:a16="http://schemas.microsoft.com/office/drawing/2014/main" val="2279111074"/>
                    </a:ext>
                  </a:extLst>
                </a:gridCol>
                <a:gridCol w="1221298">
                  <a:extLst>
                    <a:ext uri="{9D8B030D-6E8A-4147-A177-3AD203B41FA5}">
                      <a16:colId xmlns:a16="http://schemas.microsoft.com/office/drawing/2014/main" val="313289710"/>
                    </a:ext>
                  </a:extLst>
                </a:gridCol>
                <a:gridCol w="1203999">
                  <a:extLst>
                    <a:ext uri="{9D8B030D-6E8A-4147-A177-3AD203B41FA5}">
                      <a16:colId xmlns:a16="http://schemas.microsoft.com/office/drawing/2014/main" val="3266676374"/>
                    </a:ext>
                  </a:extLst>
                </a:gridCol>
                <a:gridCol w="1351970">
                  <a:extLst>
                    <a:ext uri="{9D8B030D-6E8A-4147-A177-3AD203B41FA5}">
                      <a16:colId xmlns:a16="http://schemas.microsoft.com/office/drawing/2014/main" val="2482572559"/>
                    </a:ext>
                  </a:extLst>
                </a:gridCol>
              </a:tblGrid>
              <a:tr h="574370">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lang="ru-RU" sz="1800" u="none" strike="noStrike" dirty="0">
                          <a:solidFill>
                            <a:schemeClr val="tx1"/>
                          </a:solidFill>
                          <a:effectLst/>
                          <a:latin typeface="+mn-lt"/>
                        </a:rPr>
                        <a:t>№ п/п</a:t>
                      </a:r>
                      <a:endParaRPr lang="ru-RU" sz="1800" b="1" i="0" u="none" strike="noStrike" dirty="0">
                        <a:solidFill>
                          <a:schemeClr val="tx1"/>
                        </a:solidFill>
                        <a:effectLst/>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lang="ru-RU" sz="1800" u="none" strike="noStrike" dirty="0">
                          <a:solidFill>
                            <a:schemeClr val="tx1"/>
                          </a:solidFill>
                          <a:effectLst/>
                          <a:latin typeface="+mn-lt"/>
                        </a:rPr>
                        <a:t>Наименование</a:t>
                      </a:r>
                      <a:endParaRPr lang="ru-RU" sz="1800" b="1" i="0" u="none" strike="noStrike" dirty="0">
                        <a:solidFill>
                          <a:schemeClr val="tx1"/>
                        </a:solidFill>
                        <a:effectLst/>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u="none" strike="noStrike" dirty="0">
                          <a:solidFill>
                            <a:schemeClr val="tx1"/>
                          </a:solidFill>
                          <a:effectLst/>
                          <a:latin typeface="+mn-lt"/>
                        </a:rPr>
                        <a:t>2026 год</a:t>
                      </a:r>
                      <a:endParaRPr lang="ru-RU" sz="1800" dirty="0">
                        <a:solidFill>
                          <a:schemeClr val="tx1"/>
                        </a:solidFill>
                        <a:latin typeface="+mn-lt"/>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u="none" strike="noStrike" dirty="0">
                          <a:solidFill>
                            <a:schemeClr val="tx1"/>
                          </a:solidFill>
                          <a:effectLst/>
                          <a:latin typeface="+mn-lt"/>
                        </a:rPr>
                        <a:t>2027 год</a:t>
                      </a:r>
                      <a:endParaRPr lang="ru-RU" sz="1800" dirty="0">
                        <a:solidFill>
                          <a:schemeClr val="tx1"/>
                        </a:solidFill>
                        <a:latin typeface="+mn-lt"/>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u="none" strike="noStrike" dirty="0">
                          <a:solidFill>
                            <a:schemeClr val="tx1"/>
                          </a:solidFill>
                          <a:effectLst/>
                          <a:latin typeface="+mn-lt"/>
                        </a:rPr>
                        <a:t>2028 год</a:t>
                      </a:r>
                      <a:endParaRPr lang="ru-RU" sz="1800" dirty="0">
                        <a:solidFill>
                          <a:schemeClr val="tx1"/>
                        </a:solidFill>
                        <a:latin typeface="+mn-lt"/>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089722710"/>
                  </a:ext>
                </a:extLst>
              </a:tr>
              <a:tr h="270186">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800" u="none" strike="noStrike" dirty="0">
                          <a:solidFill>
                            <a:schemeClr val="tx1"/>
                          </a:solidFill>
                          <a:effectLst/>
                          <a:latin typeface="+mn-lt"/>
                        </a:rPr>
                        <a:t>1</a:t>
                      </a:r>
                      <a:endParaRPr lang="ru-RU" sz="1800" b="0" i="0" u="none" strike="noStrike" dirty="0">
                        <a:solidFill>
                          <a:schemeClr val="tx1"/>
                        </a:solidFill>
                        <a:effectLst/>
                        <a:latin typeface="+mn-lt"/>
                        <a:cs typeface="Arial" pitchFamily="34"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800" u="none" strike="noStrike" dirty="0">
                          <a:solidFill>
                            <a:schemeClr val="tx1"/>
                          </a:solidFill>
                          <a:effectLst/>
                          <a:latin typeface="+mn-lt"/>
                        </a:rPr>
                        <a:t>2</a:t>
                      </a:r>
                      <a:endParaRPr lang="ru-RU" sz="1800" b="0" i="0" u="none" strike="noStrike" dirty="0">
                        <a:solidFill>
                          <a:schemeClr val="tx1"/>
                        </a:solidFill>
                        <a:effectLst/>
                        <a:latin typeface="+mn-lt"/>
                        <a:cs typeface="Arial" pitchFamily="34"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800" u="none" strike="noStrike" dirty="0">
                          <a:solidFill>
                            <a:schemeClr val="tx1"/>
                          </a:solidFill>
                          <a:effectLst/>
                          <a:latin typeface="+mn-lt"/>
                        </a:rPr>
                        <a:t>4</a:t>
                      </a:r>
                      <a:endParaRPr lang="ru-RU" sz="1800" b="0" i="0" u="none" strike="noStrike" dirty="0">
                        <a:solidFill>
                          <a:schemeClr val="tx1"/>
                        </a:solidFill>
                        <a:effectLst/>
                        <a:latin typeface="+mn-lt"/>
                        <a:cs typeface="Arial" pitchFamily="34"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800" u="none" strike="noStrike" dirty="0">
                          <a:solidFill>
                            <a:schemeClr val="tx1"/>
                          </a:solidFill>
                          <a:effectLst/>
                          <a:latin typeface="+mn-lt"/>
                        </a:rPr>
                        <a:t>5</a:t>
                      </a:r>
                      <a:endParaRPr lang="ru-RU" sz="1800" b="0" i="0" u="none" strike="noStrike" dirty="0">
                        <a:solidFill>
                          <a:schemeClr val="tx1"/>
                        </a:solidFill>
                        <a:effectLst/>
                        <a:latin typeface="+mn-lt"/>
                        <a:cs typeface="Arial" pitchFamily="34"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800" u="none" strike="noStrike" dirty="0">
                          <a:solidFill>
                            <a:schemeClr val="tx1"/>
                          </a:solidFill>
                          <a:effectLst/>
                          <a:latin typeface="+mn-lt"/>
                        </a:rPr>
                        <a:t>6</a:t>
                      </a:r>
                      <a:endParaRPr lang="ru-RU" sz="1800" b="0" i="0" u="none" strike="noStrike" dirty="0">
                        <a:solidFill>
                          <a:schemeClr val="tx1"/>
                        </a:solidFill>
                        <a:effectLst/>
                        <a:latin typeface="+mn-lt"/>
                        <a:cs typeface="Arial" pitchFamily="34"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4253989203"/>
                  </a:ext>
                </a:extLst>
              </a:tr>
              <a:tr h="480554">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ru-RU" sz="1800" u="none" strike="noStrike" kern="1200" dirty="0">
                          <a:solidFill>
                            <a:schemeClr val="tx1"/>
                          </a:solidFill>
                          <a:effectLst/>
                          <a:latin typeface="+mn-lt"/>
                        </a:rPr>
                        <a:t>1</a:t>
                      </a:r>
                      <a:endParaRPr kumimoji="0" lang="ru-RU" sz="18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r>
                        <a:rPr kumimoji="0" lang="ru-RU" sz="1600" b="1" u="none" strike="noStrike" kern="1200" baseline="0" dirty="0">
                          <a:solidFill>
                            <a:srgbClr val="FF0000"/>
                          </a:solidFill>
                          <a:effectLst/>
                          <a:latin typeface="+mn-lt"/>
                        </a:rPr>
                        <a:t> Н</a:t>
                      </a:r>
                      <a:r>
                        <a:rPr kumimoji="0" lang="ru-RU" sz="1600" b="1" u="none" strike="noStrike" kern="1200" dirty="0">
                          <a:solidFill>
                            <a:srgbClr val="FF0000"/>
                          </a:solidFill>
                          <a:effectLst/>
                          <a:latin typeface="+mn-lt"/>
                        </a:rPr>
                        <a:t>алоговые поступления, в том</a:t>
                      </a:r>
                      <a:endParaRPr kumimoji="0" lang="ru-RU" sz="1600" b="1" u="none" strike="noStrike" kern="1200" baseline="0" dirty="0">
                        <a:solidFill>
                          <a:srgbClr val="FF0000"/>
                        </a:solidFill>
                        <a:effectLst/>
                        <a:latin typeface="+mn-lt"/>
                      </a:endParaRPr>
                    </a:p>
                    <a:p>
                      <a:pPr algn="l" fontAlgn="ctr"/>
                      <a:r>
                        <a:rPr kumimoji="0" lang="ru-RU" sz="1600" b="1" u="none" strike="noStrike" kern="1200" baseline="0" dirty="0">
                          <a:solidFill>
                            <a:srgbClr val="FF0000"/>
                          </a:solidFill>
                          <a:effectLst/>
                          <a:latin typeface="+mn-lt"/>
                        </a:rPr>
                        <a:t> числе:</a:t>
                      </a:r>
                      <a:endParaRPr kumimoji="0" lang="ru-RU" sz="1600" b="1" i="1"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en-US" sz="1600" b="1" i="0" u="none" strike="noStrike" kern="1200" dirty="0">
                          <a:solidFill>
                            <a:srgbClr val="FF0000"/>
                          </a:solidFill>
                          <a:effectLst/>
                          <a:latin typeface="+mn-lt"/>
                          <a:ea typeface="+mn-ea"/>
                          <a:cs typeface="Arial" pitchFamily="34" charset="0"/>
                        </a:rPr>
                        <a:t>63</a:t>
                      </a:r>
                      <a:r>
                        <a:rPr kumimoji="0" lang="ru-RU" sz="1600" b="1" i="0" u="none" strike="noStrike" kern="1200" dirty="0">
                          <a:solidFill>
                            <a:srgbClr val="FF0000"/>
                          </a:solidFill>
                          <a:effectLst/>
                          <a:latin typeface="+mn-lt"/>
                          <a:ea typeface="+mn-ea"/>
                          <a:cs typeface="Arial" pitchFamily="34" charset="0"/>
                        </a:rPr>
                        <a:t>22</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800" b="1" i="0" u="none" strike="noStrike" kern="1200" dirty="0">
                          <a:solidFill>
                            <a:srgbClr val="FF0000"/>
                          </a:solidFill>
                          <a:effectLst/>
                          <a:latin typeface="+mn-lt"/>
                          <a:ea typeface="+mn-ea"/>
                          <a:cs typeface="Arial" pitchFamily="34" charset="0"/>
                        </a:rPr>
                        <a:t>4851</a:t>
                      </a:r>
                      <a:endParaRPr kumimoji="0" lang="ru-RU" sz="1800" b="1" i="0"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800" b="1" i="0" dirty="0">
                          <a:solidFill>
                            <a:srgbClr val="FF0000"/>
                          </a:solidFill>
                          <a:latin typeface="+mn-lt"/>
                          <a:cs typeface="Arial" pitchFamily="34" charset="0"/>
                        </a:rPr>
                        <a:t>5080</a:t>
                      </a:r>
                      <a:endParaRPr lang="ru-RU" sz="1800" b="1" i="0" dirty="0">
                        <a:solidFill>
                          <a:srgbClr val="FF0000"/>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3825462166"/>
                  </a:ext>
                </a:extLst>
              </a:tr>
              <a:tr h="473279">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kumimoji="0" lang="ru-RU" sz="1800" b="0" i="0" u="none" strike="noStrike" kern="1200" dirty="0">
                          <a:solidFill>
                            <a:schemeClr val="tx1"/>
                          </a:solidFill>
                          <a:effectLst/>
                          <a:latin typeface="+mn-lt"/>
                          <a:ea typeface="+mn-ea"/>
                          <a:cs typeface="Arial" pitchFamily="34" charset="0"/>
                        </a:rPr>
                        <a:t>       </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buFont typeface="Wingdings" pitchFamily="2" charset="2"/>
                        <a:buChar char="Ø"/>
                      </a:pPr>
                      <a:r>
                        <a:rPr kumimoji="0" lang="ru-RU" sz="1600" i="1" u="none" strike="noStrike" kern="1200" dirty="0">
                          <a:solidFill>
                            <a:schemeClr val="tx1"/>
                          </a:solidFill>
                          <a:effectLst/>
                          <a:latin typeface="+mn-lt"/>
                        </a:rPr>
                        <a:t> индивидуальный</a:t>
                      </a:r>
                      <a:r>
                        <a:rPr kumimoji="0" lang="ru-RU" sz="1600" i="1" u="none" strike="noStrike" kern="1200" baseline="0" dirty="0">
                          <a:solidFill>
                            <a:schemeClr val="tx1"/>
                          </a:solidFill>
                          <a:effectLst/>
                          <a:latin typeface="+mn-lt"/>
                        </a:rPr>
                        <a:t> </a:t>
                      </a:r>
                      <a:r>
                        <a:rPr kumimoji="0" lang="ru-RU" sz="1600" i="1" u="none" strike="noStrike" kern="1200" dirty="0">
                          <a:solidFill>
                            <a:schemeClr val="tx1"/>
                          </a:solidFill>
                          <a:effectLst/>
                          <a:latin typeface="+mn-lt"/>
                        </a:rPr>
                        <a:t>подоходный </a:t>
                      </a:r>
                    </a:p>
                    <a:p>
                      <a:pPr algn="l" fontAlgn="ctr">
                        <a:buFont typeface="Wingdings" pitchFamily="2" charset="2"/>
                        <a:buNone/>
                      </a:pPr>
                      <a:r>
                        <a:rPr kumimoji="0" lang="ru-RU" sz="1600" i="1" u="none" strike="noStrike" kern="1200" baseline="0" dirty="0">
                          <a:solidFill>
                            <a:schemeClr val="tx1"/>
                          </a:solidFill>
                          <a:effectLst/>
                          <a:latin typeface="+mn-lt"/>
                        </a:rPr>
                        <a:t> </a:t>
                      </a:r>
                      <a:r>
                        <a:rPr kumimoji="0" lang="ru-RU" sz="1600" i="1" u="none" strike="noStrike" kern="1200" dirty="0">
                          <a:solidFill>
                            <a:schemeClr val="tx1"/>
                          </a:solidFill>
                          <a:effectLst/>
                          <a:latin typeface="+mn-lt"/>
                        </a:rPr>
                        <a:t>налог</a:t>
                      </a:r>
                      <a:endParaRPr kumimoji="0" lang="ru-RU" sz="16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ru-RU" sz="1600" b="0" i="1" u="none" strike="noStrike" kern="1200" dirty="0">
                          <a:solidFill>
                            <a:schemeClr val="tx1"/>
                          </a:solidFill>
                          <a:effectLst/>
                          <a:latin typeface="+mn-lt"/>
                          <a:ea typeface="+mn-ea"/>
                          <a:cs typeface="Arial" pitchFamily="34" charset="0"/>
                        </a:rPr>
                        <a:t>1800</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800" b="0" i="1" u="none" strike="noStrike" kern="1200" dirty="0">
                          <a:solidFill>
                            <a:schemeClr val="tx1"/>
                          </a:solidFill>
                          <a:effectLst/>
                          <a:latin typeface="+mn-lt"/>
                          <a:ea typeface="+mn-ea"/>
                          <a:cs typeface="Arial" pitchFamily="34" charset="0"/>
                        </a:rPr>
                        <a:t>2300</a:t>
                      </a:r>
                      <a:endParaRPr kumimoji="0" lang="ru-RU" sz="18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800" b="0" i="1" u="none" strike="noStrike" kern="1200" dirty="0">
                          <a:solidFill>
                            <a:schemeClr val="tx1"/>
                          </a:solidFill>
                          <a:effectLst/>
                          <a:latin typeface="+mn-lt"/>
                          <a:ea typeface="+mn-ea"/>
                          <a:cs typeface="Arial" pitchFamily="34" charset="0"/>
                        </a:rPr>
                        <a:t>2415</a:t>
                      </a:r>
                      <a:endParaRPr kumimoji="0" lang="ru-RU" sz="18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3765156335"/>
                  </a:ext>
                </a:extLst>
              </a:tr>
              <a:tr h="270186">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endParaRPr kumimoji="0" lang="ru-RU" sz="18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buFont typeface="Wingdings" pitchFamily="2" charset="2"/>
                        <a:buChar char="Ø"/>
                      </a:pPr>
                      <a:r>
                        <a:rPr kumimoji="0" lang="ru-RU" sz="1600" i="1" u="none" strike="noStrike" kern="1200" dirty="0">
                          <a:solidFill>
                            <a:schemeClr val="tx1"/>
                          </a:solidFill>
                          <a:effectLst/>
                          <a:latin typeface="+mn-lt"/>
                        </a:rPr>
                        <a:t> налог на имущество</a:t>
                      </a:r>
                      <a:endParaRPr kumimoji="0" lang="ru-RU" sz="16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en-US" sz="1600" b="0" i="1" u="none" strike="noStrike" kern="1200" dirty="0">
                          <a:solidFill>
                            <a:schemeClr val="tx1"/>
                          </a:solidFill>
                          <a:effectLst/>
                          <a:latin typeface="+mn-lt"/>
                          <a:ea typeface="+mn-ea"/>
                          <a:cs typeface="Arial" pitchFamily="34" charset="0"/>
                        </a:rPr>
                        <a:t>90</a:t>
                      </a:r>
                      <a:endParaRPr kumimoji="0" lang="ru-RU" sz="16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800" b="0" i="1" u="none" strike="noStrike" kern="1200" dirty="0">
                          <a:solidFill>
                            <a:schemeClr val="tx1"/>
                          </a:solidFill>
                          <a:effectLst/>
                          <a:latin typeface="+mn-lt"/>
                          <a:ea typeface="+mn-ea"/>
                          <a:cs typeface="Arial" pitchFamily="34" charset="0"/>
                        </a:rPr>
                        <a:t>120</a:t>
                      </a:r>
                      <a:endParaRPr kumimoji="0" lang="ru-RU" sz="18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800" i="1" dirty="0">
                          <a:solidFill>
                            <a:schemeClr val="tx1"/>
                          </a:solidFill>
                          <a:latin typeface="+mn-lt"/>
                          <a:cs typeface="Arial" pitchFamily="34" charset="0"/>
                        </a:rPr>
                        <a:t>120</a:t>
                      </a:r>
                      <a:endParaRPr lang="ru-RU" sz="1800" i="1" dirty="0">
                        <a:solidFill>
                          <a:schemeClr val="tx1"/>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727952013"/>
                  </a:ext>
                </a:extLst>
              </a:tr>
              <a:tr h="270186">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endParaRPr kumimoji="0" lang="ru-RU" sz="18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buFont typeface="Wingdings" pitchFamily="2" charset="2"/>
                        <a:buChar char="Ø"/>
                      </a:pPr>
                      <a:r>
                        <a:rPr kumimoji="0" lang="ru-RU" sz="1600" b="0" i="1" u="none" strike="noStrike" kern="1200" dirty="0">
                          <a:solidFill>
                            <a:schemeClr val="tx1"/>
                          </a:solidFill>
                          <a:effectLst/>
                          <a:latin typeface="+mn-lt"/>
                          <a:ea typeface="+mn-ea"/>
                          <a:cs typeface="Arial" pitchFamily="34" charset="0"/>
                        </a:rPr>
                        <a:t> земельный</a:t>
                      </a:r>
                      <a:r>
                        <a:rPr kumimoji="0" lang="ru-RU" sz="1600" b="0" i="1" u="none" strike="noStrike" kern="1200" baseline="0" dirty="0">
                          <a:solidFill>
                            <a:schemeClr val="tx1"/>
                          </a:solidFill>
                          <a:effectLst/>
                          <a:latin typeface="+mn-lt"/>
                          <a:ea typeface="+mn-ea"/>
                          <a:cs typeface="Arial" pitchFamily="34" charset="0"/>
                        </a:rPr>
                        <a:t> налог</a:t>
                      </a:r>
                      <a:endParaRPr kumimoji="0" lang="ru-RU" sz="16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ru-RU" sz="1600" b="0" i="1" u="none" strike="noStrike" kern="1200" dirty="0">
                          <a:solidFill>
                            <a:schemeClr val="tx1"/>
                          </a:solidFill>
                          <a:effectLst/>
                          <a:latin typeface="+mn-lt"/>
                          <a:ea typeface="+mn-ea"/>
                          <a:cs typeface="Arial" pitchFamily="34" charset="0"/>
                        </a:rPr>
                        <a:t>80</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800" b="0" i="1" u="none" strike="noStrike" kern="1200" dirty="0">
                          <a:solidFill>
                            <a:schemeClr val="tx1"/>
                          </a:solidFill>
                          <a:effectLst/>
                          <a:latin typeface="+mn-lt"/>
                          <a:ea typeface="+mn-ea"/>
                          <a:cs typeface="Arial" pitchFamily="34" charset="0"/>
                        </a:rPr>
                        <a:t>70</a:t>
                      </a:r>
                      <a:endParaRPr kumimoji="0" lang="ru-RU" sz="18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800" i="1" dirty="0">
                          <a:solidFill>
                            <a:schemeClr val="tx1"/>
                          </a:solidFill>
                          <a:latin typeface="+mn-lt"/>
                          <a:cs typeface="Arial" pitchFamily="34" charset="0"/>
                        </a:rPr>
                        <a:t>70</a:t>
                      </a:r>
                      <a:endParaRPr lang="ru-RU" sz="1800" i="1" dirty="0">
                        <a:solidFill>
                          <a:schemeClr val="tx1"/>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619381978"/>
                  </a:ext>
                </a:extLst>
              </a:tr>
              <a:tr h="270186">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endParaRPr kumimoji="0" lang="ru-RU" sz="18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buFont typeface="Wingdings" pitchFamily="2" charset="2"/>
                        <a:buChar char="Ø"/>
                      </a:pPr>
                      <a:r>
                        <a:rPr kumimoji="0" lang="ru-RU" sz="1600" b="0" i="1" u="none" strike="noStrike" kern="1200" dirty="0">
                          <a:solidFill>
                            <a:schemeClr val="tx1"/>
                          </a:solidFill>
                          <a:effectLst/>
                          <a:latin typeface="+mn-lt"/>
                          <a:ea typeface="+mn-ea"/>
                          <a:cs typeface="Arial" pitchFamily="34" charset="0"/>
                        </a:rPr>
                        <a:t> налог на транспортные средства</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ru-RU" sz="1600" b="0" i="1" u="none" strike="noStrike" kern="1200" dirty="0">
                          <a:solidFill>
                            <a:schemeClr val="tx1"/>
                          </a:solidFill>
                          <a:effectLst/>
                          <a:latin typeface="+mn-lt"/>
                          <a:ea typeface="+mn-ea"/>
                          <a:cs typeface="Arial" pitchFamily="34" charset="0"/>
                        </a:rPr>
                        <a:t>4080</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800" b="0" i="1" u="none" strike="noStrike" kern="1200" dirty="0">
                          <a:solidFill>
                            <a:schemeClr val="tx1"/>
                          </a:solidFill>
                          <a:effectLst/>
                          <a:latin typeface="+mn-lt"/>
                          <a:ea typeface="+mn-ea"/>
                          <a:cs typeface="Arial" pitchFamily="34" charset="0"/>
                        </a:rPr>
                        <a:t>2277</a:t>
                      </a:r>
                      <a:endParaRPr kumimoji="0" lang="ru-RU" sz="18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800" i="1" dirty="0">
                          <a:solidFill>
                            <a:schemeClr val="tx1"/>
                          </a:solidFill>
                          <a:latin typeface="+mn-lt"/>
                          <a:cs typeface="Arial" pitchFamily="34" charset="0"/>
                        </a:rPr>
                        <a:t>2391</a:t>
                      </a:r>
                      <a:endParaRPr lang="ru-RU" sz="1800" i="1" dirty="0">
                        <a:solidFill>
                          <a:schemeClr val="tx1"/>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624455793"/>
                  </a:ext>
                </a:extLst>
              </a:tr>
              <a:tr h="473279">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endParaRPr kumimoji="0" lang="ru-RU" sz="18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285750" indent="-285750" algn="l" fontAlgn="ctr">
                        <a:buFont typeface="Wingdings" panose="05000000000000000000" pitchFamily="2" charset="2"/>
                        <a:buChar char="Ø"/>
                      </a:pPr>
                      <a:r>
                        <a:rPr kumimoji="0" lang="kk-KZ" sz="1600" b="0" i="1" u="none" strike="noStrike" kern="1200" dirty="0">
                          <a:solidFill>
                            <a:schemeClr val="tx1"/>
                          </a:solidFill>
                          <a:effectLst/>
                          <a:latin typeface="+mn-lt"/>
                          <a:ea typeface="+mn-ea"/>
                          <a:cs typeface="Arial" pitchFamily="34" charset="0"/>
                        </a:rPr>
                        <a:t>Поступления</a:t>
                      </a:r>
                      <a:r>
                        <a:rPr kumimoji="0" lang="kk-KZ" sz="1600" b="0" i="1" u="none" strike="noStrike" kern="1200" baseline="0" dirty="0">
                          <a:solidFill>
                            <a:schemeClr val="tx1"/>
                          </a:solidFill>
                          <a:effectLst/>
                          <a:latin typeface="+mn-lt"/>
                          <a:ea typeface="+mn-ea"/>
                          <a:cs typeface="Arial" pitchFamily="34" charset="0"/>
                        </a:rPr>
                        <a:t> за использование природных и других русурсов</a:t>
                      </a:r>
                      <a:endParaRPr kumimoji="0" lang="ru-RU" sz="16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600" b="0" i="1" u="none" strike="noStrike" kern="1200" dirty="0">
                          <a:solidFill>
                            <a:schemeClr val="tx1"/>
                          </a:solidFill>
                          <a:effectLst/>
                          <a:latin typeface="+mn-lt"/>
                          <a:ea typeface="+mn-ea"/>
                          <a:cs typeface="Arial" pitchFamily="34" charset="0"/>
                        </a:rPr>
                        <a:t>74</a:t>
                      </a:r>
                      <a:endParaRPr kumimoji="0" lang="ru-RU" sz="16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800" b="0" i="1" u="none" strike="noStrike" kern="1200" dirty="0">
                          <a:solidFill>
                            <a:schemeClr val="tx1"/>
                          </a:solidFill>
                          <a:effectLst/>
                          <a:latin typeface="+mn-lt"/>
                          <a:ea typeface="+mn-ea"/>
                          <a:cs typeface="Arial" pitchFamily="34" charset="0"/>
                        </a:rPr>
                        <a:t>84</a:t>
                      </a:r>
                      <a:endParaRPr kumimoji="0" lang="ru-RU" sz="18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800" b="0" i="1" dirty="0">
                          <a:solidFill>
                            <a:schemeClr val="tx1"/>
                          </a:solidFill>
                          <a:latin typeface="+mn-lt"/>
                          <a:cs typeface="Arial" pitchFamily="34" charset="0"/>
                        </a:rPr>
                        <a:t>84</a:t>
                      </a:r>
                      <a:endParaRPr lang="ru-RU" sz="1800" b="0" i="1" dirty="0">
                        <a:solidFill>
                          <a:schemeClr val="tx1"/>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3085947066"/>
                  </a:ext>
                </a:extLst>
              </a:tr>
              <a:tr h="712484">
                <a:tc>
                  <a:txBody>
                    <a:bodyPr/>
                    <a:lstStyle/>
                    <a:p>
                      <a:pPr algn="ctr" fontAlgn="b"/>
                      <a:endParaRPr kumimoji="0" lang="ru-RU" sz="18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buFont typeface="Wingdings" pitchFamily="2" charset="2"/>
                        <a:buChar char="Ø"/>
                      </a:pPr>
                      <a:r>
                        <a:rPr kumimoji="0" lang="ru-RU" sz="1600" b="0" i="1" u="none" strike="noStrike" kern="1200" dirty="0">
                          <a:solidFill>
                            <a:schemeClr val="tx1"/>
                          </a:solidFill>
                          <a:effectLst/>
                          <a:latin typeface="+mn-lt"/>
                          <a:ea typeface="+mn-ea"/>
                          <a:cs typeface="Arial" pitchFamily="34" charset="0"/>
                        </a:rPr>
                        <a:t>единый земельный налог</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ru-RU" sz="1800" b="0" i="1" u="none" strike="noStrike" kern="1200" dirty="0">
                          <a:solidFill>
                            <a:schemeClr val="tx1"/>
                          </a:solidFill>
                          <a:effectLst/>
                          <a:latin typeface="+mn-lt"/>
                          <a:ea typeface="+mn-ea"/>
                          <a:cs typeface="Arial" pitchFamily="34" charset="0"/>
                        </a:rPr>
                        <a:t>198</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ru-RU" sz="1800" b="0" i="1" u="none" strike="noStrike" kern="1200" dirty="0">
                          <a:solidFill>
                            <a:schemeClr val="tx1"/>
                          </a:solidFill>
                          <a:effectLst/>
                          <a:latin typeface="+mn-lt"/>
                          <a:ea typeface="+mn-ea"/>
                          <a:cs typeface="Arial" pitchFamily="34" charset="0"/>
                        </a:rPr>
                        <a:t>0</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i="1" dirty="0">
                          <a:solidFill>
                            <a:schemeClr val="tx1"/>
                          </a:solidFill>
                          <a:latin typeface="+mn-lt"/>
                          <a:cs typeface="Arial" pitchFamily="34" charset="0"/>
                        </a:rPr>
                        <a:t>0</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753925795"/>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837470519"/>
              </p:ext>
            </p:extLst>
          </p:nvPr>
        </p:nvGraphicFramePr>
        <p:xfrm>
          <a:off x="448994" y="4653137"/>
          <a:ext cx="8219254" cy="504056"/>
        </p:xfrm>
        <a:graphic>
          <a:graphicData uri="http://schemas.openxmlformats.org/drawingml/2006/table">
            <a:tbl>
              <a:tblPr>
                <a:gradFill rotWithShape="1">
                  <a:gsLst>
                    <a:gs pos="0">
                      <a:srgbClr val="0F6FC6">
                        <a:tint val="35000"/>
                        <a:satMod val="260000"/>
                      </a:srgbClr>
                    </a:gs>
                    <a:gs pos="30000">
                      <a:srgbClr val="0F6FC6">
                        <a:tint val="38000"/>
                        <a:satMod val="260000"/>
                      </a:srgbClr>
                    </a:gs>
                    <a:gs pos="75000">
                      <a:srgbClr val="0F6FC6">
                        <a:tint val="55000"/>
                        <a:satMod val="255000"/>
                      </a:srgbClr>
                    </a:gs>
                    <a:gs pos="100000">
                      <a:srgbClr val="0F6FC6">
                        <a:tint val="70000"/>
                        <a:satMod val="255000"/>
                      </a:srgbClr>
                    </a:gs>
                  </a:gsLst>
                  <a:path path="circle">
                    <a:fillToRect l="5000" t="100000" r="120000" b="10000"/>
                  </a:path>
                </a:gradFill>
                <a:effectLst>
                  <a:outerShdw blurRad="50800" dist="25000" dir="5400000" rotWithShape="0">
                    <a:srgbClr val="000000">
                      <a:alpha val="40000"/>
                    </a:srgbClr>
                  </a:outerShdw>
                </a:effectLst>
              </a:tblPr>
              <a:tblGrid>
                <a:gridCol w="457374">
                  <a:extLst>
                    <a:ext uri="{9D8B030D-6E8A-4147-A177-3AD203B41FA5}">
                      <a16:colId xmlns:a16="http://schemas.microsoft.com/office/drawing/2014/main" val="1434884741"/>
                    </a:ext>
                  </a:extLst>
                </a:gridCol>
                <a:gridCol w="3984613">
                  <a:extLst>
                    <a:ext uri="{9D8B030D-6E8A-4147-A177-3AD203B41FA5}">
                      <a16:colId xmlns:a16="http://schemas.microsoft.com/office/drawing/2014/main" val="938168382"/>
                    </a:ext>
                  </a:extLst>
                </a:gridCol>
                <a:gridCol w="1221298">
                  <a:extLst>
                    <a:ext uri="{9D8B030D-6E8A-4147-A177-3AD203B41FA5}">
                      <a16:colId xmlns:a16="http://schemas.microsoft.com/office/drawing/2014/main" val="1759907929"/>
                    </a:ext>
                  </a:extLst>
                </a:gridCol>
                <a:gridCol w="1203999">
                  <a:extLst>
                    <a:ext uri="{9D8B030D-6E8A-4147-A177-3AD203B41FA5}">
                      <a16:colId xmlns:a16="http://schemas.microsoft.com/office/drawing/2014/main" val="1272247429"/>
                    </a:ext>
                  </a:extLst>
                </a:gridCol>
                <a:gridCol w="1351970">
                  <a:extLst>
                    <a:ext uri="{9D8B030D-6E8A-4147-A177-3AD203B41FA5}">
                      <a16:colId xmlns:a16="http://schemas.microsoft.com/office/drawing/2014/main" val="3986494307"/>
                    </a:ext>
                  </a:extLst>
                </a:gridCol>
              </a:tblGrid>
              <a:tr h="504056">
                <a:tc>
                  <a:txBody>
                    <a:bodyPr/>
                    <a:lstStyle/>
                    <a:p>
                      <a:pPr algn="ctr" fontAlgn="b"/>
                      <a:r>
                        <a:rPr kumimoji="0" lang="kk-KZ" sz="1800" b="0" i="0" u="none" strike="noStrike" kern="1200" dirty="0">
                          <a:solidFill>
                            <a:schemeClr val="tx1"/>
                          </a:solidFill>
                          <a:effectLst/>
                          <a:latin typeface="+mn-lt"/>
                          <a:ea typeface="+mn-ea"/>
                          <a:cs typeface="Arial" pitchFamily="34" charset="0"/>
                        </a:rPr>
                        <a:t>2</a:t>
                      </a:r>
                      <a:endParaRPr kumimoji="0" lang="ru-RU" sz="18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marL="285750" marR="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0" lang="kk-KZ" sz="1600" b="1" i="0" u="none" strike="noStrike" kern="1200" dirty="0">
                          <a:solidFill>
                            <a:srgbClr val="FF0000"/>
                          </a:solidFill>
                          <a:effectLst/>
                          <a:latin typeface="+mn-lt"/>
                          <a:ea typeface="+mn-ea"/>
                          <a:cs typeface="Arial" pitchFamily="34" charset="0"/>
                        </a:rPr>
                        <a:t>Неналоговые</a:t>
                      </a:r>
                      <a:r>
                        <a:rPr kumimoji="0" lang="kk-KZ" sz="1600" b="1" i="0" u="none" strike="noStrike" kern="1200" baseline="0" dirty="0">
                          <a:solidFill>
                            <a:srgbClr val="FF0000"/>
                          </a:solidFill>
                          <a:effectLst/>
                          <a:latin typeface="+mn-lt"/>
                          <a:ea typeface="+mn-ea"/>
                          <a:cs typeface="Arial" pitchFamily="34" charset="0"/>
                        </a:rPr>
                        <a:t> поступления</a:t>
                      </a:r>
                      <a:r>
                        <a:rPr kumimoji="0" lang="ru-RU" sz="1600" b="1" i="0" u="none" strike="noStrike" kern="1200" baseline="0" dirty="0">
                          <a:solidFill>
                            <a:srgbClr val="FF0000"/>
                          </a:solidFill>
                          <a:effectLst/>
                          <a:latin typeface="+mn-lt"/>
                          <a:ea typeface="+mn-ea"/>
                          <a:cs typeface="Arial" pitchFamily="34" charset="0"/>
                        </a:rPr>
                        <a:t>, в том числе:</a:t>
                      </a:r>
                      <a:endParaRPr kumimoji="0" lang="ru-RU" sz="1600" b="1" i="0"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kk-KZ" sz="1600" b="1" i="0" u="none" strike="noStrike" kern="1200" dirty="0">
                          <a:solidFill>
                            <a:srgbClr val="FF0000"/>
                          </a:solidFill>
                          <a:effectLst/>
                          <a:latin typeface="+mn-lt"/>
                          <a:ea typeface="+mn-ea"/>
                          <a:cs typeface="Arial" pitchFamily="34" charset="0"/>
                        </a:rPr>
                        <a:t>606</a:t>
                      </a:r>
                      <a:endParaRPr kumimoji="0" lang="ru-RU" sz="1600" b="1" i="0"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rtl="0" eaLnBrk="1" fontAlgn="ctr" latinLnBrk="0" hangingPunct="1"/>
                      <a:r>
                        <a:rPr kumimoji="0" lang="kk-KZ" sz="1800" b="1" i="0" u="none" strike="noStrike" kern="1200" dirty="0">
                          <a:solidFill>
                            <a:srgbClr val="FF0000"/>
                          </a:solidFill>
                          <a:effectLst/>
                          <a:latin typeface="+mn-lt"/>
                          <a:ea typeface="+mn-ea"/>
                          <a:cs typeface="Arial" pitchFamily="34" charset="0"/>
                        </a:rPr>
                        <a:t>372</a:t>
                      </a:r>
                      <a:endParaRPr kumimoji="0" lang="ru-RU" sz="1800" b="1" i="0"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800" b="1" i="0" dirty="0">
                          <a:solidFill>
                            <a:srgbClr val="FF0000"/>
                          </a:solidFill>
                          <a:latin typeface="+mn-lt"/>
                          <a:cs typeface="Arial" pitchFamily="34" charset="0"/>
                        </a:rPr>
                        <a:t>113</a:t>
                      </a:r>
                      <a:endParaRPr lang="ru-RU" sz="1800" b="1" i="0" dirty="0">
                        <a:solidFill>
                          <a:srgbClr val="FF0000"/>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4069519520"/>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3132522754"/>
              </p:ext>
            </p:extLst>
          </p:nvPr>
        </p:nvGraphicFramePr>
        <p:xfrm>
          <a:off x="438649" y="5157193"/>
          <a:ext cx="8229599" cy="1775460"/>
        </p:xfrm>
        <a:graphic>
          <a:graphicData uri="http://schemas.openxmlformats.org/drawingml/2006/table">
            <a:tbl>
              <a:tblPr>
                <a:gradFill rotWithShape="1">
                  <a:gsLst>
                    <a:gs pos="0">
                      <a:srgbClr val="0F6FC6">
                        <a:tint val="35000"/>
                        <a:satMod val="260000"/>
                      </a:srgbClr>
                    </a:gs>
                    <a:gs pos="30000">
                      <a:srgbClr val="0F6FC6">
                        <a:tint val="38000"/>
                        <a:satMod val="260000"/>
                      </a:srgbClr>
                    </a:gs>
                    <a:gs pos="75000">
                      <a:srgbClr val="0F6FC6">
                        <a:tint val="55000"/>
                        <a:satMod val="255000"/>
                      </a:srgbClr>
                    </a:gs>
                    <a:gs pos="100000">
                      <a:srgbClr val="0F6FC6">
                        <a:tint val="70000"/>
                        <a:satMod val="255000"/>
                      </a:srgbClr>
                    </a:gs>
                  </a:gsLst>
                  <a:path path="circle">
                    <a:fillToRect l="5000" t="100000" r="120000" b="10000"/>
                  </a:path>
                </a:gradFill>
                <a:effectLst>
                  <a:outerShdw blurRad="50800" dist="25000" dir="5400000" rotWithShape="0">
                    <a:srgbClr val="000000">
                      <a:alpha val="40000"/>
                    </a:srgbClr>
                  </a:outerShdw>
                </a:effectLst>
              </a:tblPr>
              <a:tblGrid>
                <a:gridCol w="467719">
                  <a:extLst>
                    <a:ext uri="{9D8B030D-6E8A-4147-A177-3AD203B41FA5}">
                      <a16:colId xmlns:a16="http://schemas.microsoft.com/office/drawing/2014/main" val="1020159769"/>
                    </a:ext>
                  </a:extLst>
                </a:gridCol>
                <a:gridCol w="4007121">
                  <a:extLst>
                    <a:ext uri="{9D8B030D-6E8A-4147-A177-3AD203B41FA5}">
                      <a16:colId xmlns:a16="http://schemas.microsoft.com/office/drawing/2014/main" val="1574866970"/>
                    </a:ext>
                  </a:extLst>
                </a:gridCol>
                <a:gridCol w="1198790">
                  <a:extLst>
                    <a:ext uri="{9D8B030D-6E8A-4147-A177-3AD203B41FA5}">
                      <a16:colId xmlns:a16="http://schemas.microsoft.com/office/drawing/2014/main" val="1623254985"/>
                    </a:ext>
                  </a:extLst>
                </a:gridCol>
                <a:gridCol w="1203999">
                  <a:extLst>
                    <a:ext uri="{9D8B030D-6E8A-4147-A177-3AD203B41FA5}">
                      <a16:colId xmlns:a16="http://schemas.microsoft.com/office/drawing/2014/main" val="2593729300"/>
                    </a:ext>
                  </a:extLst>
                </a:gridCol>
                <a:gridCol w="1351970">
                  <a:extLst>
                    <a:ext uri="{9D8B030D-6E8A-4147-A177-3AD203B41FA5}">
                      <a16:colId xmlns:a16="http://schemas.microsoft.com/office/drawing/2014/main" val="3874655646"/>
                    </a:ext>
                  </a:extLst>
                </a:gridCol>
              </a:tblGrid>
              <a:tr h="476299">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endParaRPr kumimoji="0" lang="ru-RU" sz="18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285750" marR="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0" lang="kk-KZ" sz="1600" b="0" i="1" u="none" strike="noStrike" kern="1200" dirty="0">
                          <a:solidFill>
                            <a:schemeClr val="tx1"/>
                          </a:solidFill>
                          <a:effectLst/>
                          <a:latin typeface="+mn-lt"/>
                          <a:ea typeface="+mn-ea"/>
                          <a:cs typeface="Arial" pitchFamily="34" charset="0"/>
                        </a:rPr>
                        <a:t>Доходы</a:t>
                      </a:r>
                      <a:r>
                        <a:rPr kumimoji="0" lang="kk-KZ" sz="1600" b="0" i="1" u="none" strike="noStrike" kern="1200" baseline="0" dirty="0">
                          <a:solidFill>
                            <a:schemeClr val="tx1"/>
                          </a:solidFill>
                          <a:effectLst/>
                          <a:latin typeface="+mn-lt"/>
                          <a:ea typeface="+mn-ea"/>
                          <a:cs typeface="Arial" pitchFamily="34" charset="0"/>
                        </a:rPr>
                        <a:t> от аренды имущества коммунальной собственности </a:t>
                      </a:r>
                      <a:endParaRPr kumimoji="0" lang="ru-RU" sz="16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kk-KZ" sz="1600" b="0" i="1" u="none" strike="noStrike" kern="1200" dirty="0">
                          <a:solidFill>
                            <a:schemeClr val="tx1"/>
                          </a:solidFill>
                          <a:effectLst/>
                          <a:latin typeface="+mn-lt"/>
                          <a:ea typeface="+mn-ea"/>
                          <a:cs typeface="Arial" pitchFamily="34" charset="0"/>
                        </a:rPr>
                        <a:t>606</a:t>
                      </a:r>
                      <a:endParaRPr kumimoji="0" lang="ru-RU" sz="16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rtl="0" eaLnBrk="1" fontAlgn="ctr" latinLnBrk="0" hangingPunct="1"/>
                      <a:r>
                        <a:rPr kumimoji="0" lang="kk-KZ" sz="1800" b="0" i="1" u="none" strike="noStrike" kern="1200" dirty="0">
                          <a:solidFill>
                            <a:schemeClr val="tx1"/>
                          </a:solidFill>
                          <a:effectLst/>
                          <a:latin typeface="+mn-lt"/>
                          <a:ea typeface="+mn-ea"/>
                          <a:cs typeface="Arial" pitchFamily="34" charset="0"/>
                        </a:rPr>
                        <a:t>372</a:t>
                      </a:r>
                      <a:endParaRPr kumimoji="0" lang="ru-RU" sz="18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800" b="0" i="1" dirty="0">
                          <a:solidFill>
                            <a:schemeClr val="tx1"/>
                          </a:solidFill>
                          <a:latin typeface="+mn-lt"/>
                          <a:cs typeface="Arial" pitchFamily="34" charset="0"/>
                        </a:rPr>
                        <a:t>113</a:t>
                      </a:r>
                      <a:endParaRPr lang="ru-RU" sz="1800" b="0" i="1" dirty="0">
                        <a:solidFill>
                          <a:schemeClr val="tx1"/>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24246875"/>
                  </a:ext>
                </a:extLst>
              </a:tr>
              <a:tr h="476299">
                <a:tc>
                  <a:txBody>
                    <a:bodyPr/>
                    <a:lstStyle/>
                    <a:p>
                      <a:pPr algn="ctr" fontAlgn="b"/>
                      <a:r>
                        <a:rPr kumimoji="0" lang="ru-RU" sz="1800" b="0" i="0" u="none" strike="noStrike" kern="1200" dirty="0">
                          <a:solidFill>
                            <a:schemeClr val="tx1"/>
                          </a:solidFill>
                          <a:effectLst/>
                          <a:latin typeface="+mn-lt"/>
                          <a:ea typeface="+mn-ea"/>
                          <a:cs typeface="Arial" pitchFamily="34" charset="0"/>
                        </a:rPr>
                        <a:t>3</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285750" marR="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0" lang="ru-RU" sz="1600" b="1" i="0" u="none" strike="noStrike" kern="1200" dirty="0">
                          <a:solidFill>
                            <a:srgbClr val="FF0000"/>
                          </a:solidFill>
                          <a:effectLst/>
                          <a:latin typeface="+mn-lt"/>
                          <a:ea typeface="+mn-ea"/>
                          <a:cs typeface="Arial" pitchFamily="34" charset="0"/>
                        </a:rPr>
                        <a:t>Поступления</a:t>
                      </a:r>
                      <a:r>
                        <a:rPr kumimoji="0" lang="ru-RU" sz="1600" b="1" i="0" u="none" strike="noStrike" kern="1200" baseline="0" dirty="0">
                          <a:solidFill>
                            <a:srgbClr val="FF0000"/>
                          </a:solidFill>
                          <a:effectLst/>
                          <a:latin typeface="+mn-lt"/>
                          <a:ea typeface="+mn-ea"/>
                          <a:cs typeface="Arial" pitchFamily="34" charset="0"/>
                        </a:rPr>
                        <a:t> от продаж основного капитала</a:t>
                      </a:r>
                      <a:endParaRPr kumimoji="0" lang="ru-RU" sz="1600" b="1" i="0"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ru-RU" sz="1600" b="0" i="1" u="none" strike="noStrike" kern="1200" dirty="0">
                          <a:solidFill>
                            <a:srgbClr val="FF0000"/>
                          </a:solidFill>
                          <a:effectLst/>
                          <a:latin typeface="+mn-lt"/>
                          <a:ea typeface="+mn-ea"/>
                          <a:cs typeface="Arial" pitchFamily="34" charset="0"/>
                        </a:rPr>
                        <a:t>19</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rtl="0" eaLnBrk="1" fontAlgn="ctr" latinLnBrk="0" hangingPunct="1"/>
                      <a:r>
                        <a:rPr kumimoji="0" lang="ru-RU" sz="1800" b="0" i="1" u="none" strike="noStrike" kern="1200" dirty="0">
                          <a:solidFill>
                            <a:srgbClr val="FF0000"/>
                          </a:solidFill>
                          <a:effectLst/>
                          <a:latin typeface="+mn-lt"/>
                          <a:ea typeface="+mn-ea"/>
                          <a:cs typeface="Arial" pitchFamily="34" charset="0"/>
                        </a:rPr>
                        <a:t>0</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i="1" dirty="0">
                          <a:solidFill>
                            <a:srgbClr val="FF0000"/>
                          </a:solidFill>
                          <a:latin typeface="+mn-lt"/>
                          <a:cs typeface="Arial" pitchFamily="34" charset="0"/>
                        </a:rPr>
                        <a:t>0</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701647003"/>
                  </a:ext>
                </a:extLst>
              </a:tr>
              <a:tr h="476299">
                <a:tc>
                  <a:txBody>
                    <a:bodyPr/>
                    <a:lstStyle/>
                    <a:p>
                      <a:pPr algn="ctr" fontAlgn="b"/>
                      <a:endParaRPr kumimoji="0" lang="ru-RU" sz="18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marL="285750" marR="0" indent="-285750" algn="l" defTabSz="914400" rtl="0" eaLnBrk="1" fontAlgn="ctr" latinLnBrk="0" hangingPunct="1">
                        <a:lnSpc>
                          <a:spcPct val="100000"/>
                        </a:lnSpc>
                        <a:spcBef>
                          <a:spcPts val="0"/>
                        </a:spcBef>
                        <a:spcAft>
                          <a:spcPts val="0"/>
                        </a:spcAft>
                        <a:buClrTx/>
                        <a:buSzTx/>
                        <a:buFont typeface="Wingdings" panose="05000000000000000000" pitchFamily="2" charset="2"/>
                        <a:buChar char="Ø"/>
                        <a:tabLst/>
                        <a:defRPr/>
                      </a:pPr>
                      <a:r>
                        <a:rPr kumimoji="0" lang="ru-RU" sz="1600" b="0" i="1" u="none" strike="noStrike" kern="1200" dirty="0">
                          <a:solidFill>
                            <a:schemeClr val="tx1"/>
                          </a:solidFill>
                          <a:effectLst/>
                          <a:latin typeface="+mn-lt"/>
                          <a:ea typeface="+mn-ea"/>
                          <a:cs typeface="Arial" pitchFamily="34" charset="0"/>
                        </a:rPr>
                        <a:t>Поступления</a:t>
                      </a:r>
                      <a:r>
                        <a:rPr kumimoji="0" lang="ru-RU" sz="1600" b="0" i="1" u="none" strike="noStrike" kern="1200" baseline="0" dirty="0">
                          <a:solidFill>
                            <a:schemeClr val="tx1"/>
                          </a:solidFill>
                          <a:effectLst/>
                          <a:latin typeface="+mn-lt"/>
                          <a:ea typeface="+mn-ea"/>
                          <a:cs typeface="Arial" pitchFamily="34" charset="0"/>
                        </a:rPr>
                        <a:t> от продаж земельных участков</a:t>
                      </a:r>
                      <a:endParaRPr kumimoji="0" lang="ru-RU" sz="1600" b="0" i="1"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ru-RU" sz="1600" b="0" i="1" u="none" strike="noStrike" kern="1200" dirty="0">
                          <a:solidFill>
                            <a:schemeClr val="tx1"/>
                          </a:solidFill>
                          <a:effectLst/>
                          <a:latin typeface="+mn-lt"/>
                          <a:ea typeface="+mn-ea"/>
                          <a:cs typeface="Arial" pitchFamily="34" charset="0"/>
                        </a:rPr>
                        <a:t>19</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rtl="0" eaLnBrk="1" fontAlgn="ctr" latinLnBrk="0" hangingPunct="1"/>
                      <a:r>
                        <a:rPr kumimoji="0" lang="ru-RU" sz="1800" b="0" i="1" u="none" strike="noStrike" kern="1200" dirty="0">
                          <a:solidFill>
                            <a:schemeClr val="tx1"/>
                          </a:solidFill>
                          <a:effectLst/>
                          <a:latin typeface="+mn-lt"/>
                          <a:ea typeface="+mn-ea"/>
                          <a:cs typeface="Arial" pitchFamily="34" charset="0"/>
                        </a:rPr>
                        <a:t>0</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i="1" dirty="0">
                          <a:solidFill>
                            <a:schemeClr val="tx1"/>
                          </a:solidFill>
                          <a:latin typeface="+mn-lt"/>
                          <a:cs typeface="Arial" pitchFamily="34" charset="0"/>
                        </a:rPr>
                        <a:t>0</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934539300"/>
                  </a:ext>
                </a:extLst>
              </a:tr>
              <a:tr h="271910">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kumimoji="0" lang="kk-KZ" sz="1800" b="0" i="0" u="none" strike="noStrike" kern="1200" dirty="0">
                          <a:solidFill>
                            <a:schemeClr val="tx1"/>
                          </a:solidFill>
                          <a:effectLst/>
                          <a:latin typeface="+mn-lt"/>
                          <a:ea typeface="+mn-ea"/>
                          <a:cs typeface="Arial" pitchFamily="34" charset="0"/>
                        </a:rPr>
                        <a:t>5</a:t>
                      </a:r>
                      <a:endParaRPr kumimoji="0" lang="ru-RU" sz="1800" b="0" i="0" u="none" strike="noStrike" kern="1200" dirty="0">
                        <a:solidFill>
                          <a:schemeClr val="tx1"/>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r>
                        <a:rPr kumimoji="0" lang="ru-RU" sz="1800" b="1" u="none" strike="noStrike" kern="1200" dirty="0">
                          <a:solidFill>
                            <a:srgbClr val="FF0000"/>
                          </a:solidFill>
                          <a:effectLst/>
                          <a:latin typeface="+mn-lt"/>
                        </a:rPr>
                        <a:t> </a:t>
                      </a:r>
                      <a:r>
                        <a:rPr kumimoji="0" lang="ru-RU" sz="1600" b="1" u="none" strike="noStrike" kern="1200" dirty="0">
                          <a:solidFill>
                            <a:srgbClr val="FF0000"/>
                          </a:solidFill>
                          <a:effectLst/>
                          <a:latin typeface="+mn-lt"/>
                        </a:rPr>
                        <a:t>Поступления трансфертов</a:t>
                      </a:r>
                      <a:endParaRPr kumimoji="0" lang="ru-RU" sz="1600" b="1" i="1"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800" b="1" i="1" u="none" strike="noStrike" kern="1200" dirty="0">
                          <a:solidFill>
                            <a:srgbClr val="FF0000"/>
                          </a:solidFill>
                          <a:effectLst/>
                          <a:latin typeface="+mn-lt"/>
                          <a:ea typeface="+mn-ea"/>
                          <a:cs typeface="Arial" pitchFamily="34" charset="0"/>
                        </a:rPr>
                        <a:t>58286</a:t>
                      </a:r>
                      <a:endParaRPr kumimoji="0" lang="ru-RU" sz="1800" b="1" i="1"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800" b="1" i="1" u="none" strike="noStrike" kern="1200" dirty="0">
                          <a:solidFill>
                            <a:srgbClr val="FF0000"/>
                          </a:solidFill>
                          <a:effectLst/>
                          <a:latin typeface="+mn-lt"/>
                          <a:ea typeface="+mn-ea"/>
                          <a:cs typeface="Arial" pitchFamily="34" charset="0"/>
                        </a:rPr>
                        <a:t>61794</a:t>
                      </a:r>
                      <a:endParaRPr kumimoji="0" lang="ru-RU" sz="1800" b="1" i="1" u="none" strike="noStrike" kern="1200" dirty="0">
                        <a:solidFill>
                          <a:srgbClr val="FF0000"/>
                        </a:solidFill>
                        <a:effectLst/>
                        <a:latin typeface="+mn-lt"/>
                        <a:ea typeface="+mn-ea"/>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800" b="1" i="1" dirty="0">
                          <a:solidFill>
                            <a:srgbClr val="FF0000"/>
                          </a:solidFill>
                          <a:latin typeface="+mn-lt"/>
                          <a:cs typeface="Arial" pitchFamily="34" charset="0"/>
                        </a:rPr>
                        <a:t>63535</a:t>
                      </a:r>
                      <a:endParaRPr lang="ru-RU" sz="1800" b="1" i="1" dirty="0">
                        <a:solidFill>
                          <a:srgbClr val="FF0000"/>
                        </a:solidFill>
                        <a:latin typeface="+mn-lt"/>
                        <a:cs typeface="Arial" pitchFamily="34"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4173686145"/>
                  </a:ext>
                </a:extLst>
              </a:tr>
            </a:tbl>
          </a:graphicData>
        </a:graphic>
      </p:graphicFrame>
    </p:spTree>
    <p:extLst>
      <p:ext uri="{BB962C8B-B14F-4D97-AF65-F5344CB8AC3E}">
        <p14:creationId xmlns:p14="http://schemas.microsoft.com/office/powerpoint/2010/main" val="36586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lumMod val="60000"/>
              <a:lumOff val="40000"/>
            </a:schemeClr>
          </a:solidFill>
        </p:spPr>
        <p:txBody>
          <a:bodyPr/>
          <a:lstStyle/>
          <a:p>
            <a:r>
              <a:rPr lang="ru-RU" sz="2800" b="1" cap="small" dirty="0">
                <a:solidFill>
                  <a:srgbClr val="0070C0"/>
                </a:solidFill>
                <a:latin typeface="Century Schoolbook"/>
              </a:rPr>
              <a:t>Бюджет </a:t>
            </a:r>
            <a:r>
              <a:rPr lang="ru-RU" sz="2800" b="1" cap="small" dirty="0" err="1">
                <a:solidFill>
                  <a:srgbClr val="0070C0"/>
                </a:solidFill>
                <a:latin typeface="Century Schoolbook"/>
              </a:rPr>
              <a:t>Жамбылского</a:t>
            </a:r>
            <a:r>
              <a:rPr lang="ru-RU" sz="2800" b="1" cap="small" dirty="0">
                <a:solidFill>
                  <a:srgbClr val="0070C0"/>
                </a:solidFill>
                <a:latin typeface="Century Schoolbook"/>
              </a:rPr>
              <a:t> сельского округа  района </a:t>
            </a:r>
            <a:r>
              <a:rPr lang="ru-RU" sz="2800" b="1" cap="small" dirty="0" err="1">
                <a:solidFill>
                  <a:srgbClr val="0070C0"/>
                </a:solidFill>
                <a:latin typeface="Century Schoolbook"/>
              </a:rPr>
              <a:t>Аққулы</a:t>
            </a:r>
            <a:r>
              <a:rPr lang="ru-RU" sz="2800" b="1" cap="small" dirty="0">
                <a:solidFill>
                  <a:srgbClr val="0070C0"/>
                </a:solidFill>
                <a:latin typeface="Century Schoolbook"/>
              </a:rPr>
              <a:t> на 2026-2028 годы</a:t>
            </a:r>
            <a:endParaRPr lang="ru-RU" dirty="0"/>
          </a:p>
        </p:txBody>
      </p:sp>
      <p:graphicFrame>
        <p:nvGraphicFramePr>
          <p:cNvPr id="4" name="Диаграмма 3"/>
          <p:cNvGraphicFramePr/>
          <p:nvPr>
            <p:extLst>
              <p:ext uri="{D42A27DB-BD31-4B8C-83A1-F6EECF244321}">
                <p14:modId xmlns:p14="http://schemas.microsoft.com/office/powerpoint/2010/main" val="2893408512"/>
              </p:ext>
            </p:extLst>
          </p:nvPr>
        </p:nvGraphicFramePr>
        <p:xfrm>
          <a:off x="611560" y="1988840"/>
          <a:ext cx="8075240" cy="43204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55798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3063" y="476672"/>
            <a:ext cx="8229600" cy="1506496"/>
          </a:xfrm>
          <a:solidFill>
            <a:schemeClr val="accent6">
              <a:lumMod val="60000"/>
              <a:lumOff val="40000"/>
            </a:schemeClr>
          </a:solidFill>
        </p:spPr>
        <p:txBody>
          <a:bodyPr>
            <a:noAutofit/>
          </a:bodyPr>
          <a:lstStyle/>
          <a:p>
            <a:r>
              <a:rPr lang="kk-KZ" sz="16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Расходы Жамбылского сельского округа района Аққулы</a:t>
            </a:r>
            <a:br>
              <a:rPr lang="ru-RU" sz="1600" dirty="0">
                <a:solidFill>
                  <a:srgbClr val="FF0000"/>
                </a:solidFill>
                <a:latin typeface="Times New Roman" panose="02020603050405020304" pitchFamily="18" charset="0"/>
                <a:cs typeface="Times New Roman" panose="02020603050405020304" pitchFamily="18" charset="0"/>
              </a:rPr>
            </a:br>
            <a:r>
              <a:rPr lang="kk-KZ" sz="1600" dirty="0">
                <a:solidFill>
                  <a:srgbClr val="FF0000"/>
                </a:solidFill>
                <a:latin typeface="Times New Roman" panose="02020603050405020304" pitchFamily="18" charset="0"/>
                <a:cs typeface="Times New Roman" panose="02020603050405020304" pitchFamily="18" charset="0"/>
              </a:rPr>
              <a:t> </a:t>
            </a:r>
            <a:br>
              <a:rPr lang="ru-RU" sz="1600" dirty="0">
                <a:solidFill>
                  <a:srgbClr val="FF0000"/>
                </a:solidFill>
                <a:latin typeface="Times New Roman" panose="02020603050405020304" pitchFamily="18" charset="0"/>
                <a:cs typeface="Times New Roman" panose="02020603050405020304" pitchFamily="18" charset="0"/>
              </a:rPr>
            </a:br>
            <a:r>
              <a:rPr lang="ru-RU" sz="1600" dirty="0">
                <a:solidFill>
                  <a:srgbClr val="FF0000"/>
                </a:solidFill>
                <a:latin typeface="Times New Roman" panose="02020603050405020304" pitchFamily="18" charset="0"/>
                <a:cs typeface="Times New Roman" panose="02020603050405020304" pitchFamily="18" charset="0"/>
              </a:rPr>
              <a:t>Расходы бюджета сельского округа на 2026–2028 годы направлены на реализацию мероприятий, вытекающих из Посланий Главы государства народу Казахстана, государственных и отраслевых программ, Программы развития на 2026-2028 годы.</a:t>
            </a:r>
            <a:endParaRPr lang="ru-RU" sz="1600" b="1" dirty="0">
              <a:solidFill>
                <a:srgbClr val="FF0000"/>
              </a:solidFill>
              <a:latin typeface="Times New Roman" pitchFamily="18" charset="0"/>
              <a:cs typeface="Times New Roman" pitchFamily="18"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1859844327"/>
              </p:ext>
            </p:extLst>
          </p:nvPr>
        </p:nvGraphicFramePr>
        <p:xfrm>
          <a:off x="333154" y="2492896"/>
          <a:ext cx="8449417" cy="3528390"/>
        </p:xfrm>
        <a:graphic>
          <a:graphicData uri="http://schemas.openxmlformats.org/drawingml/2006/table">
            <a:tbl>
              <a:tblPr firstRow="1" bandRow="1">
                <a:tableStyleId>{5C22544A-7EE6-4342-B048-85BDC9FD1C3A}</a:tableStyleId>
              </a:tblPr>
              <a:tblGrid>
                <a:gridCol w="4309420">
                  <a:extLst>
                    <a:ext uri="{9D8B030D-6E8A-4147-A177-3AD203B41FA5}">
                      <a16:colId xmlns:a16="http://schemas.microsoft.com/office/drawing/2014/main" val="3487213569"/>
                    </a:ext>
                  </a:extLst>
                </a:gridCol>
                <a:gridCol w="1490413">
                  <a:extLst>
                    <a:ext uri="{9D8B030D-6E8A-4147-A177-3AD203B41FA5}">
                      <a16:colId xmlns:a16="http://schemas.microsoft.com/office/drawing/2014/main" val="1355142906"/>
                    </a:ext>
                  </a:extLst>
                </a:gridCol>
                <a:gridCol w="1418874">
                  <a:extLst>
                    <a:ext uri="{9D8B030D-6E8A-4147-A177-3AD203B41FA5}">
                      <a16:colId xmlns:a16="http://schemas.microsoft.com/office/drawing/2014/main" val="1325155300"/>
                    </a:ext>
                  </a:extLst>
                </a:gridCol>
                <a:gridCol w="1230710">
                  <a:extLst>
                    <a:ext uri="{9D8B030D-6E8A-4147-A177-3AD203B41FA5}">
                      <a16:colId xmlns:a16="http://schemas.microsoft.com/office/drawing/2014/main" val="1157300044"/>
                    </a:ext>
                  </a:extLst>
                </a:gridCol>
              </a:tblGrid>
              <a:tr h="430723">
                <a:tc>
                  <a:txBody>
                    <a:bodyPr/>
                    <a:lstStyle/>
                    <a:p>
                      <a:r>
                        <a:rPr lang="kk-KZ" dirty="0">
                          <a:solidFill>
                            <a:schemeClr val="tx1"/>
                          </a:solidFill>
                        </a:rPr>
                        <a:t>Функциональные</a:t>
                      </a:r>
                      <a:r>
                        <a:rPr lang="kk-KZ" baseline="0" dirty="0">
                          <a:solidFill>
                            <a:schemeClr val="tx1"/>
                          </a:solidFill>
                        </a:rPr>
                        <a:t> группы</a:t>
                      </a:r>
                      <a:endParaRPr lang="ru-RU" dirty="0">
                        <a:solidFill>
                          <a:schemeClr val="tx1"/>
                        </a:solidFill>
                      </a:endParaRPr>
                    </a:p>
                  </a:txBody>
                  <a:tcPr marL="87247" marR="87247"/>
                </a:tc>
                <a:tc>
                  <a:txBody>
                    <a:bodyPr/>
                    <a:lstStyle/>
                    <a:p>
                      <a:pPr algn="ctr">
                        <a:spcAft>
                          <a:spcPts val="0"/>
                        </a:spcAft>
                      </a:pPr>
                      <a:r>
                        <a:rPr lang="ru-RU" sz="1400" b="1" dirty="0">
                          <a:solidFill>
                            <a:schemeClr val="tx1"/>
                          </a:solidFill>
                          <a:effectLst/>
                          <a:latin typeface="Times New Roman" panose="02020603050405020304" pitchFamily="18" charset="0"/>
                          <a:ea typeface="Calibri" panose="020F0502020204030204" pitchFamily="34" charset="0"/>
                        </a:rPr>
                        <a:t>2026</a:t>
                      </a:r>
                      <a:r>
                        <a:rPr lang="kk-KZ" sz="1400" b="1" dirty="0">
                          <a:solidFill>
                            <a:schemeClr val="tx1"/>
                          </a:solidFill>
                          <a:effectLst/>
                          <a:latin typeface="Times New Roman" panose="02020603050405020304" pitchFamily="18" charset="0"/>
                          <a:ea typeface="Calibri" panose="020F0502020204030204" pitchFamily="34" charset="0"/>
                        </a:rPr>
                        <a:t>г</a:t>
                      </a:r>
                      <a:endParaRPr lang="ru-RU" sz="1200" dirty="0">
                        <a:solidFill>
                          <a:schemeClr val="tx1"/>
                        </a:solidFill>
                        <a:effectLst/>
                        <a:latin typeface="Times New Roman" panose="02020603050405020304" pitchFamily="18" charset="0"/>
                        <a:ea typeface="Calibri" panose="020F0502020204030204" pitchFamily="34" charset="0"/>
                      </a:endParaRPr>
                    </a:p>
                  </a:txBody>
                  <a:tcPr marL="65435" marR="65435" marT="0" marB="0" anchor="ctr"/>
                </a:tc>
                <a:tc>
                  <a:txBody>
                    <a:bodyPr/>
                    <a:lstStyle/>
                    <a:p>
                      <a:pPr algn="ctr">
                        <a:spcAft>
                          <a:spcPts val="0"/>
                        </a:spcAft>
                      </a:pPr>
                      <a:r>
                        <a:rPr lang="ru-RU" sz="1400" b="1" dirty="0">
                          <a:solidFill>
                            <a:schemeClr val="tx1"/>
                          </a:solidFill>
                          <a:effectLst/>
                          <a:latin typeface="Times New Roman" panose="02020603050405020304" pitchFamily="18" charset="0"/>
                          <a:ea typeface="Calibri" panose="020F0502020204030204" pitchFamily="34" charset="0"/>
                        </a:rPr>
                        <a:t>2027</a:t>
                      </a:r>
                      <a:r>
                        <a:rPr lang="kk-KZ" sz="1400" b="1" dirty="0">
                          <a:solidFill>
                            <a:schemeClr val="tx1"/>
                          </a:solidFill>
                          <a:effectLst/>
                          <a:latin typeface="Times New Roman" panose="02020603050405020304" pitchFamily="18" charset="0"/>
                          <a:ea typeface="Calibri" panose="020F0502020204030204" pitchFamily="34" charset="0"/>
                        </a:rPr>
                        <a:t>г</a:t>
                      </a:r>
                      <a:endParaRPr lang="ru-RU" sz="1200" dirty="0">
                        <a:solidFill>
                          <a:schemeClr val="tx1"/>
                        </a:solidFill>
                        <a:effectLst/>
                        <a:latin typeface="Times New Roman" panose="02020603050405020304" pitchFamily="18" charset="0"/>
                        <a:ea typeface="Calibri" panose="020F0502020204030204" pitchFamily="34" charset="0"/>
                      </a:endParaRPr>
                    </a:p>
                  </a:txBody>
                  <a:tcPr marL="65435" marR="65435" marT="0" marB="0" anchor="ctr"/>
                </a:tc>
                <a:tc>
                  <a:txBody>
                    <a:bodyPr/>
                    <a:lstStyle/>
                    <a:p>
                      <a:pPr algn="ctr">
                        <a:spcAft>
                          <a:spcPts val="0"/>
                        </a:spcAft>
                      </a:pPr>
                      <a:r>
                        <a:rPr lang="ru-RU" sz="1400" b="1" dirty="0">
                          <a:solidFill>
                            <a:schemeClr val="tx1"/>
                          </a:solidFill>
                          <a:effectLst/>
                          <a:latin typeface="Times New Roman" panose="02020603050405020304" pitchFamily="18" charset="0"/>
                          <a:ea typeface="Calibri" panose="020F0502020204030204" pitchFamily="34" charset="0"/>
                        </a:rPr>
                        <a:t>2028г</a:t>
                      </a:r>
                      <a:endParaRPr lang="ru-RU" sz="1200" dirty="0">
                        <a:solidFill>
                          <a:schemeClr val="tx1"/>
                        </a:solidFill>
                        <a:effectLst/>
                        <a:latin typeface="Times New Roman" panose="02020603050405020304" pitchFamily="18" charset="0"/>
                        <a:ea typeface="Calibri" panose="020F0502020204030204" pitchFamily="34" charset="0"/>
                      </a:endParaRPr>
                    </a:p>
                  </a:txBody>
                  <a:tcPr marL="65435" marR="65435" marT="0" marB="0" anchor="ctr"/>
                </a:tc>
                <a:extLst>
                  <a:ext uri="{0D108BD9-81ED-4DB2-BD59-A6C34878D82A}">
                    <a16:rowId xmlns:a16="http://schemas.microsoft.com/office/drawing/2014/main" val="995147512"/>
                  </a:ext>
                </a:extLst>
              </a:tr>
              <a:tr h="4307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b="1" dirty="0">
                          <a:solidFill>
                            <a:srgbClr val="FF0000"/>
                          </a:solidFill>
                          <a:effectLst/>
                          <a:latin typeface="Times New Roman" panose="02020603050405020304" pitchFamily="18" charset="0"/>
                          <a:ea typeface="Calibri" panose="020F0502020204030204" pitchFamily="34" charset="0"/>
                        </a:rPr>
                        <a:t>Всего расходы</a:t>
                      </a:r>
                      <a:r>
                        <a:rPr lang="ru-RU" sz="1800" b="1" dirty="0">
                          <a:solidFill>
                            <a:srgbClr val="FF0000"/>
                          </a:solidFill>
                          <a:effectLst/>
                          <a:latin typeface="Times New Roman" panose="02020603050405020304" pitchFamily="18" charset="0"/>
                          <a:ea typeface="Calibri" panose="020F0502020204030204" pitchFamily="34" charset="0"/>
                        </a:rPr>
                        <a:t>, </a:t>
                      </a:r>
                      <a:r>
                        <a:rPr lang="ru-RU" sz="1800" b="1" dirty="0" err="1">
                          <a:solidFill>
                            <a:srgbClr val="FF0000"/>
                          </a:solidFill>
                          <a:effectLst/>
                          <a:latin typeface="Times New Roman" panose="02020603050405020304" pitchFamily="18" charset="0"/>
                          <a:ea typeface="Calibri" panose="020F0502020204030204" pitchFamily="34" charset="0"/>
                        </a:rPr>
                        <a:t>млн.тенге</a:t>
                      </a:r>
                      <a:r>
                        <a:rPr lang="ru-RU" sz="1800" dirty="0">
                          <a:solidFill>
                            <a:srgbClr val="FF0000"/>
                          </a:solidFill>
                          <a:effectLst/>
                          <a:latin typeface="Times New Roman" panose="02020603050405020304" pitchFamily="18" charset="0"/>
                          <a:ea typeface="Calibri" panose="020F0502020204030204" pitchFamily="34" charset="0"/>
                        </a:rPr>
                        <a:t>:</a:t>
                      </a:r>
                      <a:endParaRPr lang="ru-RU" sz="1600" dirty="0">
                        <a:solidFill>
                          <a:srgbClr val="FF0000"/>
                        </a:solidFill>
                        <a:effectLst/>
                        <a:latin typeface="Times New Roman" panose="02020603050405020304" pitchFamily="18" charset="0"/>
                        <a:ea typeface="Calibri" panose="020F0502020204030204" pitchFamily="34" charset="0"/>
                      </a:endParaRPr>
                    </a:p>
                  </a:txBody>
                  <a:tcPr marL="87247" marR="87247"/>
                </a:tc>
                <a:tc>
                  <a:txBody>
                    <a:bodyPr/>
                    <a:lstStyle/>
                    <a:p>
                      <a:pPr algn="ctr"/>
                      <a:r>
                        <a:rPr lang="kk-KZ" b="1" dirty="0"/>
                        <a:t>66084,0</a:t>
                      </a:r>
                      <a:endParaRPr lang="ru-RU" b="1" dirty="0"/>
                    </a:p>
                  </a:txBody>
                  <a:tcPr marL="87247" marR="87247"/>
                </a:tc>
                <a:tc>
                  <a:txBody>
                    <a:bodyPr/>
                    <a:lstStyle/>
                    <a:p>
                      <a:pPr algn="ctr"/>
                      <a:r>
                        <a:rPr lang="kk-KZ" b="1" dirty="0"/>
                        <a:t>67017,0</a:t>
                      </a:r>
                      <a:endParaRPr lang="ru-RU" b="1" dirty="0"/>
                    </a:p>
                  </a:txBody>
                  <a:tcPr marL="87247" marR="87247"/>
                </a:tc>
                <a:tc>
                  <a:txBody>
                    <a:bodyPr/>
                    <a:lstStyle/>
                    <a:p>
                      <a:pPr algn="ctr"/>
                      <a:r>
                        <a:rPr lang="kk-KZ" b="1" dirty="0"/>
                        <a:t>68728,0</a:t>
                      </a:r>
                      <a:endParaRPr lang="ru-RU" b="1" dirty="0"/>
                    </a:p>
                  </a:txBody>
                  <a:tcPr marL="87247" marR="87247"/>
                </a:tc>
                <a:extLst>
                  <a:ext uri="{0D108BD9-81ED-4DB2-BD59-A6C34878D82A}">
                    <a16:rowId xmlns:a16="http://schemas.microsoft.com/office/drawing/2014/main" val="2417211991"/>
                  </a:ext>
                </a:extLst>
              </a:tr>
              <a:tr h="1062058">
                <a:tc>
                  <a:txBody>
                    <a:bodyPr/>
                    <a:lstStyle/>
                    <a:p>
                      <a:r>
                        <a:rPr lang="kk-KZ" dirty="0">
                          <a:solidFill>
                            <a:srgbClr val="FF0000"/>
                          </a:solidFill>
                        </a:rPr>
                        <a:t>Государственные услуги общего характера</a:t>
                      </a:r>
                    </a:p>
                  </a:txBody>
                  <a:tcPr marL="87247" marR="87247"/>
                </a:tc>
                <a:tc>
                  <a:txBody>
                    <a:bodyPr/>
                    <a:lstStyle/>
                    <a:p>
                      <a:pPr algn="ctr"/>
                      <a:r>
                        <a:rPr lang="kk-KZ" dirty="0"/>
                        <a:t>38843,0</a:t>
                      </a:r>
                      <a:endParaRPr lang="ru-RU" dirty="0"/>
                    </a:p>
                  </a:txBody>
                  <a:tcPr marL="87247" marR="87247"/>
                </a:tc>
                <a:tc>
                  <a:txBody>
                    <a:bodyPr/>
                    <a:lstStyle/>
                    <a:p>
                      <a:pPr algn="ctr"/>
                      <a:r>
                        <a:rPr lang="kk-KZ" dirty="0"/>
                        <a:t>39191,0</a:t>
                      </a:r>
                      <a:endParaRPr lang="ru-RU" dirty="0"/>
                    </a:p>
                  </a:txBody>
                  <a:tcPr marL="87247" marR="87247"/>
                </a:tc>
                <a:tc>
                  <a:txBody>
                    <a:bodyPr/>
                    <a:lstStyle/>
                    <a:p>
                      <a:pPr algn="ctr"/>
                      <a:r>
                        <a:rPr lang="kk-KZ" dirty="0"/>
                        <a:t>39528,0</a:t>
                      </a:r>
                      <a:endParaRPr lang="ru-RU" dirty="0"/>
                    </a:p>
                  </a:txBody>
                  <a:tcPr marL="87247" marR="87247"/>
                </a:tc>
                <a:extLst>
                  <a:ext uri="{0D108BD9-81ED-4DB2-BD59-A6C34878D82A}">
                    <a16:rowId xmlns:a16="http://schemas.microsoft.com/office/drawing/2014/main" val="2454030435"/>
                  </a:ext>
                </a:extLst>
              </a:tr>
              <a:tr h="7434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kk-KZ" sz="1800" b="0" i="0" u="none" strike="noStrike" kern="1200" cap="none" spc="0" normalizeH="0" baseline="0" noProof="0" dirty="0">
                          <a:ln>
                            <a:noFill/>
                          </a:ln>
                          <a:solidFill>
                            <a:srgbClr val="FF0000"/>
                          </a:solidFill>
                          <a:effectLst/>
                          <a:uLnTx/>
                          <a:uFillTx/>
                          <a:latin typeface="+mn-lt"/>
                          <a:ea typeface="+mn-ea"/>
                          <a:cs typeface="+mn-cs"/>
                        </a:rPr>
                        <a:t>Транспорт</a:t>
                      </a:r>
                      <a:r>
                        <a:rPr kumimoji="0" lang="kk-KZ" sz="1800" b="1" i="0" u="none" strike="noStrike" kern="1200" cap="none" spc="0" normalizeH="0" baseline="0" noProof="0" dirty="0">
                          <a:ln>
                            <a:noFill/>
                          </a:ln>
                          <a:solidFill>
                            <a:srgbClr val="FF0000"/>
                          </a:solidFill>
                          <a:effectLst/>
                          <a:uLnTx/>
                          <a:uFillTx/>
                          <a:latin typeface="+mn-lt"/>
                          <a:ea typeface="+mn-ea"/>
                          <a:cs typeface="+mn-cs"/>
                        </a:rPr>
                        <a:t> </a:t>
                      </a:r>
                      <a:r>
                        <a:rPr kumimoji="0" lang="kk-KZ" sz="1800" b="0" i="0" u="none" strike="noStrike" kern="1200" cap="none" spc="0" normalizeH="0" baseline="0" noProof="0" dirty="0">
                          <a:ln>
                            <a:noFill/>
                          </a:ln>
                          <a:solidFill>
                            <a:srgbClr val="FF0000"/>
                          </a:solidFill>
                          <a:effectLst/>
                          <a:uLnTx/>
                          <a:uFillTx/>
                          <a:latin typeface="+mn-lt"/>
                          <a:ea typeface="+mn-ea"/>
                          <a:cs typeface="+mn-cs"/>
                        </a:rPr>
                        <a:t>и</a:t>
                      </a:r>
                      <a:r>
                        <a:rPr kumimoji="0" lang="kk-KZ" sz="1800" b="1" i="0" u="none" strike="noStrike" kern="1200" cap="none" spc="0" normalizeH="0" baseline="0" noProof="0" dirty="0">
                          <a:ln>
                            <a:noFill/>
                          </a:ln>
                          <a:solidFill>
                            <a:srgbClr val="FF0000"/>
                          </a:solidFill>
                          <a:effectLst/>
                          <a:uLnTx/>
                          <a:uFillTx/>
                          <a:latin typeface="+mn-lt"/>
                          <a:ea typeface="+mn-ea"/>
                          <a:cs typeface="+mn-cs"/>
                        </a:rPr>
                        <a:t> </a:t>
                      </a:r>
                      <a:r>
                        <a:rPr kumimoji="0" lang="kk-KZ" sz="1800" b="0" i="0" u="none" strike="noStrike" kern="1200" cap="none" spc="0" normalizeH="0" baseline="0" noProof="0" dirty="0">
                          <a:ln>
                            <a:noFill/>
                          </a:ln>
                          <a:solidFill>
                            <a:srgbClr val="FF0000"/>
                          </a:solidFill>
                          <a:effectLst/>
                          <a:uLnTx/>
                          <a:uFillTx/>
                          <a:latin typeface="+mn-lt"/>
                          <a:ea typeface="+mn-ea"/>
                          <a:cs typeface="+mn-cs"/>
                        </a:rPr>
                        <a:t>коммуникации</a:t>
                      </a:r>
                    </a:p>
                    <a:p>
                      <a:endParaRPr lang="kk-KZ" dirty="0">
                        <a:solidFill>
                          <a:srgbClr val="FF0000"/>
                        </a:solidFill>
                      </a:endParaRPr>
                    </a:p>
                  </a:txBody>
                  <a:tcPr marL="87247" marR="87247"/>
                </a:tc>
                <a:tc>
                  <a:txBody>
                    <a:bodyPr/>
                    <a:lstStyle/>
                    <a:p>
                      <a:pPr algn="ctr"/>
                      <a:r>
                        <a:rPr lang="kk-KZ" dirty="0"/>
                        <a:t>4041,0</a:t>
                      </a:r>
                      <a:endParaRPr lang="ru-RU" dirty="0"/>
                    </a:p>
                  </a:txBody>
                  <a:tcPr marL="87247" marR="87247"/>
                </a:tc>
                <a:tc>
                  <a:txBody>
                    <a:bodyPr/>
                    <a:lstStyle/>
                    <a:p>
                      <a:pPr algn="ctr"/>
                      <a:r>
                        <a:rPr lang="kk-KZ" dirty="0"/>
                        <a:t>2547,0</a:t>
                      </a:r>
                      <a:endParaRPr lang="ru-RU" dirty="0"/>
                    </a:p>
                  </a:txBody>
                  <a:tcPr marL="87247" marR="87247"/>
                </a:tc>
                <a:tc>
                  <a:txBody>
                    <a:bodyPr/>
                    <a:lstStyle/>
                    <a:p>
                      <a:pPr algn="ctr"/>
                      <a:r>
                        <a:rPr lang="kk-KZ" dirty="0"/>
                        <a:t>2326,0</a:t>
                      </a:r>
                      <a:endParaRPr lang="ru-RU" dirty="0"/>
                    </a:p>
                  </a:txBody>
                  <a:tcPr marL="87247" marR="87247"/>
                </a:tc>
                <a:extLst>
                  <a:ext uri="{0D108BD9-81ED-4DB2-BD59-A6C34878D82A}">
                    <a16:rowId xmlns:a16="http://schemas.microsoft.com/office/drawing/2014/main" val="118216127"/>
                  </a:ext>
                </a:extLst>
              </a:tr>
              <a:tr h="430723">
                <a:tc>
                  <a:txBody>
                    <a:bodyPr/>
                    <a:lstStyle/>
                    <a:p>
                      <a:r>
                        <a:rPr lang="kk-KZ" dirty="0">
                          <a:solidFill>
                            <a:srgbClr val="FF0000"/>
                          </a:solidFill>
                        </a:rPr>
                        <a:t>Жилищно-коммунальное хозяйство</a:t>
                      </a:r>
                    </a:p>
                  </a:txBody>
                  <a:tcPr marL="87247" marR="87247"/>
                </a:tc>
                <a:tc>
                  <a:txBody>
                    <a:bodyPr/>
                    <a:lstStyle/>
                    <a:p>
                      <a:pPr algn="ctr"/>
                      <a:r>
                        <a:rPr lang="kk-KZ" dirty="0"/>
                        <a:t>22700,0</a:t>
                      </a:r>
                      <a:endParaRPr lang="ru-RU" dirty="0"/>
                    </a:p>
                  </a:txBody>
                  <a:tcPr marL="87247" marR="87247"/>
                </a:tc>
                <a:tc>
                  <a:txBody>
                    <a:bodyPr/>
                    <a:lstStyle/>
                    <a:p>
                      <a:pPr algn="ctr"/>
                      <a:r>
                        <a:rPr lang="kk-KZ" dirty="0"/>
                        <a:t>24751,0</a:t>
                      </a:r>
                      <a:endParaRPr lang="ru-RU" dirty="0"/>
                    </a:p>
                  </a:txBody>
                  <a:tcPr marL="87247" marR="87247"/>
                </a:tc>
                <a:tc>
                  <a:txBody>
                    <a:bodyPr/>
                    <a:lstStyle/>
                    <a:p>
                      <a:pPr algn="ctr"/>
                      <a:r>
                        <a:rPr lang="kk-KZ" dirty="0"/>
                        <a:t>26320,0</a:t>
                      </a:r>
                      <a:endParaRPr lang="ru-RU" dirty="0"/>
                    </a:p>
                  </a:txBody>
                  <a:tcPr marL="87247" marR="87247"/>
                </a:tc>
                <a:extLst>
                  <a:ext uri="{0D108BD9-81ED-4DB2-BD59-A6C34878D82A}">
                    <a16:rowId xmlns:a16="http://schemas.microsoft.com/office/drawing/2014/main" val="3602771049"/>
                  </a:ext>
                </a:extLst>
              </a:tr>
              <a:tr h="430723">
                <a:tc>
                  <a:txBody>
                    <a:bodyPr/>
                    <a:lstStyle/>
                    <a:p>
                      <a:r>
                        <a:rPr lang="kk-KZ" dirty="0">
                          <a:solidFill>
                            <a:srgbClr val="FF0000"/>
                          </a:solidFill>
                        </a:rPr>
                        <a:t>Культура,</a:t>
                      </a:r>
                      <a:r>
                        <a:rPr lang="kk-KZ" baseline="0" dirty="0">
                          <a:solidFill>
                            <a:srgbClr val="FF0000"/>
                          </a:solidFill>
                        </a:rPr>
                        <a:t> спорт и туризм</a:t>
                      </a:r>
                      <a:endParaRPr lang="ru-RU" dirty="0">
                        <a:solidFill>
                          <a:srgbClr val="FF0000"/>
                        </a:solidFill>
                      </a:endParaRPr>
                    </a:p>
                  </a:txBody>
                  <a:tcPr marL="87247" marR="87247"/>
                </a:tc>
                <a:tc>
                  <a:txBody>
                    <a:bodyPr/>
                    <a:lstStyle/>
                    <a:p>
                      <a:pPr algn="ctr"/>
                      <a:r>
                        <a:rPr lang="kk-KZ" dirty="0"/>
                        <a:t>500,0</a:t>
                      </a:r>
                      <a:endParaRPr lang="ru-RU" dirty="0"/>
                    </a:p>
                  </a:txBody>
                  <a:tcPr marL="87247" marR="87247"/>
                </a:tc>
                <a:tc>
                  <a:txBody>
                    <a:bodyPr/>
                    <a:lstStyle/>
                    <a:p>
                      <a:pPr algn="ctr"/>
                      <a:r>
                        <a:rPr lang="kk-KZ" dirty="0"/>
                        <a:t>528,0</a:t>
                      </a:r>
                      <a:endParaRPr lang="ru-RU" dirty="0"/>
                    </a:p>
                  </a:txBody>
                  <a:tcPr marL="87247" marR="87247"/>
                </a:tc>
                <a:tc>
                  <a:txBody>
                    <a:bodyPr/>
                    <a:lstStyle/>
                    <a:p>
                      <a:pPr algn="ctr"/>
                      <a:r>
                        <a:rPr lang="kk-KZ" dirty="0"/>
                        <a:t>554,0</a:t>
                      </a:r>
                      <a:endParaRPr lang="ru-RU" dirty="0"/>
                    </a:p>
                  </a:txBody>
                  <a:tcPr marL="87247" marR="87247"/>
                </a:tc>
                <a:extLst>
                  <a:ext uri="{0D108BD9-81ED-4DB2-BD59-A6C34878D82A}">
                    <a16:rowId xmlns:a16="http://schemas.microsoft.com/office/drawing/2014/main" val="1562227102"/>
                  </a:ext>
                </a:extLst>
              </a:tr>
            </a:tbl>
          </a:graphicData>
        </a:graphic>
      </p:graphicFrame>
    </p:spTree>
    <p:extLst>
      <p:ext uri="{BB962C8B-B14F-4D97-AF65-F5344CB8AC3E}">
        <p14:creationId xmlns:p14="http://schemas.microsoft.com/office/powerpoint/2010/main" val="1739837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6192688"/>
          </a:xfrm>
          <a:solidFill>
            <a:schemeClr val="accent6">
              <a:lumMod val="60000"/>
              <a:lumOff val="40000"/>
            </a:schemeClr>
          </a:solidFill>
          <a:ln>
            <a:solidFill>
              <a:srgbClr val="FF0000"/>
            </a:solidFill>
          </a:ln>
          <a:effectLst>
            <a:outerShdw blurRad="50800" dist="38100" dir="2700000" algn="tl" rotWithShape="0">
              <a:prstClr val="black">
                <a:alpha val="40000"/>
              </a:prstClr>
            </a:outerShdw>
          </a:effectLst>
        </p:spPr>
        <p:txBody>
          <a:bodyPr>
            <a:normAutofit fontScale="90000"/>
          </a:bodyPr>
          <a:lstStyle/>
          <a:p>
            <a:pPr algn="l"/>
            <a:r>
              <a:rPr lang="ru-RU" sz="1200" i="1" dirty="0">
                <a:solidFill>
                  <a:schemeClr val="tx1"/>
                </a:solidFill>
                <a:effectLst>
                  <a:outerShdw blurRad="50800" dist="38100" dir="10800000" algn="r" rotWithShape="0">
                    <a:prstClr val="black">
                      <a:alpha val="40000"/>
                    </a:prstClr>
                  </a:outerShdw>
                </a:effectLst>
              </a:rPr>
              <a:t>Провести корректировку доходной части бюджета, согласно поданной заявке бюджета </a:t>
            </a:r>
            <a:r>
              <a:rPr lang="ru-RU" sz="1200" i="1" dirty="0" err="1">
                <a:solidFill>
                  <a:schemeClr val="tx1"/>
                </a:solidFill>
                <a:effectLst>
                  <a:outerShdw blurRad="50800" dist="38100" dir="10800000" algn="r" rotWithShape="0">
                    <a:prstClr val="black">
                      <a:alpha val="40000"/>
                    </a:prstClr>
                  </a:outerShdw>
                </a:effectLst>
              </a:rPr>
              <a:t>Жамбылского</a:t>
            </a:r>
            <a:r>
              <a:rPr lang="ru-RU" sz="1200" i="1" dirty="0">
                <a:solidFill>
                  <a:schemeClr val="tx1"/>
                </a:solidFill>
                <a:effectLst>
                  <a:outerShdw blurRad="50800" dist="38100" dir="10800000" algn="r" rotWithShape="0">
                    <a:prstClr val="black">
                      <a:alpha val="40000"/>
                    </a:prstClr>
                  </a:outerShdw>
                </a:effectLst>
              </a:rPr>
              <a:t> сельского округа по отдельным кодам поступлении бюджета:</a:t>
            </a:r>
            <a:br>
              <a:rPr lang="ru-RU" sz="1200" i="1" dirty="0">
                <a:solidFill>
                  <a:schemeClr val="tx1"/>
                </a:solidFill>
                <a:effectLst>
                  <a:outerShdw blurRad="50800" dist="38100" dir="10800000" algn="r" rotWithShape="0">
                    <a:prstClr val="black">
                      <a:alpha val="40000"/>
                    </a:prstClr>
                  </a:outerShdw>
                </a:effectLst>
              </a:rPr>
            </a:b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101202	Индивидуальный подоходный налог с доходов, не облагаемых у источника выплаты </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(ожидаемое неисполнение плана)	-451,0</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104501	Единый земельный налог (фактическое поступление)	198,0</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201510	Доходы от аренды имущества коммунальной собственности города районного значения, села, поселка, сельского округа (перевыполнение плана)	234,0</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303101	Поступления от продажи земельных участков</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(фактическое поступление)	19,0</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	ИТОГО:	0</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Распределить свободный остаток 851 </a:t>
            </a:r>
            <a:r>
              <a:rPr lang="ru-RU" sz="1200" i="1" dirty="0" err="1">
                <a:solidFill>
                  <a:schemeClr val="tx1"/>
                </a:solidFill>
                <a:effectLst>
                  <a:outerShdw blurRad="50800" dist="38100" dir="10800000" algn="r" rotWithShape="0">
                    <a:prstClr val="black">
                      <a:alpha val="40000"/>
                    </a:prstClr>
                  </a:outerShdw>
                </a:effectLst>
              </a:rPr>
              <a:t>тыс.тенге</a:t>
            </a:r>
            <a:r>
              <a:rPr lang="ru-RU" sz="1200" i="1" dirty="0">
                <a:solidFill>
                  <a:schemeClr val="tx1"/>
                </a:solidFill>
                <a:effectLst>
                  <a:outerShdw blurRad="50800" dist="38100" dir="10800000" algn="r" rotWithShape="0">
                    <a:prstClr val="black">
                      <a:alpha val="40000"/>
                    </a:prstClr>
                  </a:outerShdw>
                </a:effectLst>
              </a:rPr>
              <a:t> на следующие расходы:</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07.03.124.010.015	</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Содержание мест захоронений и погребение безродных</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на разработку землеустроительного проекта с отводом, установление границ земельного участка и изготовление </a:t>
            </a:r>
            <a:r>
              <a:rPr lang="ru-RU" sz="1200" i="1" dirty="0" err="1">
                <a:solidFill>
                  <a:schemeClr val="tx1"/>
                </a:solidFill>
                <a:effectLst>
                  <a:outerShdw blurRad="50800" dist="38100" dir="10800000" algn="r" rotWithShape="0">
                    <a:prstClr val="black">
                      <a:alpha val="40000"/>
                    </a:prstClr>
                  </a:outerShdw>
                </a:effectLst>
              </a:rPr>
              <a:t>гос.актов</a:t>
            </a:r>
            <a:r>
              <a:rPr lang="ru-RU" sz="1200" i="1" dirty="0">
                <a:solidFill>
                  <a:schemeClr val="tx1"/>
                </a:solidFill>
                <a:effectLst>
                  <a:outerShdw blurRad="50800" dist="38100" dir="10800000" algn="r" rotWithShape="0">
                    <a:prstClr val="black">
                      <a:alpha val="40000"/>
                    </a:prstClr>
                  </a:outerShdw>
                </a:effectLst>
              </a:rPr>
              <a:t> на местности православного кладбища села Жамбыл и мусульманского кладбища села </a:t>
            </a:r>
            <a:r>
              <a:rPr lang="ru-RU" sz="1200" i="1" dirty="0" err="1">
                <a:solidFill>
                  <a:schemeClr val="tx1"/>
                </a:solidFill>
                <a:effectLst>
                  <a:outerShdw blurRad="50800" dist="38100" dir="10800000" algn="r" rotWithShape="0">
                    <a:prstClr val="black">
                      <a:alpha val="40000"/>
                    </a:prstClr>
                  </a:outerShdw>
                </a:effectLst>
              </a:rPr>
              <a:t>Айтей</a:t>
            </a:r>
            <a:r>
              <a:rPr lang="ru-RU" sz="1200" i="1" dirty="0">
                <a:solidFill>
                  <a:schemeClr val="tx1"/>
                </a:solidFill>
                <a:effectLst>
                  <a:outerShdw blurRad="50800" dist="38100" dir="10800000" algn="r" rotWithShape="0">
                    <a:prstClr val="black">
                      <a:alpha val="40000"/>
                    </a:prstClr>
                  </a:outerShdw>
                </a:effectLst>
              </a:rPr>
              <a:t> </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540,0</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12.01.124.013.015	Обеспечение функционирования автомобильных дорог в городах районного значения, селах, поселках, сельских округах</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разработка землеустроительного проекта с отводом, установление границ земельного участка на местности трех подъездных дорог к селам Жамбыл, </a:t>
            </a:r>
            <a:r>
              <a:rPr lang="ru-RU" sz="1200" i="1" dirty="0" err="1">
                <a:solidFill>
                  <a:schemeClr val="tx1"/>
                </a:solidFill>
                <a:effectLst>
                  <a:outerShdw blurRad="50800" dist="38100" dir="10800000" algn="r" rotWithShape="0">
                    <a:prstClr val="black">
                      <a:alpha val="40000"/>
                    </a:prstClr>
                  </a:outerShdw>
                </a:effectLst>
              </a:rPr>
              <a:t>Жанатан</a:t>
            </a:r>
            <a:r>
              <a:rPr lang="ru-RU" sz="1200" i="1" dirty="0">
                <a:solidFill>
                  <a:schemeClr val="tx1"/>
                </a:solidFill>
                <a:effectLst>
                  <a:outerShdw blurRad="50800" dist="38100" dir="10800000" algn="r" rotWithShape="0">
                    <a:prstClr val="black">
                      <a:alpha val="40000"/>
                    </a:prstClr>
                  </a:outerShdw>
                </a:effectLst>
              </a:rPr>
              <a:t>, </a:t>
            </a:r>
            <a:r>
              <a:rPr lang="ru-RU" sz="1200" i="1" dirty="0" err="1">
                <a:solidFill>
                  <a:schemeClr val="tx1"/>
                </a:solidFill>
                <a:effectLst>
                  <a:outerShdw blurRad="50800" dist="38100" dir="10800000" algn="r" rotWithShape="0">
                    <a:prstClr val="black">
                      <a:alpha val="40000"/>
                    </a:prstClr>
                  </a:outerShdw>
                </a:effectLst>
              </a:rPr>
              <a:t>Айтей</a:t>
            </a:r>
            <a:r>
              <a:rPr lang="ru-RU" sz="1200" i="1" dirty="0">
                <a:solidFill>
                  <a:schemeClr val="tx1"/>
                </a:solidFill>
                <a:effectLst>
                  <a:outerShdw blurRad="50800" dist="38100" dir="10800000" algn="r" rotWithShape="0">
                    <a:prstClr val="black">
                      <a:alpha val="40000"/>
                    </a:prstClr>
                  </a:outerShdw>
                </a:effectLst>
              </a:rPr>
              <a:t> 311,0 тыс. тенге.	</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311,0</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	ИТОГО:	851,0</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Перераспределить с программы на программу:</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07.02.124.014.015	Организация водоснабжения населенных пунктов</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свободные остатки	-907,0</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07.03.124.008.015	Освещение улиц в населенных пунктах</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свободные остатки	-392,0</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12.01.124.013.015	Обеспечение функционирования автомобильных дорог в городах районного значения, селах, поселках, сельских округах</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разработка землеустроительного проекта с отводом, установление границ земельного участка на местности трех подъездных дорог к селам Жамбыл, </a:t>
            </a:r>
            <a:r>
              <a:rPr lang="ru-RU" sz="1200" i="1" dirty="0" err="1">
                <a:solidFill>
                  <a:schemeClr val="tx1"/>
                </a:solidFill>
                <a:effectLst>
                  <a:outerShdw blurRad="50800" dist="38100" dir="10800000" algn="r" rotWithShape="0">
                    <a:prstClr val="black">
                      <a:alpha val="40000"/>
                    </a:prstClr>
                  </a:outerShdw>
                </a:effectLst>
              </a:rPr>
              <a:t>Жанатан</a:t>
            </a:r>
            <a:r>
              <a:rPr lang="ru-RU" sz="1200" i="1" dirty="0">
                <a:solidFill>
                  <a:schemeClr val="tx1"/>
                </a:solidFill>
                <a:effectLst>
                  <a:outerShdw blurRad="50800" dist="38100" dir="10800000" algn="r" rotWithShape="0">
                    <a:prstClr val="black">
                      <a:alpha val="40000"/>
                    </a:prstClr>
                  </a:outerShdw>
                </a:effectLst>
              </a:rPr>
              <a:t>, </a:t>
            </a:r>
            <a:r>
              <a:rPr lang="ru-RU" sz="1200" i="1" dirty="0" err="1">
                <a:solidFill>
                  <a:schemeClr val="tx1"/>
                </a:solidFill>
                <a:effectLst>
                  <a:outerShdw blurRad="50800" dist="38100" dir="10800000" algn="r" rotWithShape="0">
                    <a:prstClr val="black">
                      <a:alpha val="40000"/>
                    </a:prstClr>
                  </a:outerShdw>
                </a:effectLst>
              </a:rPr>
              <a:t>Айтей</a:t>
            </a:r>
            <a:r>
              <a:rPr lang="ru-RU" sz="1200" i="1" dirty="0">
                <a:solidFill>
                  <a:schemeClr val="tx1"/>
                </a:solidFill>
                <a:effectLst>
                  <a:outerShdw blurRad="50800" dist="38100" dir="10800000" algn="r" rotWithShape="0">
                    <a:prstClr val="black">
                      <a:alpha val="40000"/>
                    </a:prstClr>
                  </a:outerShdw>
                </a:effectLst>
              </a:rPr>
              <a:t> 439,0 тыс. тенге;</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разработка землеустроительного проекта с отводом, установление границ земельного участка на местности </a:t>
            </a:r>
            <a:r>
              <a:rPr lang="ru-RU" sz="1200" i="1" dirty="0" err="1">
                <a:solidFill>
                  <a:schemeClr val="tx1"/>
                </a:solidFill>
                <a:effectLst>
                  <a:outerShdw blurRad="50800" dist="38100" dir="10800000" algn="r" rotWithShape="0">
                    <a:prstClr val="black">
                      <a:alpha val="40000"/>
                    </a:prstClr>
                  </a:outerShdw>
                </a:effectLst>
              </a:rPr>
              <a:t>внутрипоселковых</a:t>
            </a:r>
            <a:r>
              <a:rPr lang="ru-RU" sz="1200" i="1" dirty="0">
                <a:solidFill>
                  <a:schemeClr val="tx1"/>
                </a:solidFill>
                <a:effectLst>
                  <a:outerShdw blurRad="50800" dist="38100" dir="10800000" algn="r" rotWithShape="0">
                    <a:prstClr val="black">
                      <a:alpha val="40000"/>
                    </a:prstClr>
                  </a:outerShdw>
                </a:effectLst>
              </a:rPr>
              <a:t> дорог села Жамбыл 780,0 тыс. тенге;</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изготовление гос. актов на вышеуказанные землеустроительные проекты 80,0 тыс. тенге.</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1 299,0</a:t>
            </a:r>
            <a:br>
              <a:rPr lang="ru-RU" sz="1200" i="1" dirty="0">
                <a:solidFill>
                  <a:schemeClr val="tx1"/>
                </a:solidFill>
                <a:effectLst>
                  <a:outerShdw blurRad="50800" dist="38100" dir="10800000" algn="r" rotWithShape="0">
                    <a:prstClr val="black">
                      <a:alpha val="40000"/>
                    </a:prstClr>
                  </a:outerShdw>
                </a:effectLst>
              </a:rPr>
            </a:br>
            <a:r>
              <a:rPr lang="ru-RU" sz="1200" i="1" dirty="0">
                <a:solidFill>
                  <a:schemeClr val="tx1"/>
                </a:solidFill>
                <a:effectLst>
                  <a:outerShdw blurRad="50800" dist="38100" dir="10800000" algn="r" rotWithShape="0">
                    <a:prstClr val="black">
                      <a:alpha val="40000"/>
                    </a:prstClr>
                  </a:outerShdw>
                </a:effectLst>
              </a:rPr>
              <a:t>	ИТОГО:	0,0</a:t>
            </a:r>
            <a:endParaRPr lang="ru-RU" sz="2800" i="1" dirty="0">
              <a:blipFill>
                <a:blip r:embed="rId2"/>
                <a:tile tx="0" ty="0" sx="100000" sy="100000" flip="none" algn="tl"/>
              </a:blipFill>
              <a:effectLst>
                <a:outerShdw blurRad="50800" dist="38100" dir="10800000" algn="r" rotWithShape="0">
                  <a:prstClr val="black">
                    <a:alpha val="40000"/>
                  </a:prstClr>
                </a:outerShdw>
              </a:effectLst>
            </a:endParaRPr>
          </a:p>
        </p:txBody>
      </p:sp>
    </p:spTree>
    <p:extLst>
      <p:ext uri="{BB962C8B-B14F-4D97-AF65-F5344CB8AC3E}">
        <p14:creationId xmlns:p14="http://schemas.microsoft.com/office/powerpoint/2010/main" val="3872476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484784"/>
            <a:ext cx="8229600" cy="3594728"/>
          </a:xfrm>
          <a:solidFill>
            <a:schemeClr val="accent6">
              <a:lumMod val="60000"/>
              <a:lumOff val="40000"/>
            </a:schemeClr>
          </a:solidFill>
          <a:ln>
            <a:solidFill>
              <a:srgbClr val="FF0000"/>
            </a:solidFill>
          </a:ln>
          <a:effectLst>
            <a:outerShdw blurRad="50800" dist="38100" dir="2700000" algn="tl" rotWithShape="0">
              <a:prstClr val="black">
                <a:alpha val="40000"/>
              </a:prstClr>
            </a:outerShdw>
          </a:effectLst>
        </p:spPr>
        <p:txBody>
          <a:bodyPr/>
          <a:lstStyle/>
          <a:p>
            <a:r>
              <a:rPr lang="kk-KZ" b="1" i="1" dirty="0">
                <a:blipFill>
                  <a:blip r:embed="rId2"/>
                  <a:tile tx="0" ty="0" sx="100000" sy="100000" flip="none" algn="tl"/>
                </a:blipFill>
                <a:effectLst>
                  <a:outerShdw blurRad="50800" dist="38100" dir="10800000" algn="r" rotWithShape="0">
                    <a:prstClr val="black">
                      <a:alpha val="40000"/>
                    </a:prstClr>
                  </a:outerShdw>
                </a:effectLst>
              </a:rPr>
              <a:t>Благодарим за внимание</a:t>
            </a:r>
            <a:r>
              <a:rPr lang="ru-RU" b="1" i="1" dirty="0">
                <a:blipFill>
                  <a:blip r:embed="rId2"/>
                  <a:tile tx="0" ty="0" sx="100000" sy="100000" flip="none" algn="tl"/>
                </a:blipFill>
                <a:effectLst>
                  <a:outerShdw blurRad="50800" dist="38100" dir="10800000" algn="r" rotWithShape="0">
                    <a:prstClr val="black">
                      <a:alpha val="40000"/>
                    </a:prstClr>
                  </a:outerShdw>
                </a:effectLst>
              </a:rPr>
              <a:t>! </a:t>
            </a:r>
            <a:br>
              <a:rPr lang="ru-RU" dirty="0">
                <a:blipFill>
                  <a:blip r:embed="rId2"/>
                  <a:tile tx="0" ty="0" sx="100000" sy="100000" flip="none" algn="tl"/>
                </a:blipFill>
                <a:effectLst>
                  <a:outerShdw blurRad="50800" dist="38100" dir="10800000" algn="r" rotWithShape="0">
                    <a:prstClr val="black">
                      <a:alpha val="40000"/>
                    </a:prstClr>
                  </a:outerShdw>
                </a:effectLst>
              </a:rPr>
            </a:br>
            <a:br>
              <a:rPr lang="ru-RU" dirty="0">
                <a:blipFill>
                  <a:blip r:embed="rId2"/>
                  <a:tile tx="0" ty="0" sx="100000" sy="100000" flip="none" algn="tl"/>
                </a:blipFill>
                <a:effectLst>
                  <a:outerShdw blurRad="50800" dist="38100" dir="10800000" algn="r" rotWithShape="0">
                    <a:prstClr val="black">
                      <a:alpha val="40000"/>
                    </a:prstClr>
                  </a:outerShdw>
                </a:effectLst>
              </a:rPr>
            </a:br>
            <a:r>
              <a:rPr lang="ru-RU" sz="2800" i="1" dirty="0">
                <a:blipFill>
                  <a:blip r:embed="rId2"/>
                  <a:tile tx="0" ty="0" sx="100000" sy="100000" flip="none" algn="tl"/>
                </a:blipFill>
                <a:effectLst>
                  <a:outerShdw blurRad="50800" dist="38100" dir="10800000" algn="r" rotWithShape="0">
                    <a:prstClr val="black">
                      <a:alpha val="40000"/>
                    </a:prstClr>
                  </a:outerShdw>
                </a:effectLst>
              </a:rPr>
              <a:t>Аким сельского округа </a:t>
            </a:r>
            <a:r>
              <a:rPr lang="ru-RU" sz="2800" i="1" dirty="0" err="1">
                <a:blipFill>
                  <a:blip r:embed="rId2"/>
                  <a:tile tx="0" ty="0" sx="100000" sy="100000" flip="none" algn="tl"/>
                </a:blipFill>
                <a:effectLst>
                  <a:outerShdw blurRad="50800" dist="38100" dir="10800000" algn="r" rotWithShape="0">
                    <a:prstClr val="black">
                      <a:alpha val="40000"/>
                    </a:prstClr>
                  </a:outerShdw>
                </a:effectLst>
              </a:rPr>
              <a:t>Айтуганов</a:t>
            </a:r>
            <a:r>
              <a:rPr lang="ru-RU" sz="2800" i="1" dirty="0">
                <a:blipFill>
                  <a:blip r:embed="rId2"/>
                  <a:tile tx="0" ty="0" sx="100000" sy="100000" flip="none" algn="tl"/>
                </a:blipFill>
                <a:effectLst>
                  <a:outerShdw blurRad="50800" dist="38100" dir="10800000" algn="r" rotWithShape="0">
                    <a:prstClr val="black">
                      <a:alpha val="40000"/>
                    </a:prstClr>
                  </a:outerShdw>
                </a:effectLst>
              </a:rPr>
              <a:t> </a:t>
            </a:r>
            <a:r>
              <a:rPr lang="ru-RU" sz="2800" i="1" dirty="0" err="1">
                <a:blipFill>
                  <a:blip r:embed="rId2"/>
                  <a:tile tx="0" ty="0" sx="100000" sy="100000" flip="none" algn="tl"/>
                </a:blipFill>
                <a:effectLst>
                  <a:outerShdw blurRad="50800" dist="38100" dir="10800000" algn="r" rotWithShape="0">
                    <a:prstClr val="black">
                      <a:alpha val="40000"/>
                    </a:prstClr>
                  </a:outerShdw>
                </a:effectLst>
              </a:rPr>
              <a:t>Нурман</a:t>
            </a:r>
            <a:r>
              <a:rPr lang="ru-RU" sz="2800" i="1" dirty="0">
                <a:blipFill>
                  <a:blip r:embed="rId2"/>
                  <a:tile tx="0" ty="0" sx="100000" sy="100000" flip="none" algn="tl"/>
                </a:blipFill>
                <a:effectLst>
                  <a:outerShdw blurRad="50800" dist="38100" dir="10800000" algn="r" rotWithShape="0">
                    <a:prstClr val="black">
                      <a:alpha val="40000"/>
                    </a:prstClr>
                  </a:outerShdw>
                </a:effectLst>
              </a:rPr>
              <a:t> </a:t>
            </a:r>
            <a:r>
              <a:rPr lang="ru-RU" sz="2800" i="1" dirty="0" err="1">
                <a:blipFill>
                  <a:blip r:embed="rId2"/>
                  <a:tile tx="0" ty="0" sx="100000" sy="100000" flip="none" algn="tl"/>
                </a:blipFill>
                <a:effectLst>
                  <a:outerShdw blurRad="50800" dist="38100" dir="10800000" algn="r" rotWithShape="0">
                    <a:prstClr val="black">
                      <a:alpha val="40000"/>
                    </a:prstClr>
                  </a:outerShdw>
                </a:effectLst>
              </a:rPr>
              <a:t>Гизатович</a:t>
            </a:r>
            <a:endParaRPr lang="ru-RU" sz="2800" i="1" dirty="0">
              <a:blipFill>
                <a:blip r:embed="rId2"/>
                <a:tile tx="0" ty="0" sx="100000" sy="100000" flip="none" algn="tl"/>
              </a:blipFill>
              <a:effectLst>
                <a:outerShdw blurRad="50800" dist="38100" dir="10800000" algn="r" rotWithShape="0">
                  <a:prstClr val="black">
                    <a:alpha val="40000"/>
                  </a:prstClr>
                </a:outerShdw>
              </a:effectLst>
            </a:endParaRPr>
          </a:p>
        </p:txBody>
      </p:sp>
    </p:spTree>
    <p:extLst>
      <p:ext uri="{BB962C8B-B14F-4D97-AF65-F5344CB8AC3E}">
        <p14:creationId xmlns:p14="http://schemas.microsoft.com/office/powerpoint/2010/main" val="28496740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611</TotalTime>
  <Words>772</Words>
  <Application>Microsoft Office PowerPoint</Application>
  <PresentationFormat>Экран (4:3)</PresentationFormat>
  <Paragraphs>127</Paragraphs>
  <Slides>9</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9</vt:i4>
      </vt:variant>
    </vt:vector>
  </HeadingPairs>
  <TitlesOfParts>
    <vt:vector size="16" baseType="lpstr">
      <vt:lpstr>Calibri</vt:lpstr>
      <vt:lpstr>Candara</vt:lpstr>
      <vt:lpstr>Century Schoolbook</vt:lpstr>
      <vt:lpstr>Symbol</vt:lpstr>
      <vt:lpstr>Times New Roman</vt:lpstr>
      <vt:lpstr>Wingdings</vt:lpstr>
      <vt:lpstr>Волна</vt:lpstr>
      <vt:lpstr>Гражданский бюджет Жамбылского сельского округа района Аққулы  на 2026-2028 годы</vt:lpstr>
      <vt:lpstr>Уважаемые посетители сайта!</vt:lpstr>
      <vt:lpstr> Гражданский бюджет Жамбылского сельского округа района Аққулы на 2026-2028 годы содержит информацию об основных показателях бюджета Жамбылского сельского округа параметрах его формирования, направлениях расходования бюджетных средств.   Бюджет Жамбылского сельского округа уточнен решением Маслихата района Аққулы от 06 августа 2026 года №212/51 «О внесении изменений и дополнений в решение маслихата района Аққулы от 19 декабря 2025 года № 170/41«О бюджетах сельских округов района Аққулы  на 2026 – 2028 годы» </vt:lpstr>
      <vt:lpstr>Основные показатели социально-экономического развития Жамбылского сельского округа района Аққулы</vt:lpstr>
      <vt:lpstr>Доходы Жамбылского сельского округа на 2026-2028 года</vt:lpstr>
      <vt:lpstr>Бюджет Жамбылского сельского округа  района Аққулы на 2026-2028 годы</vt:lpstr>
      <vt:lpstr>Расходы Жамбылского сельского округа района Аққулы   Расходы бюджета сельского округа на 2026–2028 годы направлены на реализацию мероприятий, вытекающих из Посланий Главы государства народу Казахстана, государственных и отраслевых программ, Программы развития на 2026-2028 годы.</vt:lpstr>
      <vt:lpstr>Провести корректировку доходной части бюджета, согласно поданной заявке бюджета Жамбылского сельского округа по отдельным кодам поступлении бюджета:  101202 Индивидуальный подоходный налог с доходов, не облагаемых у источника выплаты  (ожидаемое неисполнение плана) -451,0 104501 Единый земельный налог (фактическое поступление) 198,0 201510 Доходы от аренды имущества коммунальной собственности города районного значения, села, поселка, сельского округа (перевыполнение плана) 234,0 303101 Поступления от продажи земельных участков (фактическое поступление) 19,0  ИТОГО: 0 Распределить свободный остаток 851 тыс.тенге на следующие расходы: 07.03.124.010.015  Содержание мест захоронений и погребение безродных на разработку землеустроительного проекта с отводом, установление границ земельного участка и изготовление гос.актов на местности православного кладбища села Жамбыл и мусульманского кладбища села Айтей  540,0 12.01.124.013.015 Обеспечение функционирования автомобильных дорог в городах районного значения, селах, поселках, сельских округах разработка землеустроительного проекта с отводом, установление границ земельного участка на местности трех подъездных дорог к селам Жамбыл, Жанатан, Айтей 311,0 тыс. тенге.  311,0  ИТОГО: 851,0 Перераспределить с программы на программу: 07.02.124.014.015 Организация водоснабжения населенных пунктов свободные остатки -907,0 07.03.124.008.015 Освещение улиц в населенных пунктах свободные остатки -392,0 12.01.124.013.015 Обеспечение функционирования автомобильных дорог в городах районного значения, селах, поселках, сельских округах разработка землеустроительного проекта с отводом, установление границ земельного участка на местности трех подъездных дорог к селам Жамбыл, Жанатан, Айтей 439,0 тыс. тенге; разработка землеустроительного проекта с отводом, установление границ земельного участка на местности внутрипоселковых дорог села Жамбыл 780,0 тыс. тенге; изготовление гос. актов на вышеуказанные землеустроительные проекты 80,0 тыс. тенге. 1 299,0  ИТОГО: 0,0</vt:lpstr>
      <vt:lpstr>Благодарим за внимание!   Аким сельского округа Айтуганов Нурман Гизатович</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Планирование бюджета Жамбылского сельского округа на 2020-2022 годы</dc:title>
  <dc:creator>User</dc:creator>
  <cp:lastModifiedBy>Анна Алина</cp:lastModifiedBy>
  <cp:revision>167</cp:revision>
  <dcterms:created xsi:type="dcterms:W3CDTF">2019-11-07T07:34:19Z</dcterms:created>
  <dcterms:modified xsi:type="dcterms:W3CDTF">2026-08-12T05:46:50Z</dcterms:modified>
</cp:coreProperties>
</file>