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6" r:id="rId2"/>
    <p:sldId id="265" r:id="rId3"/>
    <p:sldId id="264" r:id="rId4"/>
    <p:sldId id="258" r:id="rId5"/>
    <p:sldId id="259" r:id="rId6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&#1088;&#1072;&#1073;&#1086;&#1095;%20&#1089;&#1090;&#1086;&#1083;\&#1040;&#1079;&#1072;&#1084;&#1072;&#1090;&#1090;&#1099;0%20&#1073;&#1102;&#1076;&#1078;&#1077;&#1090;\&#1040;&#1079;&#1072;&#1084;&#1072;&#1084;&#1072;&#1090;&#1090;&#1099;&#1082;%20&#1073;&#1102;&#1076;&#1078;&#1077;&#1090;%202023%20&#1078;&#1099;&#1083;\01,05,2023\&#1057;&#1083;&#1072;&#1081;&#1076;%20&#1072;&#1079;&#1072;&#1084;&#1072;&#1090;&#1090;&#1099;&#1179;%20&#1073;&#1102;&#1076;&#1078;&#1077;&#1090;%20&#1088;&#1091;&#1089;%20&#1086;&#1073;&#1085;.xlsx" TargetMode="External"/><Relationship Id="rId1" Type="http://schemas.openxmlformats.org/officeDocument/2006/relationships/image" Target="../media/image1.jpeg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bg1">
            <a:lumMod val="85000"/>
          </a:schemeClr>
        </a:solidFill>
      </c:spPr>
    </c:sideWall>
    <c:backWall>
      <c:thickness val="0"/>
      <c:spPr>
        <a:solidFill>
          <a:schemeClr val="bg1">
            <a:lumMod val="85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түсімдер!$A$7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797694567175969E-2"/>
                  <c:y val="-3.410545632193085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18 926,5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62-4A7A-96A5-3B0B7D398A93}"/>
                </c:ext>
              </c:extLst>
            </c:dLbl>
            <c:dLbl>
              <c:idx val="1"/>
              <c:layout>
                <c:manualLayout>
                  <c:x val="-6.5083635705411435E-3"/>
                  <c:y val="-1.7879952510524332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6 605,1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091160046768646E-2"/>
                  <c:y val="-2.259828375235870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12 321,4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62-4A7A-96A5-3B0B7D398A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түсімдер!$B$6:$D$6</c:f>
              <c:strCache>
                <c:ptCount val="3"/>
                <c:pt idx="0">
                  <c:v>По районам</c:v>
                </c:pt>
                <c:pt idx="1">
                  <c:v>За счет трансфертов</c:v>
                </c:pt>
                <c:pt idx="2">
                  <c:v>За счет местного бюджета</c:v>
                </c:pt>
              </c:strCache>
            </c:strRef>
          </c:cat>
          <c:val>
            <c:numRef>
              <c:f>түсімдер!$B$7:$D$7</c:f>
              <c:numCache>
                <c:formatCode>_-* #,##0.0\ _₽_-;\-* #,##0.0\ _₽_-;_-* "-"?\ _₽_-;_-@_-</c:formatCode>
                <c:ptCount val="3"/>
                <c:pt idx="0">
                  <c:v>18926.451999999997</c:v>
                </c:pt>
                <c:pt idx="1">
                  <c:v>6605.0889999999999</c:v>
                </c:pt>
                <c:pt idx="2">
                  <c:v>12321.362999999999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462-4A7A-96A5-3B0B7D398A93}"/>
            </c:ext>
          </c:extLst>
        </c:ser>
        <c:ser>
          <c:idx val="1"/>
          <c:order val="1"/>
          <c:tx>
            <c:strRef>
              <c:f>түсімдер!$A$8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0926040201087712E-2"/>
                  <c:y val="-1.532567358044941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19 171,3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462-4A7A-96A5-3B0B7D398A93}"/>
                </c:ext>
              </c:extLst>
            </c:dLbl>
            <c:dLbl>
              <c:idx val="1"/>
              <c:layout>
                <c:manualLayout>
                  <c:x val="5.3147055677601425E-2"/>
                  <c:y val="-1.2771595774699726E-2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6 605,1</a:t>
                    </a:r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462-4A7A-96A5-3B0B7D398A93}"/>
                </c:ext>
              </c:extLst>
            </c:dLbl>
            <c:dLbl>
              <c:idx val="2"/>
              <c:layout>
                <c:manualLayout>
                  <c:x val="4.1533499535128644E-2"/>
                  <c:y val="-2.554278930074904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12 566,2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85-438F-ACAC-89914AA8422A}"/>
                </c:ext>
              </c:extLst>
            </c:dLbl>
            <c:dLbl>
              <c:idx val="3"/>
              <c:layout>
                <c:manualLayout>
                  <c:x val="2.3809523809523812E-2"/>
                  <c:y val="-3.831418395112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462-4A7A-96A5-3B0B7D398A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түсімдер!$B$6:$D$6</c:f>
              <c:strCache>
                <c:ptCount val="3"/>
                <c:pt idx="0">
                  <c:v>По районам</c:v>
                </c:pt>
                <c:pt idx="1">
                  <c:v>За счет трансфертов</c:v>
                </c:pt>
                <c:pt idx="2">
                  <c:v>За счет местного бюджета</c:v>
                </c:pt>
              </c:strCache>
            </c:strRef>
          </c:cat>
          <c:val>
            <c:numRef>
              <c:f>түсімдер!$B$8:$D$8</c:f>
              <c:numCache>
                <c:formatCode>_-* #,##0.0\ _₽_-;\-* #,##0.0\ _₽_-;_-* "-"?\ _₽_-;_-@_-</c:formatCode>
                <c:ptCount val="3"/>
                <c:pt idx="0">
                  <c:v>19171.297500000001</c:v>
                </c:pt>
                <c:pt idx="1">
                  <c:v>6605.0889999999999</c:v>
                </c:pt>
                <c:pt idx="2">
                  <c:v>12566.208499999999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462-4A7A-96A5-3B0B7D398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3626240"/>
        <c:axId val="123627776"/>
        <c:axId val="0"/>
      </c:bar3DChart>
      <c:catAx>
        <c:axId val="123626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23627776"/>
        <c:crosses val="autoZero"/>
        <c:auto val="1"/>
        <c:lblAlgn val="ctr"/>
        <c:lblOffset val="100"/>
        <c:noMultiLvlLbl val="0"/>
      </c:catAx>
      <c:valAx>
        <c:axId val="123627776"/>
        <c:scaling>
          <c:orientation val="minMax"/>
        </c:scaling>
        <c:delete val="0"/>
        <c:axPos val="l"/>
        <c:majorGridlines/>
        <c:numFmt formatCode="_-* #,##0.0\ _₽_-;\-* #,##0.0\ _₽_-;_-* &quot;-&quot;?\ _₽_-;_-@_-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2362624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</c:spPr>
    </c:sideWall>
    <c:backWall>
      <c:thickness val="0"/>
      <c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</c:spPr>
    </c:backWall>
    <c:plotArea>
      <c:layout>
        <c:manualLayout>
          <c:layoutTarget val="inner"/>
          <c:xMode val="edge"/>
          <c:yMode val="edge"/>
          <c:x val="0.10148912116464032"/>
          <c:y val="1.8710193724961278E-2"/>
          <c:w val="0.89540001454478135"/>
          <c:h val="0.784862538563075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кірістер!$A$10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1000533083429255E-2"/>
                  <c:y val="-1.7880153634849537E-2"/>
                </c:manualLayout>
              </c:layout>
              <c:tx>
                <c:rich>
                  <a:bodyPr/>
                  <a:lstStyle/>
                  <a:p>
                    <a:r>
                      <a:rPr lang="kk-KZ"/>
                      <a:t>6</a:t>
                    </a:r>
                    <a:r>
                      <a:rPr lang="kk-KZ" baseline="0"/>
                      <a:t> 605,1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61-4CB1-B171-AE9CF5F93277}"/>
                </c:ext>
              </c:extLst>
            </c:dLbl>
            <c:dLbl>
              <c:idx val="1"/>
              <c:layout>
                <c:manualLayout>
                  <c:x val="-1.7390064275600737E-2"/>
                  <c:y val="-2.0434231440599238E-2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11</a:t>
                    </a:r>
                    <a:r>
                      <a:rPr lang="ru-RU" sz="1400" baseline="0"/>
                      <a:t> 373,7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4D-43A6-83BB-92717A89E25A}"/>
                </c:ext>
              </c:extLst>
            </c:dLbl>
            <c:dLbl>
              <c:idx val="2"/>
              <c:layout>
                <c:manualLayout>
                  <c:x val="-2.6851106742316978E-4"/>
                  <c:y val="-3.0651548285223967E-2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9,0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4D-43A6-83BB-92717A89E25A}"/>
                </c:ext>
              </c:extLst>
            </c:dLbl>
            <c:dLbl>
              <c:idx val="3"/>
              <c:layout>
                <c:manualLayout>
                  <c:x val="9.1312777364666413E-3"/>
                  <c:y val="-3.065134716089885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938,7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4D-43A6-83BB-92717A89E2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кірістер!$B$10:$E$10</c:f>
              <c:numCache>
                <c:formatCode>_-* #,##0.0\ _₽_-;\-* #,##0.0\ _₽_-;_-* "-"?\ _₽_-;_-@_-</c:formatCode>
                <c:ptCount val="4"/>
                <c:pt idx="0">
                  <c:v>6605.0889999999999</c:v>
                </c:pt>
                <c:pt idx="1">
                  <c:v>11373.691999999999</c:v>
                </c:pt>
                <c:pt idx="2">
                  <c:v>8.9649999999999999</c:v>
                </c:pt>
                <c:pt idx="3">
                  <c:v>938.70600000000002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4D-43A6-83BB-92717A89E25A}"/>
            </c:ext>
          </c:extLst>
        </c:ser>
        <c:ser>
          <c:idx val="1"/>
          <c:order val="1"/>
          <c:tx>
            <c:strRef>
              <c:f>кірістер!$A$11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208992472318712E-2"/>
                  <c:y val="-1.2771394650374523E-2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6</a:t>
                    </a:r>
                    <a:r>
                      <a:rPr lang="ru-RU" sz="1400" baseline="0"/>
                      <a:t> 605,1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4D-43A6-83BB-92717A89E25A}"/>
                </c:ext>
              </c:extLst>
            </c:dLbl>
            <c:dLbl>
              <c:idx val="1"/>
              <c:layout>
                <c:manualLayout>
                  <c:x val="3.1138727322732783E-2"/>
                  <c:y val="-7.7817012664195325E-3"/>
                </c:manualLayout>
              </c:layout>
              <c:tx>
                <c:rich>
                  <a:bodyPr/>
                  <a:lstStyle/>
                  <a:p>
                    <a:r>
                      <a:rPr lang="ru-RU" sz="1400"/>
                      <a:t>11</a:t>
                    </a:r>
                    <a:r>
                      <a:rPr lang="ru-RU" sz="1400" baseline="0"/>
                      <a:t> 977,8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4D-43A6-83BB-92717A89E25A}"/>
                </c:ext>
              </c:extLst>
            </c:dLbl>
            <c:dLbl>
              <c:idx val="2"/>
              <c:layout>
                <c:manualLayout>
                  <c:x val="1.6601149037730484E-2"/>
                  <c:y val="-3.376437486484163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67,2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5105275488688102E-2"/>
                  <c:y val="-2.8097269355149154E-2"/>
                </c:manualLayout>
              </c:layout>
              <c:tx>
                <c:rich>
                  <a:bodyPr/>
                  <a:lstStyle/>
                  <a:p>
                    <a:r>
                      <a:rPr lang="kk-KZ"/>
                      <a:t>521,2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61-4CB1-B171-AE9CF5F932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кірістер!$B$11:$E$11</c:f>
              <c:numCache>
                <c:formatCode>_-* #,##0.0\ _₽_-;\-* #,##0.0\ _₽_-;_-* "-"?\ _₽_-;_-@_-</c:formatCode>
                <c:ptCount val="4"/>
                <c:pt idx="0">
                  <c:v>6605.0889999999999</c:v>
                </c:pt>
                <c:pt idx="1">
                  <c:v>11977.7562</c:v>
                </c:pt>
                <c:pt idx="2">
                  <c:v>67.243799999999993</c:v>
                </c:pt>
                <c:pt idx="3">
                  <c:v>521.20839999999998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24D-43A6-83BB-92717A89E2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4875520"/>
        <c:axId val="65209088"/>
        <c:axId val="0"/>
      </c:bar3DChart>
      <c:catAx>
        <c:axId val="64875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65209088"/>
        <c:crosses val="autoZero"/>
        <c:auto val="1"/>
        <c:lblAlgn val="ctr"/>
        <c:lblOffset val="100"/>
        <c:noMultiLvlLbl val="0"/>
      </c:catAx>
      <c:valAx>
        <c:axId val="65209088"/>
        <c:scaling>
          <c:orientation val="minMax"/>
        </c:scaling>
        <c:delete val="0"/>
        <c:axPos val="l"/>
        <c:majorGridlines/>
        <c:numFmt formatCode="_-* #,##0.0\ _₽_-;\-* #,##0.0\ _₽_-;_-* &quot;-&quot;?\ _₽_-;_-@_-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64875520"/>
        <c:crosses val="autoZero"/>
        <c:crossBetween val="between"/>
      </c:valAx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c:spPr>
    </c:plotArea>
    <c:legend>
      <c:legendPos val="b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365849104703225"/>
          <c:y val="2.8097068230823953E-2"/>
          <c:w val="0.71264159865134347"/>
          <c:h val="0.8637684383239183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'Шығыс өсуі'!$A$10</c:f>
              <c:strCache>
                <c:ptCount val="1"/>
                <c:pt idx="0">
                  <c:v>Расходы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0986050986050982E-2"/>
                  <c:y val="-1.5325673580449431E-2"/>
                </c:manualLayout>
              </c:layout>
              <c:tx>
                <c:rich>
                  <a:bodyPr/>
                  <a:lstStyle/>
                  <a:p>
                    <a:r>
                      <a:rPr lang="kk-KZ"/>
                      <a:t>12 787,9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716209716209715"/>
                      <c:h val="5.75479042945875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237-4AAF-98F2-EED6C3843139}"/>
                </c:ext>
              </c:extLst>
            </c:dLbl>
            <c:dLbl>
              <c:idx val="1"/>
              <c:layout>
                <c:manualLayout>
                  <c:x val="3.2422579031406974E-2"/>
                  <c:y val="-1.7879751386199131E-2"/>
                </c:manualLayout>
              </c:layout>
              <c:tx>
                <c:rich>
                  <a:bodyPr/>
                  <a:lstStyle/>
                  <a:p>
                    <a:r>
                      <a:rPr lang="kk-KZ"/>
                      <a:t>19 239,9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2369408369408368"/>
                      <c:h val="5.75479042945875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002-4A9C-845A-996D054D85E4}"/>
                </c:ext>
              </c:extLst>
            </c:dLbl>
            <c:dLbl>
              <c:idx val="2"/>
              <c:layout>
                <c:manualLayout>
                  <c:x val="3.8480038480038482E-2"/>
                  <c:y val="-1.5326075829099834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18 766,6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37-4AAF-98F2-EED6C3843139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37-4AAF-98F2-EED6C3843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'Шығыс өсуі'!$B$9:$D$9</c:f>
              <c:strCache>
                <c:ptCount val="3"/>
                <c:pt idx="0">
                  <c:v>01.10.2024 года </c:v>
                </c:pt>
                <c:pt idx="1">
                  <c:v>01.10.2025 года </c:v>
                </c:pt>
                <c:pt idx="2">
                  <c:v>01.10.2026 года</c:v>
                </c:pt>
              </c:strCache>
            </c:strRef>
          </c:cat>
          <c:val>
            <c:numRef>
              <c:f>'Шығыс өсуі'!$B$10:$D$10</c:f>
              <c:numCache>
                <c:formatCode>_-* #,##0.0\ _₽_-;\-* #,##0.0\ _₽_-;_-* "-"?\ _₽_-;_-@_-</c:formatCode>
                <c:ptCount val="3"/>
                <c:pt idx="0">
                  <c:v>12787.9103</c:v>
                </c:pt>
                <c:pt idx="1">
                  <c:v>19239.902900000001</c:v>
                </c:pt>
                <c:pt idx="2">
                  <c:v>18766.5864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237-4AAF-98F2-EED6C3843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5384832"/>
        <c:axId val="65386368"/>
        <c:axId val="0"/>
      </c:bar3DChart>
      <c:catAx>
        <c:axId val="6538483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65386368"/>
        <c:crosses val="autoZero"/>
        <c:auto val="1"/>
        <c:lblAlgn val="ctr"/>
        <c:lblOffset val="100"/>
        <c:noMultiLvlLbl val="0"/>
      </c:catAx>
      <c:valAx>
        <c:axId val="65386368"/>
        <c:scaling>
          <c:orientation val="minMax"/>
        </c:scaling>
        <c:delete val="1"/>
        <c:axPos val="b"/>
        <c:majorGridlines/>
        <c:numFmt formatCode="_-* #,##0.0\ _₽_-;\-* #,##0.0\ _₽_-;_-* &quot;-&quot;?\ _₽_-;_-@_-" sourceLinked="1"/>
        <c:majorTickMark val="out"/>
        <c:minorTickMark val="none"/>
        <c:tickLblPos val="nextTo"/>
        <c:crossAx val="65384832"/>
        <c:crossesAt val="1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616984352365794E-4"/>
          <c:y val="3.0849976534390207E-2"/>
          <c:w val="0.63100176412374764"/>
          <c:h val="0.9559049903530280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644639502029462"/>
          <c:y val="1.0011993533920845E-4"/>
          <c:w val="0.3901755815005889"/>
          <c:h val="0.999899880064660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>
        <c:manualLayout>
          <c:xMode val="edge"/>
          <c:yMode val="edge"/>
          <c:x val="0.49754716054187303"/>
          <c:y val="9.207211452569656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1595101834789032E-2"/>
          <c:y val="6.1621342640660694E-2"/>
          <c:w val="0.9148891776634881"/>
          <c:h val="0.81969832314481339"/>
        </c:manualLayout>
      </c:layout>
      <c:doughnutChart>
        <c:varyColors val="1"/>
        <c:ser>
          <c:idx val="0"/>
          <c:order val="0"/>
          <c:tx>
            <c:strRef>
              <c:f>'C:\Users\User\Desktop\Азаматтық бюджет 2026 жыл\2026 ж\01.10.2026\Игерілуі\[Слайд АБ казак 01.05.2026ж.xlsx]Шығыстар бағыты '!$E$10</c:f>
              <c:strCache>
                <c:ptCount val="1"/>
              </c:strCache>
            </c:strRef>
          </c:tx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D331-4E0B-91BE-AD28BE1B5E9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D331-4E0B-91BE-AD28BE1B5E9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1"/>
                      <a:t>2,8%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A0-49D4-B64D-A112E08CD1FD}"/>
                </c:ext>
              </c:extLst>
            </c:dLbl>
            <c:dLbl>
              <c:idx val="1"/>
              <c:layout>
                <c:manualLayout>
                  <c:x val="1.7582415553930888E-2"/>
                  <c:y val="-3.5762874389913032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baseline="0"/>
                      <a:t>0,3%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A0-49D4-B64D-A112E08CD1FD}"/>
                </c:ext>
              </c:extLst>
            </c:dLbl>
            <c:dLbl>
              <c:idx val="2"/>
              <c:layout>
                <c:manualLayout>
                  <c:x val="5.774792417242847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200" b="1" baseline="0"/>
                      <a:t>13,4</a:t>
                    </a:r>
                    <a:r>
                      <a:rPr lang="en-US" sz="1200" b="1" baseline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A0-49D4-B64D-A112E08CD1F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b="1"/>
                      <a:t>0,2%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A0-49D4-B64D-A112E08CD1FD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200" b="1" baseline="0"/>
                      <a:t>5</a:t>
                    </a:r>
                    <a:r>
                      <a:rPr lang="kk-KZ" sz="1200" b="1" baseline="0"/>
                      <a:t>,0</a:t>
                    </a:r>
                    <a:r>
                      <a:rPr lang="en-US" sz="1200" b="1" baseline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A0-49D4-B64D-A112E08CD1FD}"/>
                </c:ext>
              </c:extLst>
            </c:dLbl>
            <c:dLbl>
              <c:idx val="5"/>
              <c:layout>
                <c:manualLayout>
                  <c:x val="-1.1780946290596343E-2"/>
                  <c:y val="4.6938028220289175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baseline="0"/>
                      <a:t>3</a:t>
                    </a:r>
                    <a:r>
                      <a:rPr lang="kk-KZ" sz="1200" b="1" baseline="0"/>
                      <a:t>5,4</a:t>
                    </a:r>
                    <a:r>
                      <a:rPr lang="en-US" sz="1200" b="1" baseline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A0-49D4-B64D-A112E08CD1FD}"/>
                </c:ext>
              </c:extLst>
            </c:dLbl>
            <c:dLbl>
              <c:idx val="6"/>
              <c:layout>
                <c:manualLayout>
                  <c:x val="-7.326006480804529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200" b="1" baseline="0"/>
                      <a:t>8,1</a:t>
                    </a:r>
                    <a:r>
                      <a:rPr lang="en-US" sz="1200" b="1" baseline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31-4E0B-91BE-AD28BE1B5E98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sz="1200" b="1" baseline="0"/>
                      <a:t>14,9%</a:t>
                    </a:r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331-4E0B-91BE-AD28BE1B5E98}"/>
                </c:ext>
              </c:extLst>
            </c:dLbl>
            <c:dLbl>
              <c:idx val="8"/>
              <c:layout>
                <c:manualLayout>
                  <c:x val="-8.601229072741226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200" b="1"/>
                      <a:t>34,8</a:t>
                    </a:r>
                    <a:r>
                      <a:rPr lang="en-US" sz="1200" b="1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A0-49D4-B64D-A112E08CD1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multiLvlStrRef>
              <c:f>'Шығыстар направ'!$F$9:$M$10</c:f>
              <c:multiLvlStrCache>
                <c:ptCount val="2"/>
                <c:lvl>
                  <c:pt idx="0">
                    <c:v>Трансферты  - 34,8%  (6 535,8 млн.тг)</c:v>
                  </c:pt>
                  <c:pt idx="1">
                    <c:v>6 535,8</c:v>
                  </c:pt>
                </c:lvl>
                <c:lvl>
                  <c:pt idx="0">
                    <c:v>Транспорт и связь, Промышленность, архитектурная, градостроительная и строительная деятельность, другие  - 8,1%        доля (1 517,5 млн. тенге)</c:v>
                  </c:pt>
                  <c:pt idx="1">
                    <c:v>1 517,5</c:v>
                  </c:pt>
                </c:lvl>
                <c:lvl>
                  <c:pt idx="0">
                    <c:v>Жилищно-коммунальное хозяйство - 35,4%  (6 640,8 млн. тенге)</c:v>
                  </c:pt>
                  <c:pt idx="1">
                    <c:v>6640,8</c:v>
                  </c:pt>
                </c:lvl>
                <c:lvl>
                  <c:pt idx="0">
                    <c:v>В сфере культуры и спорта -5%                     (930,8  млн. тенге)</c:v>
                  </c:pt>
                  <c:pt idx="1">
                    <c:v>930,8</c:v>
                  </c:pt>
                </c:lvl>
                <c:lvl>
                  <c:pt idx="0">
                    <c:v>В аграрном секторе - 0,2 %                              (46,2 млн. тенге)</c:v>
                  </c:pt>
                  <c:pt idx="1">
                    <c:v>46,2</c:v>
                  </c:pt>
                </c:lvl>
                <c:lvl>
                  <c:pt idx="0">
                    <c:v>Доля в социальной сфере - 13,4 %                            (2 516,5 млн. тенге)</c:v>
                  </c:pt>
                  <c:pt idx="1">
                    <c:v>2 516,5</c:v>
                  </c:pt>
                </c:lvl>
                <c:lvl>
                  <c:pt idx="0">
                    <c:v>Оборона  - 0,3 % (56,1 млн. тенге)</c:v>
                  </c:pt>
                  <c:pt idx="1">
                    <c:v>56,1</c:v>
                  </c:pt>
                </c:lvl>
                <c:lvl>
                  <c:pt idx="0">
                    <c:v>Доля государственных услуг - 2,8%                         (522,8 млн.тенге)</c:v>
                  </c:pt>
                  <c:pt idx="1">
                    <c:v>522,8</c:v>
                  </c:pt>
                </c:lvl>
              </c:multiLvlStrCache>
            </c:multiLvlStrRef>
          </c:cat>
          <c:val>
            <c:numRef>
              <c:f>'C:\Users\User\Desktop\Азаматтық бюджет 2026 жыл\2026 ж\01.10.2026\Игерілуі\[Слайд АБ казак 01.05.2026ж.xlsx]Шығыстар бағыты '!$F$10:$O$10</c:f>
              <c:numCache>
                <c:formatCode>General</c:formatCode>
                <c:ptCount val="10"/>
                <c:pt idx="0">
                  <c:v>225.41130000000001</c:v>
                </c:pt>
                <c:pt idx="1">
                  <c:v>25.578299999999999</c:v>
                </c:pt>
                <c:pt idx="2">
                  <c:v>1030.1410000000001</c:v>
                </c:pt>
                <c:pt idx="3">
                  <c:v>20.069500000000001</c:v>
                </c:pt>
                <c:pt idx="4">
                  <c:v>390.97140000000002</c:v>
                </c:pt>
                <c:pt idx="5">
                  <c:v>1738.086</c:v>
                </c:pt>
                <c:pt idx="6">
                  <c:v>777.99059999999997</c:v>
                </c:pt>
                <c:pt idx="8">
                  <c:v>2949.4920000000002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331-4E0B-91BE-AD28BE1B5E9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A917A8-DA49-49FD-8396-A82238DA75E4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7A314-73DA-4E7C-A3AA-D079FFBEC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62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7A314-73DA-4E7C-A3AA-D079FFBECF6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161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B6BC-D2AC-41FB-8FC0-94D9BE720C4C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1537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200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260648"/>
            <a:ext cx="842806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социально-экономические показатели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Сайрамского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района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25E9E65-8214-B2C0-4207-BA04DA80D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Group 96">
            <a:extLst>
              <a:ext uri="{FF2B5EF4-FFF2-40B4-BE49-F238E27FC236}">
                <a16:creationId xmlns="" xmlns:a16="http://schemas.microsoft.com/office/drawing/2014/main" id="{AAC8BDA4-A3D9-B250-40C2-C45710B182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193185"/>
              </p:ext>
            </p:extLst>
          </p:nvPr>
        </p:nvGraphicFramePr>
        <p:xfrm>
          <a:off x="217082" y="836712"/>
          <a:ext cx="8784976" cy="5589679"/>
        </p:xfrm>
        <a:graphic>
          <a:graphicData uri="http://schemas.openxmlformats.org/drawingml/2006/table">
            <a:tbl>
              <a:tblPr/>
              <a:tblGrid>
                <a:gridCol w="39987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72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34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50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031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548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9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331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промышленной продукции,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66 799,2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86 337,9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108 277,3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сельскохозяйственной продукции,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140 279,0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158 304,5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166 300,0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175 000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37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Розничный товарооборот,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112 554,2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140 981,9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166 781,3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170 000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 в основной капитал,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90 206,3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181 757,6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186 000,0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190 000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163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строительных работ,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24 936,2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33 067,2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34 786,6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35 067,0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48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зарплата,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251 649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286 193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286 193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300 015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2331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45 620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53 056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53 056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56 056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548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866040"/>
      </p:ext>
    </p:extLst>
  </p:cSld>
  <p:clrMapOvr>
    <a:masterClrMapping/>
  </p:clrMapOvr>
  <p:transition spd="med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2574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/>
              <a:t>                       </a:t>
            </a:r>
            <a:br>
              <a:rPr lang="ru-RU" sz="2400" b="1" dirty="0"/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Исполнение бюджета по состоянию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01.10.202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года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Поступления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19 171,3млн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 тенге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/>
              <a:t> </a:t>
            </a:r>
            <a:br>
              <a:rPr lang="ru-RU" sz="1800" b="1" dirty="0"/>
            </a:br>
            <a:endParaRPr lang="ru-RU" sz="1800" b="1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66E3664-EA78-346E-53BA-4EA5C30A569A}"/>
              </a:ext>
            </a:extLst>
          </p:cNvPr>
          <p:cNvSpPr txBox="1"/>
          <p:nvPr/>
        </p:nvSpPr>
        <p:spPr>
          <a:xfrm>
            <a:off x="7956376" y="548680"/>
            <a:ext cx="864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млн.тенге</a:t>
            </a:r>
            <a:r>
              <a:rPr lang="ru-RU" sz="2000" b="1" dirty="0"/>
              <a:t>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9118637"/>
              </p:ext>
            </p:extLst>
          </p:nvPr>
        </p:nvGraphicFramePr>
        <p:xfrm>
          <a:off x="0" y="942975"/>
          <a:ext cx="9144000" cy="591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1045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Исполнение бюджета по состоянию 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01.10.202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Поступления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19 171,3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9A88385-80AA-4191-A92A-7DBABD94B0E5}"/>
              </a:ext>
            </a:extLst>
          </p:cNvPr>
          <p:cNvSpPr txBox="1"/>
          <p:nvPr/>
        </p:nvSpPr>
        <p:spPr>
          <a:xfrm>
            <a:off x="7956376" y="908720"/>
            <a:ext cx="8640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млн.тенге</a:t>
            </a:r>
            <a:r>
              <a:rPr lang="ru-RU" sz="1200" b="1" dirty="0"/>
              <a:t>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440328"/>
              </p:ext>
            </p:extLst>
          </p:nvPr>
        </p:nvGraphicFramePr>
        <p:xfrm>
          <a:off x="4948" y="1185719"/>
          <a:ext cx="9139051" cy="5672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116632"/>
            <a:ext cx="8229600" cy="727434"/>
          </a:xfrm>
        </p:spPr>
        <p:txBody>
          <a:bodyPr>
            <a:normAutofit/>
          </a:bodyPr>
          <a:lstStyle/>
          <a:p>
            <a:r>
              <a:rPr lang="ru-RU" sz="2400" b="1" dirty="0"/>
              <a:t>       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Темп роста по расходам районного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1884" y="844067"/>
            <a:ext cx="274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18 766,6 млн</a:t>
            </a: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. тенге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28384" y="1182621"/>
            <a:ext cx="882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b="1" dirty="0">
                <a:latin typeface="+mj-lt"/>
              </a:rPr>
              <a:t>млн. тенге</a:t>
            </a:r>
            <a:endParaRPr lang="ru-RU" sz="1200" b="1" dirty="0">
              <a:latin typeface="+mj-lt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510133"/>
              </p:ext>
            </p:extLst>
          </p:nvPr>
        </p:nvGraphicFramePr>
        <p:xfrm>
          <a:off x="0" y="1459620"/>
          <a:ext cx="9144000" cy="5398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0120"/>
          </a:xfrm>
        </p:spPr>
        <p:txBody>
          <a:bodyPr>
            <a:normAutofit/>
          </a:bodyPr>
          <a:lstStyle/>
          <a:p>
            <a:r>
              <a:rPr lang="ru-RU" sz="2000" b="1" dirty="0"/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Направления расходов районного бюджета 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01.10.2026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18 766,6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тенге)   </a:t>
            </a:r>
            <a:endParaRPr lang="ru-RU" sz="1800" b="1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3F194F0F-A5B9-41FF-BD3F-E5C3A7D1FC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9255304"/>
              </p:ext>
            </p:extLst>
          </p:nvPr>
        </p:nvGraphicFramePr>
        <p:xfrm>
          <a:off x="0" y="980728"/>
          <a:ext cx="9144000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DF2752C-5D09-49AD-BAFC-5438A91464BC}"/>
              </a:ext>
            </a:extLst>
          </p:cNvPr>
          <p:cNvSpPr/>
          <p:nvPr/>
        </p:nvSpPr>
        <p:spPr>
          <a:xfrm>
            <a:off x="23761324" y="3548063"/>
            <a:ext cx="216276" cy="2063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FC69772-23C0-40FF-9132-9D7466CCC451}"/>
              </a:ext>
            </a:extLst>
          </p:cNvPr>
          <p:cNvSpPr/>
          <p:nvPr/>
        </p:nvSpPr>
        <p:spPr>
          <a:xfrm>
            <a:off x="23810537" y="4741863"/>
            <a:ext cx="216276" cy="2222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F8843506-15C6-4BAC-AF90-050ED3331382}"/>
              </a:ext>
            </a:extLst>
          </p:cNvPr>
          <p:cNvSpPr/>
          <p:nvPr/>
        </p:nvSpPr>
        <p:spPr>
          <a:xfrm>
            <a:off x="23812124" y="5808663"/>
            <a:ext cx="216276" cy="2063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FA92F35-22BD-4D7B-B87B-DAB13E69A721}"/>
              </a:ext>
            </a:extLst>
          </p:cNvPr>
          <p:cNvSpPr/>
          <p:nvPr/>
        </p:nvSpPr>
        <p:spPr>
          <a:xfrm>
            <a:off x="23829587" y="6308725"/>
            <a:ext cx="216276" cy="20637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09FD8E0D-D0F9-4A5B-97E1-DF9A0E086FC9}"/>
              </a:ext>
            </a:extLst>
          </p:cNvPr>
          <p:cNvSpPr/>
          <p:nvPr/>
        </p:nvSpPr>
        <p:spPr>
          <a:xfrm>
            <a:off x="23810537" y="4275138"/>
            <a:ext cx="216276" cy="2063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4E55DF86-6FC8-42B7-A0EE-73FC0292135C}"/>
              </a:ext>
            </a:extLst>
          </p:cNvPr>
          <p:cNvSpPr/>
          <p:nvPr/>
        </p:nvSpPr>
        <p:spPr>
          <a:xfrm>
            <a:off x="23815299" y="5248275"/>
            <a:ext cx="216276" cy="209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ADDC6E6A-4686-46B2-8CA5-5B87EDAF5789}"/>
              </a:ext>
            </a:extLst>
          </p:cNvPr>
          <p:cNvSpPr/>
          <p:nvPr/>
        </p:nvSpPr>
        <p:spPr>
          <a:xfrm>
            <a:off x="23829587" y="6819900"/>
            <a:ext cx="216276" cy="206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9B58C705-1806-4EFA-BE39-74640185292E}"/>
              </a:ext>
            </a:extLst>
          </p:cNvPr>
          <p:cNvSpPr/>
          <p:nvPr/>
        </p:nvSpPr>
        <p:spPr>
          <a:xfrm>
            <a:off x="23826412" y="7875588"/>
            <a:ext cx="216276" cy="2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100"/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78F5A01B-1FE5-4F32-892C-1D9A2841CE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432710"/>
              </p:ext>
            </p:extLst>
          </p:nvPr>
        </p:nvGraphicFramePr>
        <p:xfrm>
          <a:off x="0" y="1026615"/>
          <a:ext cx="4968552" cy="5793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98608"/>
            <a:ext cx="3712035" cy="406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3576</TotalTime>
  <Words>207</Words>
  <Application>Microsoft Office PowerPoint</Application>
  <PresentationFormat>Экран (4:3)</PresentationFormat>
  <Paragraphs>86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  </vt:lpstr>
      <vt:lpstr>                                Исполнение бюджета по состоянию на 01.10.2026 года Поступления 19 171,3млн. тенге   </vt:lpstr>
      <vt:lpstr>         Исполнение бюджета по состоянию на 01.10.2026 года Поступления 19 171,3 млн.тенге</vt:lpstr>
      <vt:lpstr>         Темп роста по расходам районного бюджета</vt:lpstr>
      <vt:lpstr> Направления расходов районного бюджета на 01.10.2026 года  (18 766,6 млн. тенге)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396</cp:revision>
  <cp:lastPrinted>2025-02-13T12:36:21Z</cp:lastPrinted>
  <dcterms:created xsi:type="dcterms:W3CDTF">2019-11-05T10:12:40Z</dcterms:created>
  <dcterms:modified xsi:type="dcterms:W3CDTF">2026-10-09T13:08:50Z</dcterms:modified>
</cp:coreProperties>
</file>