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2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3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4.xml" ContentType="application/vnd.openxmlformats-officedocument.presentationml.notesSl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sldIdLst>
    <p:sldId id="256" r:id="rId2"/>
    <p:sldId id="257" r:id="rId3"/>
    <p:sldId id="258" r:id="rId4"/>
    <p:sldId id="259" r:id="rId5"/>
    <p:sldId id="260" r:id="rId6"/>
    <p:sldId id="261" r:id="rId7"/>
    <p:sldId id="284" r:id="rId8"/>
    <p:sldId id="331" r:id="rId9"/>
    <p:sldId id="330" r:id="rId10"/>
    <p:sldId id="285" r:id="rId11"/>
    <p:sldId id="266" r:id="rId12"/>
    <p:sldId id="325" r:id="rId13"/>
    <p:sldId id="268" r:id="rId14"/>
    <p:sldId id="269" r:id="rId15"/>
    <p:sldId id="326" r:id="rId16"/>
    <p:sldId id="270" r:id="rId17"/>
    <p:sldId id="271" r:id="rId18"/>
    <p:sldId id="272" r:id="rId19"/>
    <p:sldId id="274" r:id="rId20"/>
    <p:sldId id="276" r:id="rId21"/>
    <p:sldId id="277" r:id="rId22"/>
    <p:sldId id="278" r:id="rId23"/>
    <p:sldId id="321" r:id="rId24"/>
    <p:sldId id="335" r:id="rId25"/>
    <p:sldId id="324" r:id="rId26"/>
    <p:sldId id="282" r:id="rId2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D317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343" autoAdjust="0"/>
    <p:restoredTop sz="94186" autoAdjust="0"/>
  </p:normalViewPr>
  <p:slideViewPr>
    <p:cSldViewPr snapToGrid="0">
      <p:cViewPr varScale="1">
        <p:scale>
          <a:sx n="86" d="100"/>
          <a:sy n="86" d="100"/>
        </p:scale>
        <p:origin x="76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3949456046255089"/>
          <c:y val="7.7093068844571483E-2"/>
          <c:w val="0.33550363269808664"/>
          <c:h val="0.81079015236233087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explosion val="25"/>
          <c:dPt>
            <c:idx val="0"/>
            <c:bubble3D val="0"/>
            <c:explosion val="7"/>
            <c:spPr>
              <a:solidFill>
                <a:schemeClr val="accent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2-F22A-4601-A22B-7D5268B3749A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F22A-4601-A22B-7D5268B3749A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F22A-4601-A22B-7D5268B3749A}"/>
              </c:ext>
            </c:extLst>
          </c:dPt>
          <c:dPt>
            <c:idx val="3"/>
            <c:bubble3D val="0"/>
            <c:explosion val="7"/>
            <c:spPr>
              <a:solidFill>
                <a:schemeClr val="accent4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4-F22A-4601-A22B-7D5268B3749A}"/>
              </c:ext>
            </c:extLst>
          </c:dPt>
          <c:dLbls>
            <c:dLbl>
              <c:idx val="0"/>
              <c:layout>
                <c:manualLayout>
                  <c:x val="4.227053140096507E-3"/>
                  <c:y val="-3.210495254563079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0">
                    <a:spAutoFit/>
                  </a:bodyPr>
                  <a:lstStyle/>
                  <a:p>
                    <a:pPr algn="ctr">
                      <a:defRPr sz="1330" b="1" i="0" u="none" strike="noStrike" kern="1200" spc="0" baseline="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82BA7DC7-5BA8-4407-B76E-A8ED6011D9E1}" type="CATEGORYNAME">
                      <a:rPr lang="ru-RU" smtClean="0"/>
                      <a:pPr algn="ctr">
                        <a:defRPr/>
                      </a:pPr>
                      <a:t>[ИМЯ КАТЕГОРИИ]</a:t>
                    </a:fld>
                    <a:r>
                      <a:rPr lang="ru-RU" dirty="0" smtClean="0"/>
                      <a:t>-</a:t>
                    </a:r>
                    <a:r>
                      <a:rPr lang="ru-RU" baseline="0" dirty="0" smtClean="0"/>
                      <a:t> 2 898,6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ctr">
                    <a:defRPr sz="133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0535632774164095"/>
                      <c:h val="0.10352424932285195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F22A-4601-A22B-7D5268B3749A}"/>
                </c:ext>
              </c:extLst>
            </c:dLbl>
            <c:dLbl>
              <c:idx val="1"/>
              <c:layout>
                <c:manualLayout>
                  <c:x val="2.4758454106280293E-2"/>
                  <c:y val="-7.8803347384183958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0">
                    <a:spAutoFit/>
                  </a:bodyPr>
                  <a:lstStyle/>
                  <a:p>
                    <a:pPr algn="l">
                      <a:defRPr sz="1330" b="1" i="0" u="none" strike="noStrike" kern="1200" spc="0" baseline="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B7B17A38-CFF1-4939-AA2B-FCE7D64F4044}" type="CATEGORYNAME">
                      <a:rPr lang="ru-RU" smtClean="0">
                        <a:solidFill>
                          <a:schemeClr val="accent2"/>
                        </a:solidFill>
                      </a:rPr>
                      <a:pPr algn="l">
                        <a:defRPr>
                          <a:solidFill>
                            <a:schemeClr val="accent1"/>
                          </a:solidFill>
                        </a:defRPr>
                      </a:pPr>
                      <a:t>[ИМЯ КАТЕГОРИИ]</a:t>
                    </a:fld>
                    <a:r>
                      <a:rPr lang="ru-RU" baseline="0" dirty="0" smtClean="0">
                        <a:solidFill>
                          <a:schemeClr val="accent2"/>
                        </a:solidFill>
                      </a:rPr>
                      <a:t>- 18,9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l">
                    <a:defRPr sz="133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3789255962569897"/>
                      <c:h val="0.10352424932285195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F22A-4601-A22B-7D5268B3749A}"/>
                </c:ext>
              </c:extLst>
            </c:dLbl>
            <c:dLbl>
              <c:idx val="2"/>
              <c:layout>
                <c:manualLayout>
                  <c:x val="-0.13526570048309178"/>
                  <c:y val="2.4933365323493602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0">
                    <a:spAutoFit/>
                  </a:bodyPr>
                  <a:lstStyle/>
                  <a:p>
                    <a:pPr algn="ctr">
                      <a:defRPr sz="1330" b="1" i="0" u="none" strike="noStrike" kern="1200" spc="0" baseline="0">
                        <a:solidFill>
                          <a:schemeClr val="bg2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E93237CF-1F2A-4C96-A051-35E7A0C69281}" type="CATEGORYNAME">
                      <a:rPr lang="ru-RU" smtClean="0">
                        <a:solidFill>
                          <a:schemeClr val="bg2">
                            <a:lumMod val="50000"/>
                          </a:schemeClr>
                        </a:solidFill>
                      </a:rPr>
                      <a:pPr algn="ctr">
                        <a:defRPr>
                          <a:solidFill>
                            <a:schemeClr val="bg2">
                              <a:lumMod val="50000"/>
                            </a:schemeClr>
                          </a:solidFill>
                        </a:defRPr>
                      </a:pPr>
                      <a:t>[ИМЯ КАТЕГОРИИ]</a:t>
                    </a:fld>
                    <a:r>
                      <a:rPr lang="ru-RU" dirty="0" smtClean="0">
                        <a:solidFill>
                          <a:schemeClr val="bg2">
                            <a:lumMod val="50000"/>
                          </a:schemeClr>
                        </a:solidFill>
                      </a:rPr>
                      <a:t> </a:t>
                    </a:r>
                    <a:r>
                      <a:rPr lang="ru-RU" baseline="0" dirty="0" smtClean="0">
                        <a:solidFill>
                          <a:schemeClr val="bg2">
                            <a:lumMod val="50000"/>
                          </a:schemeClr>
                        </a:solidFill>
                      </a:rPr>
                      <a:t>– 102,4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ctr">
                    <a:defRPr sz="1330" b="1" i="0" u="none" strike="noStrike" kern="1200" spc="0" baseline="0">
                      <a:solidFill>
                        <a:schemeClr val="bg2">
                          <a:lumMod val="50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2898550724637681"/>
                      <c:h val="0.10352424932285195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F22A-4601-A22B-7D5268B3749A}"/>
                </c:ext>
              </c:extLst>
            </c:dLbl>
            <c:dLbl>
              <c:idx val="3"/>
              <c:layout>
                <c:manualLayout>
                  <c:x val="-4.9516908212560384E-2"/>
                  <c:y val="-0.15760669476836781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0">
                    <a:spAutoFit/>
                  </a:bodyPr>
                  <a:lstStyle/>
                  <a:p>
                    <a:pPr algn="ctr">
                      <a:defRPr sz="1330" b="1" i="0" u="none" strike="noStrike" kern="1200" spc="0" baseline="0">
                        <a:solidFill>
                          <a:schemeClr val="accent4">
                            <a:lumMod val="7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3E815D2E-28BB-4540-B8E3-5CA65DF4F209}" type="CATEGORYNAME">
                      <a:rPr lang="ru-RU" smtClean="0"/>
                      <a:pPr algn="ctr">
                        <a:defRPr>
                          <a:solidFill>
                            <a:schemeClr val="accent4">
                              <a:lumMod val="75000"/>
                            </a:schemeClr>
                          </a:solidFill>
                        </a:defRPr>
                      </a:pPr>
                      <a:t>[ИМЯ КАТЕГОРИИ]</a:t>
                    </a:fld>
                    <a:r>
                      <a:rPr lang="ru-RU" baseline="0" dirty="0" smtClean="0"/>
                      <a:t>-3 809,5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ctr">
                    <a:defRPr sz="1330" b="1" i="0" u="none" strike="noStrike" kern="1200" spc="0" baseline="0">
                      <a:solidFill>
                        <a:schemeClr val="accent4">
                          <a:lumMod val="7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7028386397352505"/>
                      <c:h val="0.10352424932285195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4-F22A-4601-A22B-7D5268B3749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sz="1330" b="1" i="0" u="none" strike="noStrike" kern="1200" spc="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1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Лист1!$A$2:$A$5</c:f>
              <c:strCache>
                <c:ptCount val="4"/>
                <c:pt idx="0">
                  <c:v>Поступления трансфертов</c:v>
                </c:pt>
                <c:pt idx="1">
                  <c:v>Поступления от продажи основного капитала</c:v>
                </c:pt>
                <c:pt idx="2">
                  <c:v>Неналоговые поступления</c:v>
                </c:pt>
                <c:pt idx="3">
                  <c:v>Налоговые поступления</c:v>
                </c:pt>
              </c:strCache>
            </c:strRef>
          </c:cat>
          <c:val>
            <c:numRef>
              <c:f>Лист1!$B$2:$B$5</c:f>
              <c:numCache>
                <c:formatCode>#\ ##0.0</c:formatCode>
                <c:ptCount val="4"/>
                <c:pt idx="0">
                  <c:v>2898.6</c:v>
                </c:pt>
                <c:pt idx="1">
                  <c:v>18.899999999999999</c:v>
                </c:pt>
                <c:pt idx="2">
                  <c:v>102.3</c:v>
                </c:pt>
                <c:pt idx="3">
                  <c:v>3809.4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22A-4601-A22B-7D5268B3749A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gradFill>
      <a:gsLst>
        <a:gs pos="0">
          <a:schemeClr val="accent1">
            <a:lumMod val="5000"/>
            <a:lumOff val="95000"/>
          </a:schemeClr>
        </a:gs>
        <a:gs pos="74000">
          <a:schemeClr val="accent1">
            <a:lumMod val="45000"/>
            <a:lumOff val="55000"/>
          </a:schemeClr>
        </a:gs>
        <a:gs pos="83000">
          <a:schemeClr val="accent1">
            <a:lumMod val="45000"/>
            <a:lumOff val="55000"/>
          </a:schemeClr>
        </a:gs>
        <a:gs pos="100000">
          <a:schemeClr val="accent1">
            <a:lumMod val="30000"/>
            <a:lumOff val="70000"/>
          </a:schemeClr>
        </a:gs>
      </a:gsLst>
      <a:lin ang="5400000" scaled="1"/>
    </a:gradFill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50"/>
      <c:rotY val="20"/>
      <c:depthPercent val="100"/>
      <c:rAngAx val="0"/>
      <c:perspective val="6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2.3194210425067349E-2"/>
          <c:y val="2.4469966548185795E-2"/>
          <c:w val="0.9732672995446926"/>
          <c:h val="0.95028781115488847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chemeClr val="accent1">
                  <a:alpha val="90000"/>
                </a:schemeClr>
              </a:solidFill>
              <a:ln w="19050">
                <a:solidFill>
                  <a:schemeClr val="accent1">
                    <a:lumMod val="75000"/>
                  </a:schemeClr>
                </a:solidFill>
              </a:ln>
              <a:effectLst>
                <a:innerShdw blurRad="114300">
                  <a:schemeClr val="accent1">
                    <a:lumMod val="75000"/>
                  </a:schemeClr>
                </a:innerShdw>
              </a:effectLst>
              <a:scene3d>
                <a:camera prst="orthographicFront"/>
                <a:lightRig rig="threePt" dir="t"/>
              </a:scene3d>
              <a:sp3d contourW="19050" prstMaterial="flat">
                <a:contourClr>
                  <a:schemeClr val="accent1">
                    <a:lumMod val="75000"/>
                  </a:schemeClr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4127-4AB0-8357-BE6500FA6648}"/>
              </c:ext>
            </c:extLst>
          </c:dPt>
          <c:dPt>
            <c:idx val="1"/>
            <c:bubble3D val="0"/>
            <c:spPr>
              <a:solidFill>
                <a:schemeClr val="accent2">
                  <a:alpha val="90000"/>
                </a:schemeClr>
              </a:solidFill>
              <a:ln w="19050">
                <a:solidFill>
                  <a:schemeClr val="accent2">
                    <a:lumMod val="75000"/>
                  </a:schemeClr>
                </a:solidFill>
              </a:ln>
              <a:effectLst>
                <a:innerShdw blurRad="114300">
                  <a:schemeClr val="accent2">
                    <a:lumMod val="75000"/>
                  </a:schemeClr>
                </a:innerShdw>
              </a:effectLst>
              <a:scene3d>
                <a:camera prst="orthographicFront"/>
                <a:lightRig rig="threePt" dir="t"/>
              </a:scene3d>
              <a:sp3d contourW="19050" prstMaterial="flat">
                <a:contourClr>
                  <a:schemeClr val="accent2">
                    <a:lumMod val="75000"/>
                  </a:schemeClr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2-4127-4AB0-8357-BE6500FA6648}"/>
              </c:ext>
            </c:extLst>
          </c:dPt>
          <c:dPt>
            <c:idx val="2"/>
            <c:bubble3D val="0"/>
            <c:explosion val="1"/>
            <c:spPr>
              <a:solidFill>
                <a:schemeClr val="accent3">
                  <a:alpha val="90000"/>
                </a:schemeClr>
              </a:solidFill>
              <a:ln w="19050">
                <a:solidFill>
                  <a:schemeClr val="accent3">
                    <a:lumMod val="75000"/>
                  </a:schemeClr>
                </a:solidFill>
              </a:ln>
              <a:effectLst>
                <a:innerShdw blurRad="114300">
                  <a:schemeClr val="accent3">
                    <a:lumMod val="75000"/>
                  </a:schemeClr>
                </a:innerShdw>
              </a:effectLst>
              <a:scene3d>
                <a:camera prst="orthographicFront"/>
                <a:lightRig rig="threePt" dir="t"/>
              </a:scene3d>
              <a:sp3d contourW="19050" prstMaterial="flat">
                <a:contourClr>
                  <a:schemeClr val="accent3">
                    <a:lumMod val="75000"/>
                  </a:schemeClr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6-4127-4AB0-8357-BE6500FA6648}"/>
              </c:ext>
            </c:extLst>
          </c:dPt>
          <c:dPt>
            <c:idx val="3"/>
            <c:bubble3D val="0"/>
            <c:spPr>
              <a:solidFill>
                <a:schemeClr val="accent4">
                  <a:alpha val="90000"/>
                </a:schemeClr>
              </a:solidFill>
              <a:ln w="19050">
                <a:solidFill>
                  <a:schemeClr val="accent4">
                    <a:lumMod val="75000"/>
                  </a:schemeClr>
                </a:solidFill>
              </a:ln>
              <a:effectLst>
                <a:innerShdw blurRad="114300">
                  <a:schemeClr val="accent4">
                    <a:lumMod val="75000"/>
                  </a:schemeClr>
                </a:innerShdw>
              </a:effectLst>
              <a:scene3d>
                <a:camera prst="orthographicFront"/>
                <a:lightRig rig="threePt" dir="t"/>
              </a:scene3d>
              <a:sp3d contourW="19050" prstMaterial="flat">
                <a:contourClr>
                  <a:schemeClr val="accent4">
                    <a:lumMod val="75000"/>
                  </a:schemeClr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4-4127-4AB0-8357-BE6500FA6648}"/>
              </c:ext>
            </c:extLst>
          </c:dPt>
          <c:dPt>
            <c:idx val="4"/>
            <c:bubble3D val="0"/>
            <c:spPr>
              <a:solidFill>
                <a:schemeClr val="accent5">
                  <a:alpha val="90000"/>
                </a:schemeClr>
              </a:solidFill>
              <a:ln w="19050">
                <a:solidFill>
                  <a:schemeClr val="accent5">
                    <a:lumMod val="75000"/>
                  </a:schemeClr>
                </a:solidFill>
              </a:ln>
              <a:effectLst>
                <a:innerShdw blurRad="114300">
                  <a:schemeClr val="accent5">
                    <a:lumMod val="75000"/>
                  </a:schemeClr>
                </a:innerShdw>
              </a:effectLst>
              <a:scene3d>
                <a:camera prst="orthographicFront"/>
                <a:lightRig rig="threePt" dir="t"/>
              </a:scene3d>
              <a:sp3d contourW="19050" prstMaterial="flat">
                <a:contourClr>
                  <a:schemeClr val="accent5">
                    <a:lumMod val="75000"/>
                  </a:schemeClr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4127-4AB0-8357-BE6500FA6648}"/>
              </c:ext>
            </c:extLst>
          </c:dPt>
          <c:dPt>
            <c:idx val="5"/>
            <c:bubble3D val="0"/>
            <c:spPr>
              <a:solidFill>
                <a:schemeClr val="accent6">
                  <a:alpha val="90000"/>
                </a:schemeClr>
              </a:solidFill>
              <a:ln w="19050">
                <a:solidFill>
                  <a:schemeClr val="accent6">
                    <a:lumMod val="75000"/>
                  </a:schemeClr>
                </a:solidFill>
              </a:ln>
              <a:effectLst>
                <a:innerShdw blurRad="114300">
                  <a:schemeClr val="accent6">
                    <a:lumMod val="75000"/>
                  </a:schemeClr>
                </a:innerShdw>
              </a:effectLst>
              <a:scene3d>
                <a:camera prst="orthographicFront"/>
                <a:lightRig rig="threePt" dir="t"/>
              </a:scene3d>
              <a:sp3d contourW="19050" prstMaterial="flat">
                <a:contourClr>
                  <a:schemeClr val="accent6">
                    <a:lumMod val="75000"/>
                  </a:schemeClr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4127-4AB0-8357-BE6500FA6648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  <a:alpha val="90000"/>
                </a:schemeClr>
              </a:solidFill>
              <a:ln w="19050">
                <a:solidFill>
                  <a:schemeClr val="accent1">
                    <a:lumMod val="60000"/>
                    <a:lumMod val="75000"/>
                  </a:schemeClr>
                </a:solidFill>
              </a:ln>
              <a:effectLst>
                <a:innerShdw blurRad="114300">
                  <a:schemeClr val="accent1">
                    <a:lumMod val="60000"/>
                    <a:lumMod val="75000"/>
                  </a:schemeClr>
                </a:innerShdw>
              </a:effectLst>
              <a:scene3d>
                <a:camera prst="orthographicFront"/>
                <a:lightRig rig="threePt" dir="t"/>
              </a:scene3d>
              <a:sp3d contourW="19050" prstMaterial="flat">
                <a:contourClr>
                  <a:schemeClr val="accent1">
                    <a:lumMod val="60000"/>
                    <a:lumMod val="75000"/>
                  </a:schemeClr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C-A6EA-43CD-9FE9-8A5376126BD7}"/>
              </c:ext>
            </c:extLst>
          </c:dPt>
          <c:dPt>
            <c:idx val="7"/>
            <c:bubble3D val="0"/>
            <c:spPr>
              <a:solidFill>
                <a:schemeClr val="accent2">
                  <a:lumMod val="75000"/>
                </a:schemeClr>
              </a:solidFill>
              <a:ln w="19050">
                <a:solidFill>
                  <a:schemeClr val="accent2">
                    <a:lumMod val="60000"/>
                    <a:lumMod val="75000"/>
                  </a:schemeClr>
                </a:solidFill>
              </a:ln>
              <a:effectLst>
                <a:innerShdw blurRad="114300">
                  <a:schemeClr val="accent2">
                    <a:lumMod val="60000"/>
                    <a:lumMod val="75000"/>
                  </a:schemeClr>
                </a:innerShdw>
              </a:effectLst>
              <a:scene3d>
                <a:camera prst="orthographicFront"/>
                <a:lightRig rig="threePt" dir="t"/>
              </a:scene3d>
              <a:sp3d contourW="19050" prstMaterial="flat">
                <a:contourClr>
                  <a:schemeClr val="accent2">
                    <a:lumMod val="60000"/>
                    <a:lumMod val="75000"/>
                  </a:schemeClr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D-A6EA-43CD-9FE9-8A5376126BD7}"/>
              </c:ext>
            </c:extLst>
          </c:dPt>
          <c:dPt>
            <c:idx val="8"/>
            <c:bubble3D val="0"/>
            <c:spPr>
              <a:solidFill>
                <a:schemeClr val="accent3">
                  <a:lumMod val="60000"/>
                  <a:alpha val="90000"/>
                </a:schemeClr>
              </a:solidFill>
              <a:ln w="19050">
                <a:solidFill>
                  <a:schemeClr val="accent3">
                    <a:lumMod val="60000"/>
                    <a:lumMod val="75000"/>
                  </a:schemeClr>
                </a:solidFill>
              </a:ln>
              <a:effectLst>
                <a:innerShdw blurRad="114300">
                  <a:schemeClr val="accent3">
                    <a:lumMod val="60000"/>
                    <a:lumMod val="75000"/>
                  </a:schemeClr>
                </a:innerShdw>
              </a:effectLst>
              <a:scene3d>
                <a:camera prst="orthographicFront"/>
                <a:lightRig rig="threePt" dir="t"/>
              </a:scene3d>
              <a:sp3d contourW="19050" prstMaterial="flat">
                <a:contourClr>
                  <a:schemeClr val="accent3">
                    <a:lumMod val="60000"/>
                    <a:lumMod val="75000"/>
                  </a:schemeClr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E-A6EA-43CD-9FE9-8A5376126BD7}"/>
              </c:ext>
            </c:extLst>
          </c:dPt>
          <c:dPt>
            <c:idx val="9"/>
            <c:bubble3D val="0"/>
            <c:spPr>
              <a:solidFill>
                <a:schemeClr val="accent4">
                  <a:lumMod val="60000"/>
                  <a:alpha val="90000"/>
                </a:schemeClr>
              </a:solidFill>
              <a:ln w="19050">
                <a:solidFill>
                  <a:schemeClr val="accent4">
                    <a:lumMod val="60000"/>
                    <a:lumMod val="75000"/>
                  </a:schemeClr>
                </a:solidFill>
              </a:ln>
              <a:effectLst>
                <a:innerShdw blurRad="114300">
                  <a:schemeClr val="accent4">
                    <a:lumMod val="60000"/>
                    <a:lumMod val="75000"/>
                  </a:schemeClr>
                </a:innerShdw>
              </a:effectLst>
              <a:scene3d>
                <a:camera prst="orthographicFront"/>
                <a:lightRig rig="threePt" dir="t"/>
              </a:scene3d>
              <a:sp3d contourW="19050" prstMaterial="flat">
                <a:contourClr>
                  <a:schemeClr val="accent4">
                    <a:lumMod val="60000"/>
                    <a:lumMod val="75000"/>
                  </a:schemeClr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F-A6EA-43CD-9FE9-8A5376126BD7}"/>
              </c:ext>
            </c:extLst>
          </c:dPt>
          <c:dPt>
            <c:idx val="10"/>
            <c:bubble3D val="0"/>
            <c:spPr>
              <a:solidFill>
                <a:schemeClr val="accent5">
                  <a:lumMod val="60000"/>
                  <a:alpha val="90000"/>
                </a:schemeClr>
              </a:solidFill>
              <a:ln w="19050">
                <a:solidFill>
                  <a:schemeClr val="accent5">
                    <a:lumMod val="60000"/>
                    <a:lumMod val="75000"/>
                  </a:schemeClr>
                </a:solidFill>
              </a:ln>
              <a:effectLst>
                <a:innerShdw blurRad="114300">
                  <a:schemeClr val="accent5">
                    <a:lumMod val="60000"/>
                    <a:lumMod val="75000"/>
                  </a:schemeClr>
                </a:innerShdw>
              </a:effectLst>
              <a:scene3d>
                <a:camera prst="orthographicFront"/>
                <a:lightRig rig="threePt" dir="t"/>
              </a:scene3d>
              <a:sp3d contourW="19050" prstMaterial="flat">
                <a:contourClr>
                  <a:schemeClr val="accent5">
                    <a:lumMod val="60000"/>
                    <a:lumMod val="75000"/>
                  </a:schemeClr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0-A6EA-43CD-9FE9-8A5376126BD7}"/>
              </c:ext>
            </c:extLst>
          </c:dPt>
          <c:dPt>
            <c:idx val="11"/>
            <c:bubble3D val="0"/>
            <c:spPr>
              <a:solidFill>
                <a:schemeClr val="accent6">
                  <a:lumMod val="60000"/>
                  <a:alpha val="90000"/>
                </a:schemeClr>
              </a:solidFill>
              <a:ln w="19050">
                <a:solidFill>
                  <a:schemeClr val="accent6">
                    <a:lumMod val="60000"/>
                    <a:lumMod val="75000"/>
                  </a:schemeClr>
                </a:solidFill>
              </a:ln>
              <a:effectLst>
                <a:innerShdw blurRad="114300">
                  <a:schemeClr val="accent6">
                    <a:lumMod val="60000"/>
                    <a:lumMod val="75000"/>
                  </a:schemeClr>
                </a:innerShdw>
              </a:effectLst>
              <a:scene3d>
                <a:camera prst="orthographicFront"/>
                <a:lightRig rig="threePt" dir="t"/>
              </a:scene3d>
              <a:sp3d contourW="19050" prstMaterial="flat">
                <a:contourClr>
                  <a:schemeClr val="accent6">
                    <a:lumMod val="60000"/>
                    <a:lumMod val="75000"/>
                  </a:schemeClr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1-A6EA-43CD-9FE9-8A5376126BD7}"/>
              </c:ext>
            </c:extLst>
          </c:dPt>
          <c:dPt>
            <c:idx val="12"/>
            <c:bubble3D val="0"/>
            <c:spPr>
              <a:solidFill>
                <a:schemeClr val="accent1">
                  <a:lumMod val="80000"/>
                  <a:lumOff val="20000"/>
                  <a:alpha val="90000"/>
                </a:schemeClr>
              </a:solidFill>
              <a:ln w="19050">
                <a:solidFill>
                  <a:schemeClr val="accent1">
                    <a:lumMod val="80000"/>
                    <a:lumOff val="20000"/>
                    <a:lumMod val="75000"/>
                  </a:schemeClr>
                </a:solidFill>
              </a:ln>
              <a:effectLst>
                <a:innerShdw blurRad="114300">
                  <a:schemeClr val="accent1">
                    <a:lumMod val="80000"/>
                    <a:lumOff val="20000"/>
                    <a:lumMod val="75000"/>
                  </a:schemeClr>
                </a:innerShdw>
              </a:effectLst>
              <a:scene3d>
                <a:camera prst="orthographicFront"/>
                <a:lightRig rig="threePt" dir="t"/>
              </a:scene3d>
              <a:sp3d contourW="19050" prstMaterial="flat">
                <a:contourClr>
                  <a:schemeClr val="accent1">
                    <a:lumMod val="80000"/>
                    <a:lumOff val="20000"/>
                    <a:lumMod val="75000"/>
                  </a:schemeClr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2-A6EA-43CD-9FE9-8A5376126BD7}"/>
              </c:ext>
            </c:extLst>
          </c:dPt>
          <c:dLbls>
            <c:dLbl>
              <c:idx val="0"/>
              <c:layout>
                <c:manualLayout>
                  <c:x val="-4.3301485905567039E-2"/>
                  <c:y val="-1.5794330671174299E-2"/>
                </c:manualLayout>
              </c:layout>
              <c:tx>
                <c:rich>
                  <a:bodyPr rot="0" spcFirstLastPara="1" vertOverflow="clip" horzOverflow="clip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330" b="1" i="0" u="none" strike="noStrike" kern="1200" baseline="0">
                        <a:solidFill>
                          <a:schemeClr val="accent1"/>
                        </a:solidFill>
                        <a:effectLst/>
                        <a:latin typeface="+mn-lt"/>
                        <a:ea typeface="+mn-ea"/>
                        <a:cs typeface="+mn-cs"/>
                      </a:defRPr>
                    </a:pPr>
                    <a:fld id="{B59BCB92-C7DD-465E-9E49-17155DCBA6A0}" type="CATEGORYNAME">
                      <a:rPr lang="ru-RU" smtClean="0">
                        <a:solidFill>
                          <a:schemeClr val="accent1">
                            <a:lumMod val="75000"/>
                          </a:schemeClr>
                        </a:solidFill>
                      </a:rPr>
                      <a:pPr>
                        <a:defRPr b="1"/>
                      </a:pPr>
                      <a:t>[ИМЯ КАТЕГОРИИ]</a:t>
                    </a:fld>
                    <a:r>
                      <a:rPr lang="ru-RU" baseline="0" dirty="0" smtClean="0">
                        <a:solidFill>
                          <a:schemeClr val="accent1">
                            <a:lumMod val="75000"/>
                          </a:schemeClr>
                        </a:solidFill>
                      </a:rPr>
                      <a:t>- 30,3</a:t>
                    </a:r>
                  </a:p>
                </c:rich>
              </c:tx>
              <c:spPr>
                <a:solidFill>
                  <a:schemeClr val="lt1">
                    <a:alpha val="90000"/>
                  </a:schemeClr>
                </a:solidFill>
                <a:ln w="12700" cap="flat" cmpd="sng" algn="ctr">
                  <a:solidFill>
                    <a:schemeClr val="accent1"/>
                  </a:solidFill>
                  <a:round/>
                </a:ln>
                <a:effectLst>
                  <a:outerShdw blurRad="50800" dist="38100" dir="2700000" algn="tl" rotWithShape="0">
                    <a:schemeClr val="accent1">
                      <a:lumMod val="75000"/>
                      <a:alpha val="40000"/>
                    </a:schemeClr>
                  </a:outerShdw>
                </a:effectLst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baseline="0">
                      <a:solidFill>
                        <a:schemeClr val="accent1"/>
                      </a:solidFill>
                      <a:effectLst/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4127-4AB0-8357-BE6500FA6648}"/>
                </c:ext>
              </c:extLst>
            </c:dLbl>
            <c:dLbl>
              <c:idx val="1"/>
              <c:layout>
                <c:manualLayout>
                  <c:x val="7.614690617899969E-2"/>
                  <c:y val="7.9639140039626988E-4"/>
                </c:manualLayout>
              </c:layout>
              <c:tx>
                <c:rich>
                  <a:bodyPr rot="0" spcFirstLastPara="1" vertOverflow="clip" horzOverflow="clip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330" b="1" i="0" u="none" strike="noStrike" kern="1200" baseline="0">
                        <a:solidFill>
                          <a:schemeClr val="accent1"/>
                        </a:solidFill>
                        <a:effectLst/>
                        <a:latin typeface="+mn-lt"/>
                        <a:ea typeface="+mn-ea"/>
                        <a:cs typeface="+mn-cs"/>
                      </a:defRPr>
                    </a:pPr>
                    <a:fld id="{FEA1B852-10AF-438F-9784-080198E7E3A3}" type="CATEGORYNAME">
                      <a:rPr lang="ru-RU" smtClean="0">
                        <a:solidFill>
                          <a:schemeClr val="accent2"/>
                        </a:solidFill>
                      </a:rPr>
                      <a:pPr>
                        <a:defRPr b="1">
                          <a:solidFill>
                            <a:schemeClr val="accent1"/>
                          </a:solidFill>
                        </a:defRPr>
                      </a:pPr>
                      <a:t>[ИМЯ КАТЕГОРИИ]</a:t>
                    </a:fld>
                    <a:r>
                      <a:rPr lang="ru-RU" baseline="0" dirty="0" smtClean="0">
                        <a:solidFill>
                          <a:schemeClr val="accent2"/>
                        </a:solidFill>
                      </a:rPr>
                      <a:t>- 31,0</a:t>
                    </a:r>
                  </a:p>
                </c:rich>
              </c:tx>
              <c:spPr>
                <a:solidFill>
                  <a:schemeClr val="lt1">
                    <a:alpha val="90000"/>
                  </a:schemeClr>
                </a:solidFill>
                <a:ln w="12700" cap="flat" cmpd="sng" algn="ctr">
                  <a:solidFill>
                    <a:schemeClr val="accent2"/>
                  </a:solidFill>
                  <a:round/>
                </a:ln>
                <a:effectLst>
                  <a:outerShdw blurRad="50800" dist="38100" dir="2700000" algn="tl" rotWithShape="0">
                    <a:schemeClr val="accent2">
                      <a:lumMod val="75000"/>
                      <a:alpha val="40000"/>
                    </a:schemeClr>
                  </a:outerShdw>
                </a:effectLst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baseline="0">
                      <a:solidFill>
                        <a:schemeClr val="accent1"/>
                      </a:solidFill>
                      <a:effectLst/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0811117606682272"/>
                      <c:h val="8.2106496446940874E-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4127-4AB0-8357-BE6500FA6648}"/>
                </c:ext>
              </c:extLst>
            </c:dLbl>
            <c:dLbl>
              <c:idx val="2"/>
              <c:layout>
                <c:manualLayout>
                  <c:x val="7.2753635419808838E-2"/>
                  <c:y val="0.11999491834261417"/>
                </c:manualLayout>
              </c:layout>
              <c:tx>
                <c:rich>
                  <a:bodyPr rot="0" spcFirstLastPara="1" vertOverflow="clip" horzOverflow="clip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330" b="1" i="0" u="none" strike="noStrike" kern="1200" baseline="0">
                        <a:solidFill>
                          <a:schemeClr val="accent1"/>
                        </a:solidFill>
                        <a:effectLst/>
                        <a:latin typeface="+mn-lt"/>
                        <a:ea typeface="+mn-ea"/>
                        <a:cs typeface="+mn-cs"/>
                      </a:defRPr>
                    </a:pPr>
                    <a:fld id="{5C507570-9DCB-4187-8A5B-E20375D43D41}" type="CATEGORYNAME">
                      <a:rPr lang="ru-RU" smtClean="0">
                        <a:solidFill>
                          <a:schemeClr val="accent3">
                            <a:lumMod val="75000"/>
                          </a:schemeClr>
                        </a:solidFill>
                      </a:rPr>
                      <a:pPr>
                        <a:defRPr b="1">
                          <a:solidFill>
                            <a:schemeClr val="accent1"/>
                          </a:solidFill>
                        </a:defRPr>
                      </a:pPr>
                      <a:t>[ИМЯ КАТЕГОРИИ]</a:t>
                    </a:fld>
                    <a:r>
                      <a:rPr lang="ru-RU" dirty="0" smtClean="0">
                        <a:solidFill>
                          <a:schemeClr val="accent3">
                            <a:lumMod val="75000"/>
                          </a:schemeClr>
                        </a:solidFill>
                      </a:rPr>
                      <a:t>-</a:t>
                    </a:r>
                    <a:r>
                      <a:rPr lang="ru-RU" baseline="0" dirty="0" smtClean="0">
                        <a:solidFill>
                          <a:schemeClr val="accent3">
                            <a:lumMod val="75000"/>
                          </a:schemeClr>
                        </a:solidFill>
                      </a:rPr>
                      <a:t> </a:t>
                    </a:r>
                    <a:r>
                      <a:rPr lang="ru-RU" baseline="0" dirty="0" smtClean="0">
                        <a:solidFill>
                          <a:schemeClr val="accent3">
                            <a:lumMod val="75000"/>
                          </a:schemeClr>
                        </a:solidFill>
                      </a:rPr>
                      <a:t>803,0</a:t>
                    </a:r>
                  </a:p>
                </c:rich>
              </c:tx>
              <c:spPr>
                <a:solidFill>
                  <a:schemeClr val="lt1">
                    <a:alpha val="90000"/>
                  </a:schemeClr>
                </a:solidFill>
                <a:ln w="12700" cap="flat" cmpd="sng" algn="ctr">
                  <a:solidFill>
                    <a:schemeClr val="accent3"/>
                  </a:solidFill>
                  <a:round/>
                </a:ln>
                <a:effectLst>
                  <a:outerShdw blurRad="50800" dist="38100" dir="2700000" algn="tl" rotWithShape="0">
                    <a:schemeClr val="accent3">
                      <a:lumMod val="75000"/>
                      <a:alpha val="40000"/>
                    </a:schemeClr>
                  </a:outerShdw>
                </a:effectLst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baseline="0">
                      <a:solidFill>
                        <a:schemeClr val="accent1"/>
                      </a:solidFill>
                      <a:effectLst/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0822257011230247"/>
                      <c:h val="0.11404428050058074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6-4127-4AB0-8357-BE6500FA6648}"/>
                </c:ext>
              </c:extLst>
            </c:dLbl>
            <c:dLbl>
              <c:idx val="3"/>
              <c:layout>
                <c:manualLayout>
                  <c:x val="7.8746962227073045E-2"/>
                  <c:y val="-3.6960929987792664E-2"/>
                </c:manualLayout>
              </c:layout>
              <c:tx>
                <c:rich>
                  <a:bodyPr rot="0" spcFirstLastPara="1" vertOverflow="clip" horzOverflow="clip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330" b="1" i="0" u="none" strike="noStrike" kern="1200" baseline="0">
                        <a:solidFill>
                          <a:schemeClr val="accent4">
                            <a:lumMod val="75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defRPr>
                    </a:pPr>
                    <a:fld id="{A83A7C4A-70CD-44E5-B0D2-E6D51B30DC5C}" type="CATEGORYNAME">
                      <a:rPr lang="ru-RU" smtClean="0">
                        <a:solidFill>
                          <a:schemeClr val="accent4">
                            <a:lumMod val="75000"/>
                          </a:schemeClr>
                        </a:solidFill>
                      </a:rPr>
                      <a:pPr>
                        <a:defRPr b="1">
                          <a:solidFill>
                            <a:schemeClr val="accent4">
                              <a:lumMod val="75000"/>
                            </a:schemeClr>
                          </a:solidFill>
                        </a:defRPr>
                      </a:pPr>
                      <a:t>[ИМЯ КАТЕГОРИИ]</a:t>
                    </a:fld>
                    <a:r>
                      <a:rPr lang="ru-RU" baseline="0" dirty="0" smtClean="0">
                        <a:solidFill>
                          <a:schemeClr val="accent4">
                            <a:lumMod val="75000"/>
                          </a:schemeClr>
                        </a:solidFill>
                      </a:rPr>
                      <a:t>-1 827,1</a:t>
                    </a:r>
                  </a:p>
                </c:rich>
              </c:tx>
              <c:spPr>
                <a:solidFill>
                  <a:schemeClr val="lt1">
                    <a:alpha val="90000"/>
                  </a:schemeClr>
                </a:solidFill>
                <a:ln w="12700" cap="flat" cmpd="sng" algn="ctr">
                  <a:solidFill>
                    <a:schemeClr val="accent4"/>
                  </a:solidFill>
                  <a:round/>
                </a:ln>
                <a:effectLst>
                  <a:outerShdw blurRad="50800" dist="38100" dir="2700000" algn="tl" rotWithShape="0">
                    <a:schemeClr val="accent4">
                      <a:lumMod val="75000"/>
                      <a:alpha val="40000"/>
                    </a:schemeClr>
                  </a:outerShdw>
                </a:effectLst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baseline="0">
                      <a:solidFill>
                        <a:schemeClr val="accent4">
                          <a:lumMod val="75000"/>
                        </a:schemeClr>
                      </a:solidFill>
                      <a:effectLst/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2846634574719321"/>
                      <c:h val="4.3464392582457094E-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4-4127-4AB0-8357-BE6500FA6648}"/>
                </c:ext>
              </c:extLst>
            </c:dLbl>
            <c:dLbl>
              <c:idx val="4"/>
              <c:layout>
                <c:manualLayout>
                  <c:x val="0.16302585120883745"/>
                  <c:y val="-2.493247392324199E-2"/>
                </c:manualLayout>
              </c:layout>
              <c:tx>
                <c:rich>
                  <a:bodyPr rot="0" spcFirstLastPara="1" vertOverflow="clip" horzOverflow="clip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330" b="1" i="0" u="none" strike="noStrike" kern="1200" baseline="0">
                        <a:solidFill>
                          <a:schemeClr val="accent1"/>
                        </a:solidFill>
                        <a:effectLst/>
                        <a:latin typeface="+mn-lt"/>
                        <a:ea typeface="+mn-ea"/>
                        <a:cs typeface="+mn-cs"/>
                      </a:defRPr>
                    </a:pPr>
                    <a:fld id="{F3FD8E06-4D20-48FE-82F2-2EBFE7BC195C}" type="CATEGORYNAME">
                      <a:rPr lang="ru-RU" smtClean="0">
                        <a:solidFill>
                          <a:srgbClr val="0070C0"/>
                        </a:solidFill>
                      </a:rPr>
                      <a:pPr>
                        <a:defRPr b="1">
                          <a:solidFill>
                            <a:schemeClr val="accent1"/>
                          </a:solidFill>
                        </a:defRPr>
                      </a:pPr>
                      <a:t>[ИМЯ КАТЕГОРИИ]</a:t>
                    </a:fld>
                    <a:r>
                      <a:rPr lang="ru-RU" dirty="0" smtClean="0">
                        <a:solidFill>
                          <a:srgbClr val="0070C0"/>
                        </a:solidFill>
                      </a:rPr>
                      <a:t>815,4</a:t>
                    </a:r>
                  </a:p>
                </c:rich>
              </c:tx>
              <c:spPr>
                <a:solidFill>
                  <a:schemeClr val="lt1">
                    <a:alpha val="90000"/>
                  </a:schemeClr>
                </a:solidFill>
                <a:ln w="12700" cap="flat" cmpd="sng" algn="ctr">
                  <a:solidFill>
                    <a:schemeClr val="accent5"/>
                  </a:solidFill>
                  <a:round/>
                </a:ln>
                <a:effectLst>
                  <a:outerShdw blurRad="50800" dist="38100" dir="2700000" algn="tl" rotWithShape="0">
                    <a:schemeClr val="accent5">
                      <a:lumMod val="75000"/>
                      <a:alpha val="40000"/>
                    </a:schemeClr>
                  </a:outerShdw>
                </a:effectLst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baseline="0">
                      <a:solidFill>
                        <a:schemeClr val="accent1"/>
                      </a:solidFill>
                      <a:effectLst/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7293291802996014"/>
                      <c:h val="6.3801164055205084E-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4127-4AB0-8357-BE6500FA6648}"/>
                </c:ext>
              </c:extLst>
            </c:dLbl>
            <c:dLbl>
              <c:idx val="5"/>
              <c:layout>
                <c:manualLayout>
                  <c:x val="4.1334678315779076E-2"/>
                  <c:y val="-5.2076052069854927E-3"/>
                </c:manualLayout>
              </c:layout>
              <c:tx>
                <c:rich>
                  <a:bodyPr rot="0" spcFirstLastPara="1" vertOverflow="clip" horzOverflow="clip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330" b="1" i="0" u="none" strike="noStrike" kern="1200" baseline="0">
                        <a:solidFill>
                          <a:schemeClr val="accent1"/>
                        </a:solidFill>
                        <a:effectLst/>
                        <a:latin typeface="+mn-lt"/>
                        <a:ea typeface="+mn-ea"/>
                        <a:cs typeface="+mn-cs"/>
                      </a:defRPr>
                    </a:pPr>
                    <a:fld id="{BF7FEEF8-9968-47A0-869D-27125092B651}" type="CATEGORYNAME">
                      <a:rPr lang="ru-RU" smtClean="0">
                        <a:solidFill>
                          <a:schemeClr val="accent6">
                            <a:lumMod val="75000"/>
                          </a:schemeClr>
                        </a:solidFill>
                      </a:rPr>
                      <a:pPr>
                        <a:defRPr b="1">
                          <a:solidFill>
                            <a:schemeClr val="accent1"/>
                          </a:solidFill>
                        </a:defRPr>
                      </a:pPr>
                      <a:t>[ИМЯ КАТЕГОРИИ]</a:t>
                    </a:fld>
                    <a:fld id="{8F283ADD-EE5E-4890-A816-BE54690448CE}" type="VALUE">
                      <a:rPr lang="ru-RU" baseline="0" smtClean="0">
                        <a:solidFill>
                          <a:schemeClr val="accent6">
                            <a:lumMod val="75000"/>
                          </a:schemeClr>
                        </a:solidFill>
                      </a:rPr>
                      <a:pPr>
                        <a:defRPr b="1">
                          <a:solidFill>
                            <a:schemeClr val="accent1"/>
                          </a:solidFill>
                        </a:defRPr>
                      </a:pPr>
                      <a:t>[ЗНАЧЕНИЕ]</a:t>
                    </a:fld>
                    <a:endParaRPr lang="ru-RU"/>
                  </a:p>
                </c:rich>
              </c:tx>
              <c:spPr>
                <a:solidFill>
                  <a:schemeClr val="lt1">
                    <a:alpha val="90000"/>
                  </a:schemeClr>
                </a:solidFill>
                <a:ln w="12700" cap="flat" cmpd="sng" algn="ctr">
                  <a:solidFill>
                    <a:schemeClr val="accent6"/>
                  </a:solidFill>
                  <a:round/>
                </a:ln>
                <a:effectLst>
                  <a:outerShdw blurRad="50800" dist="38100" dir="2700000" algn="tl" rotWithShape="0">
                    <a:schemeClr val="accent6">
                      <a:lumMod val="75000"/>
                      <a:alpha val="40000"/>
                    </a:schemeClr>
                  </a:outerShdw>
                </a:effectLst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baseline="0">
                      <a:solidFill>
                        <a:schemeClr val="accent1"/>
                      </a:solidFill>
                      <a:effectLst/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8.9383196863961525E-2"/>
                      <c:h val="4.4525562213028981E-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4127-4AB0-8357-BE6500FA6648}"/>
                </c:ext>
              </c:extLst>
            </c:dLbl>
            <c:dLbl>
              <c:idx val="6"/>
              <c:layout>
                <c:manualLayout>
                  <c:x val="-8.3989668798228907E-3"/>
                  <c:y val="-2.3395673555641872E-2"/>
                </c:manualLayout>
              </c:layout>
              <c:tx>
                <c:rich>
                  <a:bodyPr rot="0" spcFirstLastPara="1" vertOverflow="clip" horzOverflow="clip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330" b="1" i="0" u="none" strike="noStrike" kern="1200" baseline="0">
                        <a:solidFill>
                          <a:schemeClr val="accent1"/>
                        </a:solidFill>
                        <a:effectLst/>
                        <a:latin typeface="+mn-lt"/>
                        <a:ea typeface="+mn-ea"/>
                        <a:cs typeface="+mn-cs"/>
                      </a:defRPr>
                    </a:pPr>
                    <a:fld id="{4ECB5F83-E2CC-4329-B2BA-6E81292C2CFE}" type="CATEGORYNAME">
                      <a:rPr lang="ru-RU" smtClean="0">
                        <a:solidFill>
                          <a:schemeClr val="accent5">
                            <a:lumMod val="50000"/>
                          </a:schemeClr>
                        </a:solidFill>
                      </a:rPr>
                      <a:pPr>
                        <a:defRPr b="1">
                          <a:solidFill>
                            <a:schemeClr val="accent1"/>
                          </a:solidFill>
                        </a:defRPr>
                      </a:pPr>
                      <a:t>[ИМЯ КАТЕГОРИИ]</a:t>
                    </a:fld>
                    <a:r>
                      <a:rPr lang="ru-RU" baseline="0" dirty="0" smtClean="0">
                        <a:solidFill>
                          <a:schemeClr val="accent5">
                            <a:lumMod val="50000"/>
                          </a:schemeClr>
                        </a:solidFill>
                      </a:rPr>
                      <a:t>- 490,8</a:t>
                    </a:r>
                  </a:p>
                </c:rich>
              </c:tx>
              <c:spPr>
                <a:solidFill>
                  <a:prstClr val="white">
                    <a:alpha val="90000"/>
                  </a:prstClr>
                </a:solidFill>
                <a:ln w="12700" cap="flat" cmpd="sng" algn="ctr">
                  <a:solidFill>
                    <a:srgbClr val="5B9BD5"/>
                  </a:solidFill>
                  <a:round/>
                </a:ln>
                <a:effectLst>
                  <a:outerShdw blurRad="50800" dist="38100" dir="2700000" algn="tl" rotWithShape="0">
                    <a:srgbClr val="5B9BD5">
                      <a:lumMod val="75000"/>
                      <a:alpha val="40000"/>
                    </a:srgbClr>
                  </a:outerShdw>
                </a:effectLst>
              </c:spPr>
              <c:txPr>
                <a:bodyPr rot="0" spcFirstLastPara="1" vertOverflow="clip" horzOverflow="clip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330" b="1" i="0" u="none" strike="noStrike" kern="1200" baseline="0">
                      <a:solidFill>
                        <a:schemeClr val="accent1"/>
                      </a:solidFill>
                      <a:effectLst/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3522908365788317"/>
                      <c:h val="7.0690447413686103E-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C-A6EA-43CD-9FE9-8A5376126BD7}"/>
                </c:ext>
              </c:extLst>
            </c:dLbl>
            <c:dLbl>
              <c:idx val="7"/>
              <c:layout>
                <c:manualLayout>
                  <c:x val="-4.7091383454358052E-2"/>
                  <c:y val="-8.3783826148991519E-2"/>
                </c:manualLayout>
              </c:layout>
              <c:tx>
                <c:rich>
                  <a:bodyPr rot="0" spcFirstLastPara="1" vertOverflow="clip" horzOverflow="clip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330" b="1" i="0" u="none" strike="noStrike" kern="1200" baseline="0">
                        <a:solidFill>
                          <a:schemeClr val="accent1"/>
                        </a:solidFill>
                        <a:effectLst/>
                        <a:latin typeface="+mn-lt"/>
                        <a:ea typeface="+mn-ea"/>
                        <a:cs typeface="+mn-cs"/>
                      </a:defRPr>
                    </a:pPr>
                    <a:fld id="{75EED64C-84BD-4859-849A-B7AD7B497604}" type="CATEGORYNAME">
                      <a:rPr lang="ru-RU" smtClean="0">
                        <a:solidFill>
                          <a:schemeClr val="accent2">
                            <a:lumMod val="50000"/>
                          </a:schemeClr>
                        </a:solidFill>
                      </a:rPr>
                      <a:pPr>
                        <a:defRPr b="1">
                          <a:solidFill>
                            <a:schemeClr val="accent1"/>
                          </a:solidFill>
                        </a:defRPr>
                      </a:pPr>
                      <a:t>[ИМЯ КАТЕГОРИИ]</a:t>
                    </a:fld>
                    <a:r>
                      <a:rPr lang="ru-RU" dirty="0" smtClean="0">
                        <a:solidFill>
                          <a:schemeClr val="accent2">
                            <a:lumMod val="50000"/>
                          </a:schemeClr>
                        </a:solidFill>
                      </a:rPr>
                      <a:t>-</a:t>
                    </a:r>
                    <a:r>
                      <a:rPr lang="ru-RU" baseline="0" dirty="0" smtClean="0">
                        <a:solidFill>
                          <a:schemeClr val="accent2">
                            <a:lumMod val="50000"/>
                          </a:schemeClr>
                        </a:solidFill>
                      </a:rPr>
                      <a:t> </a:t>
                    </a:r>
                    <a:fld id="{5D12EE9C-15B7-43EE-B6A4-1D235341BA93}" type="VALUE">
                      <a:rPr lang="ru-RU" baseline="0">
                        <a:solidFill>
                          <a:schemeClr val="accent2">
                            <a:lumMod val="50000"/>
                          </a:schemeClr>
                        </a:solidFill>
                      </a:rPr>
                      <a:pPr>
                        <a:defRPr b="1">
                          <a:solidFill>
                            <a:schemeClr val="accent1"/>
                          </a:solidFill>
                        </a:defRPr>
                      </a:pPr>
                      <a:t>[ЗНАЧЕНИЕ]</a:t>
                    </a:fld>
                    <a:endParaRPr lang="ru-RU" baseline="0" dirty="0" smtClean="0">
                      <a:solidFill>
                        <a:schemeClr val="accent2">
                          <a:lumMod val="50000"/>
                        </a:schemeClr>
                      </a:solidFill>
                    </a:endParaRPr>
                  </a:p>
                </c:rich>
              </c:tx>
              <c:spPr>
                <a:solidFill>
                  <a:prstClr val="white">
                    <a:alpha val="90000"/>
                  </a:prstClr>
                </a:solidFill>
                <a:ln w="12700" cap="flat" cmpd="sng" algn="ctr">
                  <a:solidFill>
                    <a:srgbClr val="5B9BD5"/>
                  </a:solidFill>
                  <a:round/>
                </a:ln>
                <a:effectLst>
                  <a:outerShdw blurRad="50800" dist="38100" dir="2700000" algn="tl" rotWithShape="0">
                    <a:srgbClr val="5B9BD5">
                      <a:lumMod val="75000"/>
                      <a:alpha val="40000"/>
                    </a:srgbClr>
                  </a:outerShdw>
                </a:effectLst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baseline="0">
                      <a:solidFill>
                        <a:schemeClr val="accent1"/>
                      </a:solidFill>
                      <a:effectLst/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3493098185340353"/>
                      <c:h val="8.2106496446940874E-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D-A6EA-43CD-9FE9-8A5376126BD7}"/>
                </c:ext>
              </c:extLst>
            </c:dLbl>
            <c:dLbl>
              <c:idx val="8"/>
              <c:layout>
                <c:manualLayout>
                  <c:x val="-2.5540756299061419E-2"/>
                  <c:y val="-8.2903193879993054E-3"/>
                </c:manualLayout>
              </c:layout>
              <c:tx>
                <c:rich>
                  <a:bodyPr rot="0" spcFirstLastPara="1" vertOverflow="clip" horzOverflow="clip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330" b="1" i="0" u="none" strike="noStrike" kern="1200" baseline="0">
                        <a:solidFill>
                          <a:schemeClr val="accent1"/>
                        </a:solidFill>
                        <a:effectLst/>
                        <a:latin typeface="+mn-lt"/>
                        <a:ea typeface="+mn-ea"/>
                        <a:cs typeface="+mn-cs"/>
                      </a:defRPr>
                    </a:pPr>
                    <a:fld id="{A2232574-FF0E-4729-819C-B1AFE1B57CBB}" type="CATEGORYNAME">
                      <a:rPr lang="ru-RU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rPr>
                      <a:pPr>
                        <a:defRPr b="1">
                          <a:solidFill>
                            <a:schemeClr val="accent1"/>
                          </a:solidFill>
                        </a:defRPr>
                      </a:pPr>
                      <a:t>[ИМЯ КАТЕГОРИИ]</a:t>
                    </a:fld>
                    <a:r>
                      <a:rPr lang="ru-RU" baseline="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rPr>
                      <a:t>- 844,0</a:t>
                    </a:r>
                  </a:p>
                </c:rich>
              </c:tx>
              <c:spPr>
                <a:solidFill>
                  <a:prstClr val="white">
                    <a:alpha val="90000"/>
                  </a:prstClr>
                </a:solidFill>
                <a:ln w="12700" cap="flat" cmpd="sng" algn="ctr">
                  <a:solidFill>
                    <a:srgbClr val="5B9BD5"/>
                  </a:solidFill>
                  <a:round/>
                </a:ln>
                <a:effectLst>
                  <a:outerShdw blurRad="50800" dist="38100" dir="2700000" algn="tl" rotWithShape="0">
                    <a:srgbClr val="5B9BD5">
                      <a:lumMod val="75000"/>
                      <a:alpha val="40000"/>
                    </a:srgbClr>
                  </a:outerShdw>
                </a:effectLst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baseline="0">
                      <a:solidFill>
                        <a:schemeClr val="accent1"/>
                      </a:solidFill>
                      <a:effectLst/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E-A6EA-43CD-9FE9-8A5376126BD7}"/>
                </c:ext>
              </c:extLst>
            </c:dLbl>
            <c:dLbl>
              <c:idx val="9"/>
              <c:layout>
                <c:manualLayout>
                  <c:x val="-8.7663731433665709E-2"/>
                  <c:y val="4.2965522558603558E-2"/>
                </c:manualLayout>
              </c:layout>
              <c:tx>
                <c:rich>
                  <a:bodyPr rot="0" spcFirstLastPara="1" vertOverflow="clip" horzOverflow="clip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330" b="1" i="0" u="none" strike="noStrike" kern="1200" baseline="0">
                        <a:solidFill>
                          <a:schemeClr val="accent1"/>
                        </a:solidFill>
                        <a:effectLst/>
                        <a:latin typeface="+mn-lt"/>
                        <a:ea typeface="+mn-ea"/>
                        <a:cs typeface="+mn-cs"/>
                      </a:defRPr>
                    </a:pPr>
                    <a:fld id="{9A2551C6-225D-4C6F-80FC-770C90B7FB04}" type="CATEGORYNAME">
                      <a:rPr lang="ru-RU" smtClean="0">
                        <a:solidFill>
                          <a:schemeClr val="accent4">
                            <a:lumMod val="50000"/>
                          </a:schemeClr>
                        </a:solidFill>
                      </a:rPr>
                      <a:pPr>
                        <a:defRPr b="1">
                          <a:solidFill>
                            <a:schemeClr val="accent1"/>
                          </a:solidFill>
                        </a:defRPr>
                      </a:pPr>
                      <a:t>[ИМЯ КАТЕГОРИИ]</a:t>
                    </a:fld>
                    <a:r>
                      <a:rPr lang="ru-RU" baseline="0" dirty="0" smtClean="0">
                        <a:solidFill>
                          <a:schemeClr val="accent4">
                            <a:lumMod val="50000"/>
                          </a:schemeClr>
                        </a:solidFill>
                      </a:rPr>
                      <a:t>- 31,3</a:t>
                    </a:r>
                  </a:p>
                </c:rich>
              </c:tx>
              <c:spPr>
                <a:solidFill>
                  <a:prstClr val="white">
                    <a:alpha val="90000"/>
                  </a:prstClr>
                </a:solidFill>
                <a:ln w="12700" cap="flat" cmpd="sng" algn="ctr">
                  <a:solidFill>
                    <a:srgbClr val="5B9BD5"/>
                  </a:solidFill>
                  <a:round/>
                </a:ln>
                <a:effectLst>
                  <a:outerShdw blurRad="50800" dist="38100" dir="2700000" algn="tl" rotWithShape="0">
                    <a:srgbClr val="5B9BD5">
                      <a:lumMod val="75000"/>
                      <a:alpha val="40000"/>
                    </a:srgbClr>
                  </a:outerShdw>
                </a:effectLst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baseline="0">
                      <a:solidFill>
                        <a:schemeClr val="accent1"/>
                      </a:solidFill>
                      <a:effectLst/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F-A6EA-43CD-9FE9-8A5376126BD7}"/>
                </c:ext>
              </c:extLst>
            </c:dLbl>
            <c:dLbl>
              <c:idx val="10"/>
              <c:layout>
                <c:manualLayout>
                  <c:x val="-6.1593650493883441E-2"/>
                  <c:y val="-7.0696105866678807E-2"/>
                </c:manualLayout>
              </c:layout>
              <c:tx>
                <c:rich>
                  <a:bodyPr rot="0" spcFirstLastPara="1" vertOverflow="clip" horzOverflow="clip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330" b="1" i="0" u="none" strike="noStrike" kern="1200" baseline="0">
                        <a:solidFill>
                          <a:schemeClr val="accent1"/>
                        </a:solidFill>
                        <a:effectLst/>
                        <a:latin typeface="+mn-lt"/>
                        <a:ea typeface="+mn-ea"/>
                        <a:cs typeface="+mn-cs"/>
                      </a:defRPr>
                    </a:pPr>
                    <a:fld id="{08ED9838-F49B-4866-A8E6-2747502B5F6C}" type="CATEGORYNAME">
                      <a:rPr lang="ru-RU" smtClean="0">
                        <a:solidFill>
                          <a:schemeClr val="accent1">
                            <a:lumMod val="50000"/>
                          </a:schemeClr>
                        </a:solidFill>
                      </a:rPr>
                      <a:pPr>
                        <a:defRPr b="1">
                          <a:solidFill>
                            <a:schemeClr val="accent1"/>
                          </a:solidFill>
                        </a:defRPr>
                      </a:pPr>
                      <a:t>[ИМЯ КАТЕГОРИИ]</a:t>
                    </a:fld>
                    <a:r>
                      <a:rPr lang="ru-RU" baseline="0" dirty="0" smtClean="0">
                        <a:solidFill>
                          <a:schemeClr val="accent1">
                            <a:lumMod val="50000"/>
                          </a:schemeClr>
                        </a:solidFill>
                      </a:rPr>
                      <a:t>- </a:t>
                    </a:r>
                    <a:fld id="{FB179DE4-E420-49EF-8DC7-FBD5332B5868}" type="VALUE">
                      <a:rPr lang="ru-RU" baseline="0">
                        <a:solidFill>
                          <a:schemeClr val="accent1">
                            <a:lumMod val="50000"/>
                          </a:schemeClr>
                        </a:solidFill>
                      </a:rPr>
                      <a:pPr>
                        <a:defRPr b="1">
                          <a:solidFill>
                            <a:schemeClr val="accent1"/>
                          </a:solidFill>
                        </a:defRPr>
                      </a:pPr>
                      <a:t>[ЗНАЧЕНИЕ]</a:t>
                    </a:fld>
                    <a:endParaRPr lang="ru-RU" baseline="0" dirty="0" smtClean="0">
                      <a:solidFill>
                        <a:schemeClr val="accent1">
                          <a:lumMod val="50000"/>
                        </a:schemeClr>
                      </a:solidFill>
                    </a:endParaRPr>
                  </a:p>
                </c:rich>
              </c:tx>
              <c:spPr>
                <a:solidFill>
                  <a:prstClr val="white">
                    <a:alpha val="90000"/>
                  </a:prstClr>
                </a:solidFill>
                <a:ln w="12700" cap="flat" cmpd="sng" algn="ctr">
                  <a:solidFill>
                    <a:srgbClr val="5B9BD5"/>
                  </a:solidFill>
                  <a:round/>
                </a:ln>
                <a:effectLst>
                  <a:outerShdw blurRad="50800" dist="38100" dir="2700000" algn="tl" rotWithShape="0">
                    <a:srgbClr val="5B9BD5">
                      <a:lumMod val="75000"/>
                      <a:alpha val="40000"/>
                    </a:srgbClr>
                  </a:outerShdw>
                </a:effectLst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baseline="0">
                      <a:solidFill>
                        <a:schemeClr val="accent1"/>
                      </a:solidFill>
                      <a:effectLst/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0-A6EA-43CD-9FE9-8A5376126BD7}"/>
                </c:ext>
              </c:extLst>
            </c:dLbl>
            <c:dLbl>
              <c:idx val="11"/>
              <c:layout>
                <c:manualLayout>
                  <c:x val="-9.2600188779096274E-2"/>
                  <c:y val="7.136903458898998E-2"/>
                </c:manualLayout>
              </c:layout>
              <c:tx>
                <c:rich>
                  <a:bodyPr rot="0" spcFirstLastPara="1" vertOverflow="clip" horzOverflow="clip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330" b="1" i="0" u="none" strike="noStrike" kern="1200" baseline="0">
                        <a:solidFill>
                          <a:schemeClr val="accent1"/>
                        </a:solidFill>
                        <a:effectLst/>
                        <a:latin typeface="+mn-lt"/>
                        <a:ea typeface="+mn-ea"/>
                        <a:cs typeface="+mn-cs"/>
                      </a:defRPr>
                    </a:pPr>
                    <a:fld id="{A4C83CDB-B48E-42A9-9D47-830C04AFCBE7}" type="CATEGORYNAME">
                      <a:rPr lang="ru-RU" smtClean="0">
                        <a:solidFill>
                          <a:schemeClr val="accent6">
                            <a:lumMod val="50000"/>
                          </a:schemeClr>
                        </a:solidFill>
                      </a:rPr>
                      <a:pPr>
                        <a:defRPr b="1">
                          <a:solidFill>
                            <a:schemeClr val="accent1"/>
                          </a:solidFill>
                        </a:defRPr>
                      </a:pPr>
                      <a:t>[ИМЯ КАТЕГОРИИ]</a:t>
                    </a:fld>
                    <a:r>
                      <a:rPr lang="ru-RU" baseline="0" dirty="0" smtClean="0">
                        <a:solidFill>
                          <a:schemeClr val="accent6">
                            <a:lumMod val="50000"/>
                          </a:schemeClr>
                        </a:solidFill>
                      </a:rPr>
                      <a:t>-1 485,0</a:t>
                    </a:r>
                  </a:p>
                </c:rich>
              </c:tx>
              <c:spPr>
                <a:solidFill>
                  <a:prstClr val="white">
                    <a:alpha val="90000"/>
                  </a:prstClr>
                </a:solidFill>
                <a:ln w="12700" cap="flat" cmpd="sng" algn="ctr">
                  <a:solidFill>
                    <a:srgbClr val="5B9BD5"/>
                  </a:solidFill>
                  <a:round/>
                </a:ln>
                <a:effectLst>
                  <a:outerShdw blurRad="50800" dist="38100" dir="2700000" algn="tl" rotWithShape="0">
                    <a:srgbClr val="5B9BD5">
                      <a:lumMod val="75000"/>
                      <a:alpha val="40000"/>
                    </a:srgbClr>
                  </a:outerShdw>
                </a:effectLst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baseline="0">
                      <a:solidFill>
                        <a:schemeClr val="accent1"/>
                      </a:solidFill>
                      <a:effectLst/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1-A6EA-43CD-9FE9-8A5376126BD7}"/>
                </c:ext>
              </c:extLst>
            </c:dLbl>
            <c:dLbl>
              <c:idx val="12"/>
              <c:layout>
                <c:manualLayout>
                  <c:x val="-0.10601200977878712"/>
                  <c:y val="0"/>
                </c:manualLayout>
              </c:layout>
              <c:tx>
                <c:rich>
                  <a:bodyPr rot="0" spcFirstLastPara="1" vertOverflow="clip" horzOverflow="clip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330" b="1" i="0" u="none" strike="noStrike" kern="1200" baseline="0">
                        <a:solidFill>
                          <a:schemeClr val="accent1"/>
                        </a:solidFill>
                        <a:effectLst/>
                        <a:latin typeface="+mn-lt"/>
                        <a:ea typeface="+mn-ea"/>
                        <a:cs typeface="+mn-cs"/>
                      </a:defRPr>
                    </a:pPr>
                    <a:fld id="{B6C6847E-6560-4C88-AF8F-781CEFE429FD}" type="CATEGORYNAME">
                      <a:rPr lang="ru-RU" smtClean="0"/>
                      <a:pPr>
                        <a:defRPr b="1">
                          <a:solidFill>
                            <a:schemeClr val="accent1"/>
                          </a:solidFill>
                        </a:defRPr>
                      </a:pPr>
                      <a:t>[ИМЯ КАТЕГОРИИ]</a:t>
                    </a:fld>
                    <a:r>
                      <a:rPr lang="ru-RU" baseline="0" dirty="0" smtClean="0"/>
                      <a:t> – 736,9</a:t>
                    </a:r>
                  </a:p>
                </c:rich>
              </c:tx>
              <c:spPr>
                <a:solidFill>
                  <a:prstClr val="white">
                    <a:alpha val="90000"/>
                  </a:prstClr>
                </a:solidFill>
                <a:ln w="12700" cap="flat" cmpd="sng" algn="ctr">
                  <a:solidFill>
                    <a:srgbClr val="5B9BD5"/>
                  </a:solidFill>
                  <a:round/>
                </a:ln>
                <a:effectLst>
                  <a:outerShdw blurRad="50800" dist="38100" dir="2700000" algn="tl" rotWithShape="0">
                    <a:srgbClr val="5B9BD5">
                      <a:lumMod val="75000"/>
                      <a:alpha val="40000"/>
                    </a:srgbClr>
                  </a:outerShdw>
                </a:effectLst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baseline="0">
                      <a:solidFill>
                        <a:schemeClr val="accent1"/>
                      </a:solidFill>
                      <a:effectLst/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6804801516221002"/>
                      <c:h val="0.10561262496584736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2-A6EA-43CD-9FE9-8A5376126BD7}"/>
                </c:ext>
              </c:extLst>
            </c:dLbl>
            <c:spPr>
              <a:solidFill>
                <a:prstClr val="white">
                  <a:alpha val="90000"/>
                </a:prstClr>
              </a:solidFill>
              <a:ln w="12700" cap="flat" cmpd="sng" algn="ctr">
                <a:solidFill>
                  <a:srgbClr val="5B9BD5"/>
                </a:solidFill>
                <a:round/>
              </a:ln>
              <a:effectLst>
                <a:outerShdw blurRad="50800" dist="38100" dir="2700000" algn="tl" rotWithShape="0">
                  <a:srgbClr val="5B9BD5">
                    <a:lumMod val="75000"/>
                    <a:alpha val="40000"/>
                  </a:srgbClr>
                </a:outerShdw>
              </a:effectLst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330" b="1" i="0" u="none" strike="noStrike" kern="1200" baseline="0">
                    <a:solidFill>
                      <a:schemeClr val="accent1"/>
                    </a:solidFill>
                    <a:effectLst/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1"/>
            <c:showSerName val="0"/>
            <c:showPercent val="0"/>
            <c:showBubbleSize val="0"/>
            <c:showLeaderLines val="1"/>
            <c:leaderLines>
              <c:spPr>
                <a:ln w="9525">
                  <a:solidFill>
                    <a:schemeClr val="tx1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Лист1!$A$2:$A$14</c:f>
              <c:strCache>
                <c:ptCount val="13"/>
                <c:pt idx="0">
                  <c:v>Оборона</c:v>
                </c:pt>
                <c:pt idx="1">
                  <c:v>Общественный порядок, безоп.,  угол.-исп. деят.</c:v>
                </c:pt>
                <c:pt idx="2">
                  <c:v>Соц. помощь и соц.обеспеч.</c:v>
                </c:pt>
                <c:pt idx="3">
                  <c:v>ЖКХ</c:v>
                </c:pt>
                <c:pt idx="4">
                  <c:v>Культура, спорт-</c:v>
                </c:pt>
                <c:pt idx="5">
                  <c:v>ТЭК-</c:v>
                </c:pt>
                <c:pt idx="6">
                  <c:v>Сел. хоз-во, Зем. отнош.</c:v>
                </c:pt>
                <c:pt idx="7">
                  <c:v>Пром., арх. и строит. деят.</c:v>
                </c:pt>
                <c:pt idx="8">
                  <c:v>Трансп. и ком.</c:v>
                </c:pt>
                <c:pt idx="9">
                  <c:v>Прочие</c:v>
                </c:pt>
                <c:pt idx="10">
                  <c:v>Обслуживание долга</c:v>
                </c:pt>
                <c:pt idx="11">
                  <c:v>Трансферты</c:v>
                </c:pt>
                <c:pt idx="12">
                  <c:v>Госуд-е услуги общего характера</c:v>
                </c:pt>
              </c:strCache>
            </c:strRef>
          </c:cat>
          <c:val>
            <c:numRef>
              <c:f>Лист1!$B$2:$B$14</c:f>
              <c:numCache>
                <c:formatCode>General</c:formatCode>
                <c:ptCount val="13"/>
                <c:pt idx="0">
                  <c:v>21.8</c:v>
                </c:pt>
                <c:pt idx="1">
                  <c:v>32.4</c:v>
                </c:pt>
                <c:pt idx="2">
                  <c:v>777.6</c:v>
                </c:pt>
                <c:pt idx="3" formatCode="#\ ##0.0">
                  <c:v>1697.7</c:v>
                </c:pt>
                <c:pt idx="4" formatCode="0.0">
                  <c:v>814</c:v>
                </c:pt>
                <c:pt idx="5">
                  <c:v>36.700000000000003</c:v>
                </c:pt>
                <c:pt idx="6">
                  <c:v>389.8</c:v>
                </c:pt>
                <c:pt idx="7" formatCode="0.0">
                  <c:v>79</c:v>
                </c:pt>
                <c:pt idx="8">
                  <c:v>844.7</c:v>
                </c:pt>
                <c:pt idx="9">
                  <c:v>44.8</c:v>
                </c:pt>
                <c:pt idx="10">
                  <c:v>99.3</c:v>
                </c:pt>
                <c:pt idx="11" formatCode="#\ ##0.0">
                  <c:v>1485.1</c:v>
                </c:pt>
                <c:pt idx="12">
                  <c:v>724.1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127-4AB0-8357-BE6500FA6648}"/>
            </c:ext>
          </c:extLst>
        </c:ser>
        <c:dLbls>
          <c:dLblPos val="inEnd"/>
          <c:showLegendKey val="0"/>
          <c:showVal val="0"/>
          <c:showCatName val="1"/>
          <c:showSerName val="0"/>
          <c:showPercent val="0"/>
          <c:showBubbleSize val="0"/>
          <c:showLeaderLines val="1"/>
        </c:dLbls>
      </c:pie3DChart>
      <c:spPr>
        <a:noFill/>
        <a:ln>
          <a:solidFill>
            <a:schemeClr val="accent1"/>
          </a:solidFill>
        </a:ln>
        <a:effectLst>
          <a:glow rad="254000">
            <a:schemeClr val="accent1"/>
          </a:glow>
        </a:effectLst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2286786417322833E-2"/>
          <c:y val="0.16414461342614337"/>
          <c:w val="0.90021321358267714"/>
          <c:h val="0.7674867269016530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gradFill>
              <a:gsLst>
                <a:gs pos="0">
                  <a:schemeClr val="accent1"/>
                </a:gs>
                <a:gs pos="100000">
                  <a:schemeClr val="accent1">
                    <a:lumMod val="84000"/>
                  </a:schemeClr>
                </a:gs>
              </a:gsLst>
              <a:lin ang="5400000" scaled="1"/>
            </a:gradFill>
            <a:ln>
              <a:noFill/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dLbl>
              <c:idx val="0"/>
              <c:layout>
                <c:manualLayout>
                  <c:x val="0"/>
                  <c:y val="-3.2261624491780078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A2BA-4806-B066-F2984FC8C8DA}"/>
                </c:ext>
              </c:extLst>
            </c:dLbl>
            <c:dLbl>
              <c:idx val="1"/>
              <c:layout>
                <c:manualLayout>
                  <c:x val="6.2500000000000003E-3"/>
                  <c:y val="-3.6949124203424978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A2BA-4806-B066-F2984FC8C8DA}"/>
                </c:ext>
              </c:extLst>
            </c:dLbl>
            <c:dLbl>
              <c:idx val="2"/>
              <c:layout>
                <c:manualLayout>
                  <c:x val="3.7694634174817322E-3"/>
                  <c:y val="-1.97793500114009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A2BA-4806-B066-F2984FC8C8D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rgbClr val="1D3176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2026 год</c:v>
                </c:pt>
                <c:pt idx="1">
                  <c:v>2027 год</c:v>
                </c:pt>
                <c:pt idx="2">
                  <c:v>2028 год</c:v>
                </c:pt>
              </c:strCache>
            </c:strRef>
          </c:cat>
          <c:val>
            <c:numRef>
              <c:f>Лист1!$B$2:$B$4</c:f>
              <c:numCache>
                <c:formatCode>#\ ##0.0</c:formatCode>
                <c:ptCount val="3"/>
                <c:pt idx="0">
                  <c:v>1164.8</c:v>
                </c:pt>
                <c:pt idx="1">
                  <c:v>1168.4000000000001</c:v>
                </c:pt>
                <c:pt idx="2">
                  <c:v>2078.5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2BA-4806-B066-F2984FC8C8DA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41"/>
        <c:axId val="532075312"/>
        <c:axId val="532080560"/>
      </c:barChart>
      <c:catAx>
        <c:axId val="5320753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rgbClr val="1D3176"/>
                </a:solidFill>
                <a:effectLst/>
                <a:latin typeface="+mn-lt"/>
                <a:ea typeface="+mn-ea"/>
                <a:cs typeface="+mn-cs"/>
              </a:defRPr>
            </a:pPr>
            <a:endParaRPr lang="ru-RU"/>
          </a:p>
        </c:txPr>
        <c:crossAx val="532080560"/>
        <c:crosses val="autoZero"/>
        <c:auto val="1"/>
        <c:lblAlgn val="ctr"/>
        <c:lblOffset val="100"/>
        <c:noMultiLvlLbl val="0"/>
      </c:catAx>
      <c:valAx>
        <c:axId val="532080560"/>
        <c:scaling>
          <c:orientation val="minMax"/>
        </c:scaling>
        <c:delete val="1"/>
        <c:axPos val="l"/>
        <c:numFmt formatCode="#\ ##0.0" sourceLinked="1"/>
        <c:majorTickMark val="none"/>
        <c:minorTickMark val="none"/>
        <c:tickLblPos val="nextTo"/>
        <c:crossAx val="532075312"/>
        <c:crosses val="autoZero"/>
        <c:crossBetween val="between"/>
      </c:valAx>
      <c:spPr>
        <a:solidFill>
          <a:schemeClr val="accent1">
            <a:lumMod val="20000"/>
            <a:lumOff val="80000"/>
          </a:schemeClr>
        </a:solidFill>
        <a:ln>
          <a:noFill/>
        </a:ln>
        <a:effectLst/>
      </c:spPr>
    </c:plotArea>
    <c:plotVisOnly val="1"/>
    <c:dispBlanksAs val="gap"/>
    <c:showDLblsOverMax val="0"/>
  </c:chart>
  <c:spPr>
    <a:solidFill>
      <a:schemeClr val="accent1">
        <a:lumMod val="20000"/>
        <a:lumOff val="80000"/>
      </a:schemeClr>
    </a:solidFill>
    <a:ln w="9525" cap="flat" cmpd="sng" algn="ctr">
      <a:solidFill>
        <a:schemeClr val="dk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761416161554533"/>
          <c:y val="2.578124841404722E-2"/>
          <c:w val="0.87139549841732611"/>
          <c:h val="0.6855012496615865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2,1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6-4528-434B-8E65-EF8D10D5A41E}"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0,5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4528-434B-8E65-EF8D10D5A41E}"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1,2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4528-434B-8E65-EF8D10D5A41E}"/>
                </c:ext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2,2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7-4528-434B-8E65-EF8D10D5A41E}"/>
                </c:ext>
              </c:extLst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1,6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4528-434B-8E65-EF8D10D5A41E}"/>
                </c:ext>
              </c:extLst>
            </c:dLbl>
            <c:dLbl>
              <c:idx val="5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2,2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8-4528-434B-8E65-EF8D10D5A41E}"/>
                </c:ext>
              </c:extLst>
            </c:dLbl>
            <c:dLbl>
              <c:idx val="6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4,0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9-4528-434B-8E65-EF8D10D5A41E}"/>
                </c:ext>
              </c:extLst>
            </c:dLbl>
            <c:dLbl>
              <c:idx val="7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0,7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4528-434B-8E65-EF8D10D5A41E}"/>
                </c:ext>
              </c:extLst>
            </c:dLbl>
            <c:dLbl>
              <c:idx val="8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3,2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4528-434B-8E65-EF8D10D5A41E}"/>
                </c:ext>
              </c:extLst>
            </c:dLbl>
            <c:dLbl>
              <c:idx val="9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2,7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4528-434B-8E65-EF8D10D5A41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-540000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Лист1!$A$2:$A$12</c:f>
              <c:strCache>
                <c:ptCount val="11"/>
                <c:pt idx="0">
                  <c:v>Большевистский с/округ</c:v>
                </c:pt>
                <c:pt idx="1">
                  <c:v>село Приречное</c:v>
                </c:pt>
                <c:pt idx="2">
                  <c:v>село Милютинка</c:v>
                </c:pt>
                <c:pt idx="3">
                  <c:v>Муктикольский с/округ</c:v>
                </c:pt>
                <c:pt idx="4">
                  <c:v>село Забеловка</c:v>
                </c:pt>
                <c:pt idx="5">
                  <c:v>Степной с/округ</c:v>
                </c:pt>
                <c:pt idx="6">
                  <c:v>Тохтаровский с/округ</c:v>
                </c:pt>
                <c:pt idx="7">
                  <c:v>село Ырсай</c:v>
                </c:pt>
                <c:pt idx="8">
                  <c:v>село Пригородное</c:v>
                </c:pt>
                <c:pt idx="9">
                  <c:v>село Чайковское</c:v>
                </c:pt>
                <c:pt idx="10">
                  <c:v>город Житикара</c:v>
                </c:pt>
              </c:strCache>
            </c:strRef>
          </c:cat>
          <c:val>
            <c:numRef>
              <c:f>Лист1!$B$2:$B$12</c:f>
              <c:numCache>
                <c:formatCode>General</c:formatCode>
                <c:ptCount val="11"/>
                <c:pt idx="0">
                  <c:v>2.1</c:v>
                </c:pt>
                <c:pt idx="1">
                  <c:v>0.5</c:v>
                </c:pt>
                <c:pt idx="2">
                  <c:v>1.2</c:v>
                </c:pt>
                <c:pt idx="3">
                  <c:v>2.2000000000000002</c:v>
                </c:pt>
                <c:pt idx="4">
                  <c:v>1.6</c:v>
                </c:pt>
                <c:pt idx="5">
                  <c:v>2.2000000000000002</c:v>
                </c:pt>
                <c:pt idx="6">
                  <c:v>4</c:v>
                </c:pt>
                <c:pt idx="7">
                  <c:v>0.7</c:v>
                </c:pt>
                <c:pt idx="8">
                  <c:v>3.2</c:v>
                </c:pt>
                <c:pt idx="9">
                  <c:v>2.7</c:v>
                </c:pt>
                <c:pt idx="10">
                  <c:v>24.8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4FF-42C6-A9E5-8F7A77F7200A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73"/>
        <c:axId val="436558640"/>
        <c:axId val="436553392"/>
      </c:barChart>
      <c:catAx>
        <c:axId val="4365586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1" i="0" u="none" strike="noStrike" kern="1200" cap="all" spc="120" normalizeH="0" baseline="0">
                <a:solidFill>
                  <a:schemeClr val="tx1"/>
                </a:solidFill>
                <a:latin typeface="Sitka Text" panose="02000505000000020004" pitchFamily="2" charset="0"/>
                <a:ea typeface="+mn-ea"/>
                <a:cs typeface="+mn-cs"/>
              </a:defRPr>
            </a:pPr>
            <a:endParaRPr lang="ru-RU"/>
          </a:p>
        </c:txPr>
        <c:crossAx val="436553392"/>
        <c:crosses val="autoZero"/>
        <c:auto val="1"/>
        <c:lblAlgn val="ctr"/>
        <c:lblOffset val="100"/>
        <c:noMultiLvlLbl val="0"/>
      </c:catAx>
      <c:valAx>
        <c:axId val="436553392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436558640"/>
        <c:crosses val="autoZero"/>
        <c:crossBetween val="between"/>
      </c:valAx>
      <c:spPr>
        <a:solidFill>
          <a:schemeClr val="accent1">
            <a:lumMod val="20000"/>
            <a:lumOff val="80000"/>
          </a:schemeClr>
        </a:solidFill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9"/>
              <c:layout/>
              <c:tx>
                <c:rich>
                  <a:bodyPr/>
                  <a:lstStyle/>
                  <a:p>
                    <a:r>
                      <a:rPr lang="en-US" smtClean="0"/>
                      <a:t>26,0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77B7-4F34-9A9E-A4C2F020CFB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-540000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Лист1!$A$2:$A$11</c:f>
              <c:strCache>
                <c:ptCount val="10"/>
                <c:pt idx="0">
                  <c:v>Большевистский с/округ</c:v>
                </c:pt>
                <c:pt idx="1">
                  <c:v>село Приречное</c:v>
                </c:pt>
                <c:pt idx="2">
                  <c:v>село Милютинка</c:v>
                </c:pt>
                <c:pt idx="3">
                  <c:v>Муктикольский с/округ</c:v>
                </c:pt>
                <c:pt idx="4">
                  <c:v>село Забеловка</c:v>
                </c:pt>
                <c:pt idx="5">
                  <c:v>Степной с/округ</c:v>
                </c:pt>
                <c:pt idx="6">
                  <c:v>Тохтаровский с/округ</c:v>
                </c:pt>
                <c:pt idx="7">
                  <c:v>село Ырсай</c:v>
                </c:pt>
                <c:pt idx="8">
                  <c:v>село Пригородное</c:v>
                </c:pt>
                <c:pt idx="9">
                  <c:v>село Чайковское</c:v>
                </c:pt>
              </c:strCache>
            </c:strRef>
          </c:cat>
          <c:val>
            <c:numRef>
              <c:f>Лист1!$B$2:$B$11</c:f>
              <c:numCache>
                <c:formatCode>General</c:formatCode>
                <c:ptCount val="10"/>
                <c:pt idx="0">
                  <c:v>33.5</c:v>
                </c:pt>
                <c:pt idx="1">
                  <c:v>25.6</c:v>
                </c:pt>
                <c:pt idx="2">
                  <c:v>30.8</c:v>
                </c:pt>
                <c:pt idx="3">
                  <c:v>26.7</c:v>
                </c:pt>
                <c:pt idx="4">
                  <c:v>25.8</c:v>
                </c:pt>
                <c:pt idx="5">
                  <c:v>33.299999999999997</c:v>
                </c:pt>
                <c:pt idx="6">
                  <c:v>26.7</c:v>
                </c:pt>
                <c:pt idx="7">
                  <c:v>28.4</c:v>
                </c:pt>
                <c:pt idx="8">
                  <c:v>38.6</c:v>
                </c:pt>
                <c:pt idx="9">
                  <c:v>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4FF-42C6-A9E5-8F7A77F7200A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73"/>
        <c:overlap val="-90"/>
        <c:axId val="436558640"/>
        <c:axId val="436553392"/>
      </c:barChart>
      <c:catAx>
        <c:axId val="4365586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1" i="0" u="none" strike="noStrike" kern="1200" cap="all" spc="120" normalizeH="0" baseline="0">
                <a:solidFill>
                  <a:schemeClr val="tx1"/>
                </a:solidFill>
                <a:latin typeface="Sitka Text" panose="02000505000000020004" pitchFamily="2" charset="0"/>
                <a:ea typeface="+mn-ea"/>
                <a:cs typeface="+mn-cs"/>
              </a:defRPr>
            </a:pPr>
            <a:endParaRPr lang="ru-RU"/>
          </a:p>
        </c:txPr>
        <c:crossAx val="436553392"/>
        <c:crosses val="autoZero"/>
        <c:auto val="1"/>
        <c:lblAlgn val="ctr"/>
        <c:lblOffset val="100"/>
        <c:noMultiLvlLbl val="0"/>
      </c:catAx>
      <c:valAx>
        <c:axId val="436553392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436558640"/>
        <c:crosses val="autoZero"/>
        <c:crossBetween val="between"/>
      </c:valAx>
      <c:spPr>
        <a:noFill/>
        <a:ln w="25400"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style1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cs:styleClr val="auto"/>
    </cs:fontRef>
    <cs:defRPr sz="133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33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63">
  <cs:axisTitle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587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>
      <cs:styleClr val="auto"/>
    </cs:lnRef>
    <cs:fillRef idx="0"/>
    <cs:effectRef idx="0">
      <cs:styleClr val="auto"/>
    </cs:effectRef>
    <cs:fontRef idx="minor">
      <cs:styleClr val="auto"/>
    </cs:fontRef>
    <cs:spPr>
      <a:solidFill>
        <a:schemeClr val="lt1">
          <a:alpha val="90000"/>
        </a:schemeClr>
      </a:solidFill>
      <a:ln w="12700" cap="flat" cmpd="sng" algn="ctr">
        <a:solidFill>
          <a:schemeClr val="phClr"/>
        </a:solidFill>
        <a:round/>
      </a:ln>
      <a:effectLst>
        <a:outerShdw blurRad="50800" dist="38100" dir="2700000" algn="tl" rotWithShape="0">
          <a:schemeClr val="phClr">
            <a:lumMod val="75000"/>
            <a:alpha val="40000"/>
          </a:schemeClr>
        </a:outerShdw>
      </a:effectLst>
    </cs:spPr>
    <cs:defRPr sz="1330" b="0" i="0" u="none" strike="noStrike" kern="1200" baseline="0">
      <a:effectLst/>
    </cs:defRPr>
    <cs:bodyPr rot="0" spcFirstLastPara="1" vertOverflow="clip" horzOverflow="clip" vert="horz" wrap="square" lIns="38100" tIns="19050" rIns="38100" bIns="19050" anchor="ctr" anchorCtr="1">
      <a:spAutoFit/>
    </cs:bodyPr>
  </cs:dataLabel>
  <cs:dataLabelCallout>
    <cs:lnRef idx="0">
      <cs:styleClr val="auto"/>
    </cs:lnRef>
    <cs:fillRef idx="0"/>
    <cs:effectRef idx="0">
      <cs:styleClr val="auto"/>
    </cs:effectRef>
    <cs:fontRef idx="minor">
      <cs:styleClr val="auto"/>
    </cs:fontRef>
    <cs:spPr>
      <a:solidFill>
        <a:schemeClr val="lt1">
          <a:alpha val="90000"/>
        </a:schemeClr>
      </a:solidFill>
      <a:ln w="12700" cap="flat" cmpd="sng" algn="ctr">
        <a:solidFill>
          <a:schemeClr val="phClr"/>
        </a:solidFill>
        <a:round/>
      </a:ln>
      <a:effectLst>
        <a:outerShdw blurRad="50800" dist="38100" dir="2700000" algn="tl" rotWithShape="0">
          <a:schemeClr val="phClr">
            <a:lumMod val="75000"/>
            <a:alpha val="40000"/>
          </a:schemeClr>
        </a:outerShdw>
      </a:effectLst>
    </cs:spPr>
    <cs:defRPr sz="1330" b="0" i="0" u="none" strike="noStrike" kern="1200" baseline="0">
      <a:effectLst/>
    </cs:defRPr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>
          <a:alpha val="70000"/>
        </a:schemeClr>
      </a:solidFill>
    </cs:spPr>
  </cs:dataPoint>
  <cs:dataPoint3D>
    <cs:lnRef idx="0">
      <cs:styleClr val="auto"/>
    </cs:lnRef>
    <cs:fillRef idx="0">
      <cs:styleClr val="auto"/>
    </cs:fillRef>
    <cs:effectRef idx="0">
      <cs:styleClr val="auto"/>
    </cs:effectRef>
    <cs:fontRef idx="minor">
      <a:schemeClr val="tx1"/>
    </cs:fontRef>
    <cs:spPr>
      <a:solidFill>
        <a:schemeClr val="phClr">
          <a:alpha val="90000"/>
        </a:schemeClr>
      </a:solidFill>
      <a:ln w="19050">
        <a:solidFill>
          <a:schemeClr val="phClr">
            <a:lumMod val="75000"/>
          </a:schemeClr>
        </a:solidFill>
      </a:ln>
      <a:effectLst>
        <a:innerShdw blurRad="114300">
          <a:schemeClr val="phClr">
            <a:lumMod val="75000"/>
          </a:schemeClr>
        </a:innerShdw>
      </a:effectLst>
      <a:scene3d>
        <a:camera prst="orthographicFront"/>
        <a:lightRig rig="threePt" dir="t"/>
      </a:scene3d>
      <a:sp3d contourW="19050" prstMaterial="flat">
        <a:contourClr>
          <a:schemeClr val="accent4">
            <a:lumMod val="75000"/>
          </a:schemeClr>
        </a:contourClr>
      </a:sp3d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200" b="1" kern="1200" cap="all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587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 spc="20" baseline="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04">
  <cs:axisTitle>
    <cs:lnRef idx="0"/>
    <cs:fillRef idx="0"/>
    <cs:effectRef idx="0"/>
    <cs:fontRef idx="minor">
      <a:schemeClr val="dk1">
        <a:lumMod val="65000"/>
        <a:lumOff val="3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>
      <a:effectLst/>
    </cs:defRPr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68000">
            <a:schemeClr val="lt1">
              <a:lumMod val="85000"/>
            </a:schemeClr>
          </a:gs>
          <a:gs pos="100000">
            <a:schemeClr val="lt1"/>
          </a:gs>
        </a:gsLst>
        <a:lin ang="5400000" scaled="1"/>
        <a:tileRect/>
      </a:gra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lt1"/>
    </cs:fontRef>
    <cs:spPr/>
    <cs:defRPr sz="133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133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/>
    <cs:fontRef idx="minor">
      <a:schemeClr val="dk1"/>
    </cs:fontRef>
    <cs:spPr>
      <a:gradFill>
        <a:gsLst>
          <a:gs pos="0">
            <a:schemeClr val="phClr"/>
          </a:gs>
          <a:gs pos="100000">
            <a:schemeClr val="phClr">
              <a:lumMod val="84000"/>
            </a:schemeClr>
          </a:gs>
        </a:gsLst>
        <a:lin ang="5400000" scaled="1"/>
      </a:gradFill>
      <a:effectLst>
        <a:outerShdw blurRad="76200" dir="18900000" sy="23000" kx="-1200000" algn="bl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gradFill>
        <a:gsLst>
          <a:gs pos="0">
            <a:schemeClr val="phClr"/>
          </a:gs>
          <a:gs pos="100000">
            <a:schemeClr val="phClr">
              <a:lumMod val="84000"/>
            </a:schemeClr>
          </a:gs>
        </a:gsLst>
        <a:lin ang="5400000" scaled="1"/>
      </a:gradFill>
      <a:effectLst>
        <a:outerShdw blurRad="76200" dir="18900000" sy="23000" kx="-1200000" algn="bl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gradFill>
          <a:gsLst>
            <a:gs pos="0">
              <a:schemeClr val="phClr"/>
            </a:gs>
            <a:gs pos="100000">
              <a:schemeClr val="phClr">
                <a:lumMod val="84000"/>
              </a:schemeClr>
            </a:gs>
          </a:gsLst>
          <a:lin ang="5400000" scaled="1"/>
        </a:gra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gradFill>
        <a:gsLst>
          <a:gs pos="0">
            <a:schemeClr val="phClr"/>
          </a:gs>
          <a:gs pos="100000">
            <a:schemeClr val="phClr">
              <a:lumMod val="84000"/>
            </a:schemeClr>
          </a:gs>
        </a:gsLst>
        <a:lin ang="5400000" scaled="1"/>
      </a:gradFill>
      <a:effectLst>
        <a:outerShdw blurRad="76200" dir="18900000" sy="23000" kx="-1200000" algn="bl" rotWithShape="0">
          <a:prstClr val="black">
            <a:alpha val="20000"/>
          </a:prstClr>
        </a:outerShdw>
      </a:effectLst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>
        <a:solidFill>
          <a:schemeClr val="dk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35000"/>
          <a:lumOff val="65000"/>
        </a:schemeClr>
      </a:solidFill>
      <a:ln w="9525">
        <a:solidFill>
          <a:schemeClr val="dk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dk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65000"/>
        <a:lumOff val="35000"/>
      </a:schemeClr>
    </cs:fontRef>
    <cs:defRPr kern="1200">
      <a:effectLst/>
    </cs:defRPr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>
          <a:lumMod val="95000"/>
        </a:schemeClr>
      </a:solidFill>
      <a:ln w="9525">
        <a:solidFill>
          <a:schemeClr val="dk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20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64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1064" b="0" i="0" u="none" strike="noStrike" kern="1200" baseline="0"/>
    <cs:bodyPr rot="-5400000" spcFirstLastPara="1" vertOverflow="clip" horzOverflow="clip" vert="horz" wrap="square" lIns="38100" tIns="19050" rIns="38100" bIns="19050" anchor="ctr" anchorCtr="1">
      <a:spAutoFit/>
    </cs:bodyPr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064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5.xml><?xml version="1.0" encoding="utf-8"?>
<cs:chartStyle xmlns:cs="http://schemas.microsoft.com/office/drawing/2012/chartStyle" xmlns:a="http://schemas.openxmlformats.org/drawingml/2006/main" id="20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64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1064" b="0" i="0" u="none" strike="noStrike" kern="1200" baseline="0"/>
    <cs:bodyPr rot="-5400000" spcFirstLastPara="1" vertOverflow="clip" horzOverflow="clip" vert="horz" wrap="square" lIns="38100" tIns="19050" rIns="38100" bIns="19050" anchor="ctr" anchorCtr="1">
      <a:spAutoFit/>
    </cs:bodyPr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064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35F94F2-AA72-45C0-8F9A-8714EBF64481}" type="datetimeFigureOut">
              <a:rPr lang="ru-RU" smtClean="0"/>
              <a:t>13.10.2026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251FF2-79BB-4A77-8376-CCA18D5E203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5750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251FF2-79BB-4A77-8376-CCA18D5E2037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8939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251FF2-79BB-4A77-8376-CCA18D5E2037}" type="slidenum">
              <a:rPr lang="ru-RU" smtClean="0"/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4743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251FF2-79BB-4A77-8376-CCA18D5E2037}" type="slidenum">
              <a:rPr lang="ru-RU" smtClean="0"/>
              <a:t>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259962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251FF2-79BB-4A77-8376-CCA18D5E2037}" type="slidenum">
              <a:rPr lang="ru-RU" smtClean="0"/>
              <a:t>25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22819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ED26E3-F07E-475C-A09E-90AD5073AE2E}" type="datetimeFigureOut">
              <a:rPr lang="ru-RU" smtClean="0"/>
              <a:t>13.10.2026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4E5A1C-5E93-412E-9778-88BED8E468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73710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ED26E3-F07E-475C-A09E-90AD5073AE2E}" type="datetimeFigureOut">
              <a:rPr lang="ru-RU" smtClean="0"/>
              <a:t>13.10.2026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4E5A1C-5E93-412E-9778-88BED8E468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1745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ED26E3-F07E-475C-A09E-90AD5073AE2E}" type="datetimeFigureOut">
              <a:rPr lang="ru-RU" smtClean="0"/>
              <a:t>13.10.2026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4E5A1C-5E93-412E-9778-88BED8E468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70474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ED26E3-F07E-475C-A09E-90AD5073AE2E}" type="datetimeFigureOut">
              <a:rPr lang="ru-RU" smtClean="0"/>
              <a:t>13.10.2026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4E5A1C-5E93-412E-9778-88BED8E468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58570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ED26E3-F07E-475C-A09E-90AD5073AE2E}" type="datetimeFigureOut">
              <a:rPr lang="ru-RU" smtClean="0"/>
              <a:t>13.10.2026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4E5A1C-5E93-412E-9778-88BED8E468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72615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ED26E3-F07E-475C-A09E-90AD5073AE2E}" type="datetimeFigureOut">
              <a:rPr lang="ru-RU" smtClean="0"/>
              <a:t>13.10.2026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4E5A1C-5E93-412E-9778-88BED8E468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85677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ED26E3-F07E-475C-A09E-90AD5073AE2E}" type="datetimeFigureOut">
              <a:rPr lang="ru-RU" smtClean="0"/>
              <a:t>13.10.2026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4E5A1C-5E93-412E-9778-88BED8E468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08307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ED26E3-F07E-475C-A09E-90AD5073AE2E}" type="datetimeFigureOut">
              <a:rPr lang="ru-RU" smtClean="0"/>
              <a:t>13.10.2026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4E5A1C-5E93-412E-9778-88BED8E468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8477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ED26E3-F07E-475C-A09E-90AD5073AE2E}" type="datetimeFigureOut">
              <a:rPr lang="ru-RU" smtClean="0"/>
              <a:t>13.10.2026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4E5A1C-5E93-412E-9778-88BED8E468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278956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ED26E3-F07E-475C-A09E-90AD5073AE2E}" type="datetimeFigureOut">
              <a:rPr lang="ru-RU" smtClean="0"/>
              <a:t>13.10.2026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4E5A1C-5E93-412E-9778-88BED8E468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86997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ED26E3-F07E-475C-A09E-90AD5073AE2E}" type="datetimeFigureOut">
              <a:rPr lang="ru-RU" smtClean="0"/>
              <a:t>13.10.2026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4E5A1C-5E93-412E-9778-88BED8E468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685381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ED26E3-F07E-475C-A09E-90AD5073AE2E}" type="datetimeFigureOut">
              <a:rPr lang="ru-RU" smtClean="0"/>
              <a:t>13.10.2026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4E5A1C-5E93-412E-9778-88BED8E468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44975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emf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10" Type="http://schemas.openxmlformats.org/officeDocument/2006/relationships/image" Target="../media/image15.emf"/><Relationship Id="rId4" Type="http://schemas.openxmlformats.org/officeDocument/2006/relationships/image" Target="../media/image9.jpeg"/><Relationship Id="rId9" Type="http://schemas.openxmlformats.org/officeDocument/2006/relationships/image" Target="../media/image14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jpeg"/><Relationship Id="rId4" Type="http://schemas.openxmlformats.org/officeDocument/2006/relationships/image" Target="../media/image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jpeg"/><Relationship Id="rId4" Type="http://schemas.openxmlformats.org/officeDocument/2006/relationships/image" Target="../media/image8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70270"/>
            <a:ext cx="12989859" cy="7360466"/>
          </a:xfrm>
          <a:prstGeom prst="rect">
            <a:avLst/>
          </a:prstGeom>
        </p:spPr>
      </p:pic>
      <p:sp>
        <p:nvSpPr>
          <p:cNvPr id="6" name="Подзаголовок 6"/>
          <p:cNvSpPr txBox="1">
            <a:spLocks/>
          </p:cNvSpPr>
          <p:nvPr/>
        </p:nvSpPr>
        <p:spPr>
          <a:xfrm>
            <a:off x="797858" y="123092"/>
            <a:ext cx="11019003" cy="99927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8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ГРАЖДАНСКИЙ БЮДЖЕТ ЖИТИКАРИНСКОГО РАЙОНА                        на 2026-2028 годы</a:t>
            </a:r>
            <a:endParaRPr lang="en-US" sz="28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Подзаголовок 6"/>
          <p:cNvSpPr txBox="1">
            <a:spLocks/>
          </p:cNvSpPr>
          <p:nvPr/>
        </p:nvSpPr>
        <p:spPr>
          <a:xfrm>
            <a:off x="3392827" y="6145822"/>
            <a:ext cx="4968658" cy="59787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2026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год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75820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altLang="ru-RU" sz="3200" b="1" i="1" dirty="0">
                <a:ln w="0"/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Уважаемые посетители официального сайта </a:t>
            </a:r>
            <a:r>
              <a:rPr lang="ru-RU" altLang="ru-RU" sz="3200" b="1" i="1" dirty="0" err="1">
                <a:ln w="0"/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акимата</a:t>
            </a:r>
            <a:r>
              <a:rPr lang="ru-RU" altLang="ru-RU" sz="3200" b="1" i="1" dirty="0">
                <a:ln w="0"/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altLang="ru-RU" sz="3200" b="1" i="1" dirty="0" err="1">
                <a:ln w="0"/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Житикаринского</a:t>
            </a:r>
            <a:r>
              <a:rPr lang="ru-RU" altLang="ru-RU" sz="3200" b="1" i="1" dirty="0">
                <a:ln w="0"/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района! </a:t>
            </a:r>
            <a:r>
              <a:rPr lang="ru-RU" sz="3200" b="1" i="1" dirty="0">
                <a:ln w="0"/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3200" b="1" i="1" dirty="0">
                <a:ln w="0"/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</a:br>
            <a:endParaRPr lang="ru-RU" sz="3200" b="1" i="1" dirty="0">
              <a:ln w="0"/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Объект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3627" y="1690688"/>
            <a:ext cx="3586580" cy="2738437"/>
          </a:xfrm>
        </p:spPr>
      </p:pic>
      <p:sp>
        <p:nvSpPr>
          <p:cNvPr id="6" name="Прямоугольник 5"/>
          <p:cNvSpPr/>
          <p:nvPr/>
        </p:nvSpPr>
        <p:spPr>
          <a:xfrm>
            <a:off x="681404" y="4647467"/>
            <a:ext cx="10911254" cy="21421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  <a:spcBef>
                <a:spcPct val="20000"/>
              </a:spcBef>
              <a:defRPr/>
            </a:pPr>
            <a:r>
              <a:rPr lang="ru-RU" dirty="0" smtClean="0">
                <a:solidFill>
                  <a:srgbClr val="0A259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</a:t>
            </a:r>
            <a:r>
              <a:rPr lang="ru-RU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Вашему вниманию представлен гражданский бюджет </a:t>
            </a:r>
            <a:r>
              <a:rPr lang="ru-RU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Житикаринского</a:t>
            </a:r>
            <a:r>
              <a:rPr lang="ru-RU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района на 2026-2028 годы, в рамках которого Вы можете ознакомиться с </a:t>
            </a:r>
            <a:r>
              <a:rPr lang="ru-RU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формированием местного бюджета, основными направлениями расходования бюджетных средств.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Районный бюджет Житикаринского района на </a:t>
            </a:r>
            <a:r>
              <a:rPr lang="ru-RU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2026-2028 </a:t>
            </a:r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годы </a:t>
            </a:r>
            <a:r>
              <a:rPr lang="ru-RU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уточнен решением </a:t>
            </a:r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Житикаринского районного </a:t>
            </a:r>
            <a:r>
              <a:rPr lang="ru-RU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маслихата</a:t>
            </a:r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 </a:t>
            </a:r>
            <a:r>
              <a:rPr lang="ru-RU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25 </a:t>
            </a:r>
            <a:r>
              <a:rPr lang="ru-RU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сентября 2026 </a:t>
            </a:r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года № </a:t>
            </a:r>
            <a:r>
              <a:rPr lang="ru-RU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469</a:t>
            </a:r>
            <a:r>
              <a:rPr lang="ru-RU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ru-RU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just">
              <a:lnSpc>
                <a:spcPct val="120000"/>
              </a:lnSpc>
              <a:spcBef>
                <a:spcPct val="20000"/>
              </a:spcBef>
              <a:defRPr/>
            </a:pPr>
            <a:endParaRPr lang="ru-RU" dirty="0">
              <a:solidFill>
                <a:srgbClr val="0A259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64044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just"/>
            <a:r>
              <a:rPr lang="ru-RU" sz="2800" b="1" i="1" dirty="0">
                <a:solidFill>
                  <a:srgbClr val="C00000"/>
                </a:solidFill>
              </a:rPr>
              <a:t>Бюджетный процесс </a:t>
            </a:r>
            <a:r>
              <a:rPr lang="ru-RU" sz="2800" b="1" i="1" dirty="0">
                <a:solidFill>
                  <a:srgbClr val="002060"/>
                </a:solidFill>
              </a:rPr>
              <a:t>– регламентированная бюджетным законодательством Республики Казахстан деятельность </a:t>
            </a:r>
            <a:r>
              <a:rPr lang="ru-RU" sz="2800" b="1" i="1" dirty="0" smtClean="0">
                <a:solidFill>
                  <a:srgbClr val="002060"/>
                </a:solidFill>
              </a:rPr>
              <a:t>участников бюджетного процесса.</a:t>
            </a:r>
            <a:endParaRPr lang="ru-RU" sz="2800" b="1" i="1" dirty="0">
              <a:solidFill>
                <a:srgbClr val="002060"/>
              </a:solidFill>
            </a:endParaRPr>
          </a:p>
        </p:txBody>
      </p:sp>
      <p:sp>
        <p:nvSpPr>
          <p:cNvPr id="5" name="Объект 3"/>
          <p:cNvSpPr>
            <a:spLocks noGrp="1"/>
          </p:cNvSpPr>
          <p:nvPr>
            <p:ph idx="1"/>
          </p:nvPr>
        </p:nvSpPr>
        <p:spPr>
          <a:xfrm>
            <a:off x="2480879" y="1791553"/>
            <a:ext cx="7230242" cy="550501"/>
          </a:xfrm>
          <a:prstGeom prst="roundRect">
            <a:avLst/>
          </a:prstGeom>
          <a:solidFill>
            <a:srgbClr val="0A259A"/>
          </a:solidFill>
          <a:ln w="25400" cap="flat">
            <a:solidFill>
              <a:schemeClr val="accent1"/>
            </a:solidFill>
            <a:prstDash val="solid"/>
            <a:round/>
          </a:ln>
          <a:effectLst>
            <a:glow rad="63500">
              <a:schemeClr val="accent5">
                <a:satMod val="175000"/>
                <a:alpha val="40000"/>
              </a:schemeClr>
            </a:glow>
            <a:outerShdw blurRad="38100" dist="23000" dir="5400000" rotWithShape="0">
              <a:srgbClr val="000000">
                <a:alpha val="35000"/>
              </a:srgbClr>
            </a:outerShdw>
          </a:effectLst>
          <a:scene3d>
            <a:camera prst="perspectiveAbove"/>
            <a:lightRig rig="threePt" dir="t"/>
          </a:scene3d>
          <a:sp3d>
            <a:bevelT w="165100" prst="coolSlant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457200" lvl="0" indent="-457200" algn="ctr"/>
            <a:r>
              <a:rPr lang="ru-RU" altLang="ru-RU" sz="2000" b="1" dirty="0" smtClean="0">
                <a:ln w="0"/>
                <a:solidFill>
                  <a:schemeClr val="bg1"/>
                </a:solidFill>
                <a:latin typeface="Arial" pitchFamily="34" charset="0"/>
                <a:cs typeface="Arial" pitchFamily="34" charset="0"/>
                <a:sym typeface="Myriad Pro Semibold"/>
              </a:rPr>
              <a:t>БЮДЖЕТНЫЙ ПРОЦЕСС</a:t>
            </a:r>
            <a:endParaRPr lang="ru-RU" altLang="ru-RU" sz="2000" b="1" dirty="0">
              <a:ln w="0"/>
              <a:solidFill>
                <a:schemeClr val="bg1"/>
              </a:solidFill>
              <a:latin typeface="Arial" pitchFamily="34" charset="0"/>
              <a:cs typeface="Arial" pitchFamily="34" charset="0"/>
              <a:sym typeface="Myriad Pro Semibold"/>
            </a:endParaRPr>
          </a:p>
        </p:txBody>
      </p:sp>
      <p:grpSp>
        <p:nvGrpSpPr>
          <p:cNvPr id="6" name="Diagram group"/>
          <p:cNvGrpSpPr>
            <a:grpSpLocks noChangeAspect="1"/>
          </p:cNvGrpSpPr>
          <p:nvPr/>
        </p:nvGrpSpPr>
        <p:grpSpPr>
          <a:xfrm>
            <a:off x="2639842" y="2614105"/>
            <a:ext cx="540000" cy="427291"/>
            <a:chOff x="1120555" y="2123135"/>
            <a:chExt cx="2179320" cy="2113280"/>
          </a:xfrm>
          <a:effectLst>
            <a:glow rad="101600">
              <a:schemeClr val="accent3">
                <a:satMod val="175000"/>
                <a:alpha val="40000"/>
              </a:schemeClr>
            </a:glow>
          </a:effectLst>
          <a:scene3d>
            <a:camera prst="isometricOffAxis2Left" zoom="95000"/>
            <a:lightRig rig="flat" dir="t"/>
          </a:scene3d>
        </p:grpSpPr>
        <p:sp>
          <p:nvSpPr>
            <p:cNvPr id="7" name="Стрелка вниз 6"/>
            <p:cNvSpPr/>
            <p:nvPr/>
          </p:nvSpPr>
          <p:spPr>
            <a:xfrm>
              <a:off x="1120555" y="2123135"/>
              <a:ext cx="2179320" cy="2113280"/>
            </a:xfrm>
            <a:prstGeom prst="downArrow">
              <a:avLst/>
            </a:prstGeom>
            <a:solidFill>
              <a:srgbClr val="66FF99"/>
            </a:solidFill>
            <a:sp3d extrusionH="381000" contourW="38100" prstMaterial="matte">
              <a:contourClr>
                <a:schemeClr val="lt1"/>
              </a:contourClr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5">
                <a:hueOff val="-9933876"/>
                <a:satOff val="39811"/>
                <a:lumOff val="8628"/>
                <a:alphaOff val="0"/>
              </a:schemeClr>
            </a:effectRef>
            <a:fontRef idx="minor">
              <a:schemeClr val="lt1"/>
            </a:fontRef>
          </p:style>
        </p:sp>
      </p:grpSp>
      <p:sp>
        <p:nvSpPr>
          <p:cNvPr id="8" name="Скругленный прямоугольник 7"/>
          <p:cNvSpPr/>
          <p:nvPr/>
        </p:nvSpPr>
        <p:spPr>
          <a:xfrm>
            <a:off x="427795" y="4131446"/>
            <a:ext cx="3112477" cy="442670"/>
          </a:xfrm>
          <a:prstGeom prst="roundRect">
            <a:avLst/>
          </a:prstGeom>
          <a:solidFill>
            <a:srgbClr val="0A259A"/>
          </a:solidFill>
          <a:ln w="25400" cap="flat">
            <a:solidFill>
              <a:schemeClr val="accent1"/>
            </a:solidFill>
            <a:prstDash val="solid"/>
            <a:round/>
          </a:ln>
          <a:effectLst>
            <a:glow rad="63500">
              <a:schemeClr val="accent5">
                <a:satMod val="175000"/>
                <a:alpha val="40000"/>
              </a:schemeClr>
            </a:glow>
            <a:outerShdw blurRad="38100" dist="23000" dir="5400000" rotWithShape="0">
              <a:srgbClr val="000000">
                <a:alpha val="35000"/>
              </a:srgbClr>
            </a:outerShdw>
          </a:effectLst>
          <a:scene3d>
            <a:camera prst="perspectiveAbove"/>
            <a:lightRig rig="threePt" dir="t"/>
          </a:scene3d>
          <a:sp3d>
            <a:bevelT w="165100" prst="coolSlant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457200" lvl="0" indent="-457200" algn="ctr"/>
            <a:r>
              <a:rPr lang="kk-KZ" altLang="ru-RU" sz="2000" b="1" dirty="0" smtClean="0">
                <a:ln w="0"/>
                <a:solidFill>
                  <a:schemeClr val="bg1"/>
                </a:solidFill>
                <a:latin typeface="Arial" pitchFamily="34" charset="0"/>
                <a:cs typeface="Arial" pitchFamily="34" charset="0"/>
                <a:sym typeface="Myriad Pro Semibold"/>
              </a:rPr>
              <a:t>планирование</a:t>
            </a:r>
            <a:endParaRPr lang="ru-RU" altLang="ru-RU" sz="2000" b="1" dirty="0">
              <a:ln w="0"/>
              <a:solidFill>
                <a:schemeClr val="bg1"/>
              </a:solidFill>
              <a:latin typeface="Arial" pitchFamily="34" charset="0"/>
              <a:cs typeface="Arial" pitchFamily="34" charset="0"/>
              <a:sym typeface="Myriad Pro Semibold"/>
            </a:endParaRPr>
          </a:p>
        </p:txBody>
      </p:sp>
      <p:grpSp>
        <p:nvGrpSpPr>
          <p:cNvPr id="9" name="Diagram group"/>
          <p:cNvGrpSpPr>
            <a:grpSpLocks noChangeAspect="1"/>
          </p:cNvGrpSpPr>
          <p:nvPr/>
        </p:nvGrpSpPr>
        <p:grpSpPr>
          <a:xfrm>
            <a:off x="1879407" y="3742728"/>
            <a:ext cx="540000" cy="360766"/>
            <a:chOff x="1120555" y="2123135"/>
            <a:chExt cx="2179320" cy="2113280"/>
          </a:xfrm>
          <a:effectLst>
            <a:glow rad="101600">
              <a:schemeClr val="accent3">
                <a:satMod val="175000"/>
                <a:alpha val="40000"/>
              </a:schemeClr>
            </a:glow>
          </a:effectLst>
          <a:scene3d>
            <a:camera prst="isometricOffAxis2Left" zoom="95000"/>
            <a:lightRig rig="flat" dir="t"/>
          </a:scene3d>
        </p:grpSpPr>
        <p:sp>
          <p:nvSpPr>
            <p:cNvPr id="10" name="Стрелка вниз 9"/>
            <p:cNvSpPr/>
            <p:nvPr/>
          </p:nvSpPr>
          <p:spPr>
            <a:xfrm>
              <a:off x="1120555" y="2123135"/>
              <a:ext cx="2179320" cy="2113280"/>
            </a:xfrm>
            <a:prstGeom prst="downArrow">
              <a:avLst/>
            </a:prstGeom>
            <a:solidFill>
              <a:srgbClr val="66FF99"/>
            </a:solidFill>
            <a:sp3d extrusionH="381000" contourW="38100" prstMaterial="matte">
              <a:contourClr>
                <a:schemeClr val="lt1"/>
              </a:contourClr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5">
                <a:hueOff val="-9933876"/>
                <a:satOff val="39811"/>
                <a:lumOff val="8628"/>
                <a:alphaOff val="0"/>
              </a:schemeClr>
            </a:effectRef>
            <a:fontRef idx="minor">
              <a:schemeClr val="lt1"/>
            </a:fontRef>
          </p:style>
        </p:sp>
      </p:grpSp>
      <p:sp>
        <p:nvSpPr>
          <p:cNvPr id="11" name="Скругленный прямоугольник 10"/>
          <p:cNvSpPr/>
          <p:nvPr/>
        </p:nvSpPr>
        <p:spPr>
          <a:xfrm>
            <a:off x="242764" y="5186928"/>
            <a:ext cx="3112477" cy="442670"/>
          </a:xfrm>
          <a:prstGeom prst="roundRect">
            <a:avLst/>
          </a:prstGeom>
          <a:solidFill>
            <a:srgbClr val="0A259A"/>
          </a:solidFill>
          <a:ln w="25400" cap="flat">
            <a:solidFill>
              <a:schemeClr val="accent1"/>
            </a:solidFill>
            <a:prstDash val="solid"/>
            <a:round/>
          </a:ln>
          <a:effectLst>
            <a:glow rad="63500">
              <a:schemeClr val="accent5">
                <a:satMod val="175000"/>
                <a:alpha val="40000"/>
              </a:schemeClr>
            </a:glow>
            <a:outerShdw blurRad="38100" dist="23000" dir="5400000" rotWithShape="0">
              <a:srgbClr val="000000">
                <a:alpha val="35000"/>
              </a:srgbClr>
            </a:outerShdw>
          </a:effectLst>
          <a:scene3d>
            <a:camera prst="perspectiveAbove"/>
            <a:lightRig rig="threePt" dir="t"/>
          </a:scene3d>
          <a:sp3d>
            <a:bevelT w="165100" prst="coolSlant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457200" lvl="0" indent="-457200" algn="ctr"/>
            <a:r>
              <a:rPr lang="ru-RU" altLang="ru-RU" sz="2000" b="1" dirty="0" smtClean="0">
                <a:ln w="0"/>
                <a:solidFill>
                  <a:schemeClr val="bg1"/>
                </a:solidFill>
                <a:latin typeface="Arial" pitchFamily="34" charset="0"/>
                <a:cs typeface="Arial" pitchFamily="34" charset="0"/>
                <a:sym typeface="Myriad Pro Semibold"/>
              </a:rPr>
              <a:t>рассмотрение</a:t>
            </a:r>
            <a:endParaRPr lang="ru-RU" altLang="ru-RU" sz="2000" b="1" dirty="0">
              <a:ln w="0"/>
              <a:solidFill>
                <a:schemeClr val="bg1"/>
              </a:solidFill>
              <a:latin typeface="Arial" pitchFamily="34" charset="0"/>
              <a:cs typeface="Arial" pitchFamily="34" charset="0"/>
              <a:sym typeface="Myriad Pro Semibold"/>
            </a:endParaRPr>
          </a:p>
        </p:txBody>
      </p:sp>
      <p:grpSp>
        <p:nvGrpSpPr>
          <p:cNvPr id="12" name="Diagram group"/>
          <p:cNvGrpSpPr>
            <a:grpSpLocks noChangeAspect="1"/>
          </p:cNvGrpSpPr>
          <p:nvPr/>
        </p:nvGrpSpPr>
        <p:grpSpPr>
          <a:xfrm>
            <a:off x="1427977" y="4760842"/>
            <a:ext cx="540000" cy="470622"/>
            <a:chOff x="1120555" y="2123135"/>
            <a:chExt cx="2179320" cy="2113280"/>
          </a:xfrm>
          <a:effectLst>
            <a:glow rad="101600">
              <a:schemeClr val="accent3">
                <a:satMod val="175000"/>
                <a:alpha val="40000"/>
              </a:schemeClr>
            </a:glow>
          </a:effectLst>
          <a:scene3d>
            <a:camera prst="isometricOffAxis2Left" zoom="95000"/>
            <a:lightRig rig="flat" dir="t"/>
          </a:scene3d>
        </p:grpSpPr>
        <p:sp>
          <p:nvSpPr>
            <p:cNvPr id="13" name="Стрелка вниз 12"/>
            <p:cNvSpPr/>
            <p:nvPr/>
          </p:nvSpPr>
          <p:spPr>
            <a:xfrm>
              <a:off x="1120555" y="2123135"/>
              <a:ext cx="2179320" cy="2113280"/>
            </a:xfrm>
            <a:prstGeom prst="downArrow">
              <a:avLst/>
            </a:prstGeom>
            <a:solidFill>
              <a:srgbClr val="66FF99"/>
            </a:solidFill>
            <a:sp3d extrusionH="381000" contourW="38100" prstMaterial="matte">
              <a:contourClr>
                <a:schemeClr val="lt1"/>
              </a:contourClr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5">
                <a:hueOff val="-9933876"/>
                <a:satOff val="39811"/>
                <a:lumOff val="8628"/>
                <a:alphaOff val="0"/>
              </a:schemeClr>
            </a:effectRef>
            <a:fontRef idx="minor">
              <a:schemeClr val="lt1"/>
            </a:fontRef>
          </p:style>
        </p:sp>
      </p:grpSp>
      <p:sp>
        <p:nvSpPr>
          <p:cNvPr id="14" name="Скругленный прямоугольник 13"/>
          <p:cNvSpPr/>
          <p:nvPr/>
        </p:nvSpPr>
        <p:spPr>
          <a:xfrm>
            <a:off x="242762" y="6179446"/>
            <a:ext cx="3112477" cy="442670"/>
          </a:xfrm>
          <a:prstGeom prst="roundRect">
            <a:avLst/>
          </a:prstGeom>
          <a:solidFill>
            <a:srgbClr val="0A259A"/>
          </a:solidFill>
          <a:ln w="25400" cap="flat">
            <a:solidFill>
              <a:schemeClr val="accent1"/>
            </a:solidFill>
            <a:prstDash val="solid"/>
            <a:round/>
          </a:ln>
          <a:effectLst>
            <a:glow rad="63500">
              <a:schemeClr val="accent5">
                <a:satMod val="175000"/>
                <a:alpha val="40000"/>
              </a:schemeClr>
            </a:glow>
            <a:outerShdw blurRad="38100" dist="23000" dir="5400000" rotWithShape="0">
              <a:srgbClr val="000000">
                <a:alpha val="35000"/>
              </a:srgbClr>
            </a:outerShdw>
          </a:effectLst>
          <a:scene3d>
            <a:camera prst="perspectiveAbove"/>
            <a:lightRig rig="threePt" dir="t"/>
          </a:scene3d>
          <a:sp3d>
            <a:bevelT w="165100" prst="coolSlant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457200" lvl="0" indent="-457200" algn="ctr"/>
            <a:r>
              <a:rPr lang="ru-RU" altLang="ru-RU" sz="2000" b="1" dirty="0" smtClean="0">
                <a:ln w="0"/>
                <a:solidFill>
                  <a:schemeClr val="bg1"/>
                </a:solidFill>
                <a:latin typeface="Arial" pitchFamily="34" charset="0"/>
                <a:cs typeface="Arial" pitchFamily="34" charset="0"/>
                <a:sym typeface="Myriad Pro Semibold"/>
              </a:rPr>
              <a:t>утверждение</a:t>
            </a:r>
            <a:endParaRPr lang="ru-RU" altLang="ru-RU" sz="2000" b="1" dirty="0">
              <a:ln w="0"/>
              <a:solidFill>
                <a:schemeClr val="bg1"/>
              </a:solidFill>
              <a:latin typeface="Arial" pitchFamily="34" charset="0"/>
              <a:cs typeface="Arial" pitchFamily="34" charset="0"/>
              <a:sym typeface="Myriad Pro Semibold"/>
            </a:endParaRPr>
          </a:p>
        </p:txBody>
      </p:sp>
      <p:grpSp>
        <p:nvGrpSpPr>
          <p:cNvPr id="15" name="Diagram group"/>
          <p:cNvGrpSpPr>
            <a:grpSpLocks noChangeAspect="1"/>
          </p:cNvGrpSpPr>
          <p:nvPr/>
        </p:nvGrpSpPr>
        <p:grpSpPr>
          <a:xfrm rot="15791828">
            <a:off x="3529039" y="6176747"/>
            <a:ext cx="680201" cy="581254"/>
            <a:chOff x="1120555" y="2123135"/>
            <a:chExt cx="2179320" cy="2113280"/>
          </a:xfrm>
          <a:effectLst>
            <a:glow rad="101600">
              <a:schemeClr val="accent3">
                <a:satMod val="175000"/>
                <a:alpha val="40000"/>
              </a:schemeClr>
            </a:glow>
          </a:effectLst>
          <a:scene3d>
            <a:camera prst="isometricOffAxis2Left" zoom="95000"/>
            <a:lightRig rig="flat" dir="t"/>
          </a:scene3d>
        </p:grpSpPr>
        <p:sp>
          <p:nvSpPr>
            <p:cNvPr id="16" name="Стрелка вниз 15"/>
            <p:cNvSpPr/>
            <p:nvPr/>
          </p:nvSpPr>
          <p:spPr>
            <a:xfrm>
              <a:off x="1120555" y="2123135"/>
              <a:ext cx="2179320" cy="2113280"/>
            </a:xfrm>
            <a:prstGeom prst="downArrow">
              <a:avLst/>
            </a:prstGeom>
            <a:solidFill>
              <a:srgbClr val="66FF99"/>
            </a:solidFill>
            <a:sp3d extrusionH="381000" contourW="38100" prstMaterial="matte">
              <a:contourClr>
                <a:schemeClr val="lt1"/>
              </a:contourClr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5">
                <a:hueOff val="-9933876"/>
                <a:satOff val="39811"/>
                <a:lumOff val="8628"/>
                <a:alphaOff val="0"/>
              </a:schemeClr>
            </a:effectRef>
            <a:fontRef idx="minor">
              <a:schemeClr val="lt1"/>
            </a:fontRef>
          </p:style>
        </p:sp>
      </p:grpSp>
      <p:sp>
        <p:nvSpPr>
          <p:cNvPr id="17" name="Скругленный прямоугольник 16"/>
          <p:cNvSpPr/>
          <p:nvPr/>
        </p:nvSpPr>
        <p:spPr>
          <a:xfrm>
            <a:off x="4383040" y="6121260"/>
            <a:ext cx="3018964" cy="442670"/>
          </a:xfrm>
          <a:prstGeom prst="roundRect">
            <a:avLst/>
          </a:prstGeom>
          <a:solidFill>
            <a:srgbClr val="0A259A"/>
          </a:solidFill>
          <a:ln w="25400" cap="flat">
            <a:solidFill>
              <a:schemeClr val="accent1"/>
            </a:solidFill>
            <a:prstDash val="solid"/>
            <a:round/>
          </a:ln>
          <a:effectLst>
            <a:glow rad="63500">
              <a:schemeClr val="accent5">
                <a:satMod val="175000"/>
                <a:alpha val="40000"/>
              </a:schemeClr>
            </a:glow>
            <a:outerShdw blurRad="38100" dist="23000" dir="5400000" rotWithShape="0">
              <a:srgbClr val="000000">
                <a:alpha val="35000"/>
              </a:srgbClr>
            </a:outerShdw>
          </a:effectLst>
          <a:scene3d>
            <a:camera prst="perspectiveAbove"/>
            <a:lightRig rig="threePt" dir="t"/>
          </a:scene3d>
          <a:sp3d>
            <a:bevelT w="165100" prst="coolSlant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457200" lvl="0" indent="-457200" algn="ctr"/>
            <a:r>
              <a:rPr lang="ru-RU" altLang="ru-RU" sz="2000" b="1" dirty="0" smtClean="0">
                <a:ln w="0"/>
                <a:solidFill>
                  <a:schemeClr val="bg1"/>
                </a:solidFill>
                <a:latin typeface="Arial" pitchFamily="34" charset="0"/>
                <a:cs typeface="Arial" pitchFamily="34" charset="0"/>
                <a:sym typeface="Myriad Pro Semibold"/>
              </a:rPr>
              <a:t>исполнение</a:t>
            </a:r>
            <a:endParaRPr lang="ru-RU" altLang="ru-RU" sz="2000" b="1" dirty="0">
              <a:ln w="0"/>
              <a:solidFill>
                <a:schemeClr val="bg1"/>
              </a:solidFill>
              <a:latin typeface="Arial" pitchFamily="34" charset="0"/>
              <a:cs typeface="Arial" pitchFamily="34" charset="0"/>
              <a:sym typeface="Myriad Pro Semibold"/>
            </a:endParaRPr>
          </a:p>
        </p:txBody>
      </p:sp>
      <p:grpSp>
        <p:nvGrpSpPr>
          <p:cNvPr id="18" name="Diagram group"/>
          <p:cNvGrpSpPr>
            <a:grpSpLocks noChangeAspect="1"/>
          </p:cNvGrpSpPr>
          <p:nvPr/>
        </p:nvGrpSpPr>
        <p:grpSpPr>
          <a:xfrm rot="10800000">
            <a:off x="5429022" y="5515262"/>
            <a:ext cx="615833" cy="414489"/>
            <a:chOff x="1120555" y="2123135"/>
            <a:chExt cx="2179320" cy="2113280"/>
          </a:xfrm>
          <a:effectLst>
            <a:glow rad="101600">
              <a:schemeClr val="accent3">
                <a:satMod val="175000"/>
                <a:alpha val="40000"/>
              </a:schemeClr>
            </a:glow>
          </a:effectLst>
          <a:scene3d>
            <a:camera prst="isometricOffAxis2Left" zoom="95000"/>
            <a:lightRig rig="flat" dir="t"/>
          </a:scene3d>
        </p:grpSpPr>
        <p:sp>
          <p:nvSpPr>
            <p:cNvPr id="19" name="Стрелка вниз 18"/>
            <p:cNvSpPr/>
            <p:nvPr/>
          </p:nvSpPr>
          <p:spPr>
            <a:xfrm>
              <a:off x="1120555" y="2123135"/>
              <a:ext cx="2179320" cy="2113280"/>
            </a:xfrm>
            <a:prstGeom prst="downArrow">
              <a:avLst/>
            </a:prstGeom>
            <a:solidFill>
              <a:srgbClr val="66FF99"/>
            </a:solidFill>
            <a:sp3d extrusionH="381000" contourW="38100" prstMaterial="matte">
              <a:contourClr>
                <a:schemeClr val="lt1"/>
              </a:contourClr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5">
                <a:hueOff val="-9933876"/>
                <a:satOff val="39811"/>
                <a:lumOff val="8628"/>
                <a:alphaOff val="0"/>
              </a:schemeClr>
            </a:effectRef>
            <a:fontRef idx="minor">
              <a:schemeClr val="lt1"/>
            </a:fontRef>
          </p:style>
        </p:sp>
      </p:grpSp>
      <p:sp>
        <p:nvSpPr>
          <p:cNvPr id="20" name="Скругленный прямоугольник 19"/>
          <p:cNvSpPr/>
          <p:nvPr/>
        </p:nvSpPr>
        <p:spPr>
          <a:xfrm>
            <a:off x="4198007" y="5001206"/>
            <a:ext cx="3203997" cy="442670"/>
          </a:xfrm>
          <a:prstGeom prst="roundRect">
            <a:avLst/>
          </a:prstGeom>
          <a:solidFill>
            <a:srgbClr val="0A259A"/>
          </a:solidFill>
          <a:ln w="25400" cap="flat">
            <a:solidFill>
              <a:schemeClr val="accent1"/>
            </a:solidFill>
            <a:prstDash val="solid"/>
            <a:round/>
          </a:ln>
          <a:effectLst>
            <a:glow rad="63500">
              <a:schemeClr val="accent5">
                <a:satMod val="175000"/>
                <a:alpha val="40000"/>
              </a:schemeClr>
            </a:glow>
            <a:outerShdw blurRad="38100" dist="23000" dir="5400000" rotWithShape="0">
              <a:srgbClr val="000000">
                <a:alpha val="35000"/>
              </a:srgbClr>
            </a:outerShdw>
          </a:effectLst>
          <a:scene3d>
            <a:camera prst="perspectiveAbove"/>
            <a:lightRig rig="threePt" dir="t"/>
          </a:scene3d>
          <a:sp3d>
            <a:bevelT w="165100" prst="coolSlant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457200" lvl="0" indent="-457200" algn="ctr"/>
            <a:r>
              <a:rPr lang="ru-RU" altLang="ru-RU" sz="2000" b="1" dirty="0" smtClean="0">
                <a:ln w="0"/>
                <a:solidFill>
                  <a:schemeClr val="bg1"/>
                </a:solidFill>
                <a:latin typeface="Arial" pitchFamily="34" charset="0"/>
                <a:cs typeface="Arial" pitchFamily="34" charset="0"/>
                <a:sym typeface="Myriad Pro Semibold"/>
              </a:rPr>
              <a:t>уточнение </a:t>
            </a:r>
            <a:endParaRPr lang="ru-RU" altLang="ru-RU" sz="2000" b="1" dirty="0">
              <a:ln w="0"/>
              <a:solidFill>
                <a:schemeClr val="bg1"/>
              </a:solidFill>
              <a:latin typeface="Arial" pitchFamily="34" charset="0"/>
              <a:cs typeface="Arial" pitchFamily="34" charset="0"/>
              <a:sym typeface="Myriad Pro Semibold"/>
            </a:endParaRPr>
          </a:p>
        </p:txBody>
      </p:sp>
      <p:grpSp>
        <p:nvGrpSpPr>
          <p:cNvPr id="21" name="Diagram group"/>
          <p:cNvGrpSpPr>
            <a:grpSpLocks noChangeAspect="1"/>
          </p:cNvGrpSpPr>
          <p:nvPr/>
        </p:nvGrpSpPr>
        <p:grpSpPr>
          <a:xfrm rot="10800000">
            <a:off x="5377046" y="4148261"/>
            <a:ext cx="829405" cy="530269"/>
            <a:chOff x="1120555" y="2123135"/>
            <a:chExt cx="2179320" cy="2113280"/>
          </a:xfrm>
          <a:effectLst>
            <a:glow rad="101600">
              <a:schemeClr val="accent3">
                <a:satMod val="175000"/>
                <a:alpha val="40000"/>
              </a:schemeClr>
            </a:glow>
          </a:effectLst>
          <a:scene3d>
            <a:camera prst="isometricOffAxis2Left" zoom="95000"/>
            <a:lightRig rig="flat" dir="t"/>
          </a:scene3d>
        </p:grpSpPr>
        <p:sp>
          <p:nvSpPr>
            <p:cNvPr id="22" name="Стрелка вниз 21"/>
            <p:cNvSpPr/>
            <p:nvPr/>
          </p:nvSpPr>
          <p:spPr>
            <a:xfrm>
              <a:off x="1120555" y="2123135"/>
              <a:ext cx="2179320" cy="2113280"/>
            </a:xfrm>
            <a:prstGeom prst="downArrow">
              <a:avLst/>
            </a:prstGeom>
            <a:solidFill>
              <a:srgbClr val="66FF99"/>
            </a:solidFill>
            <a:sp3d extrusionH="381000" contourW="38100" prstMaterial="matte">
              <a:contourClr>
                <a:schemeClr val="lt1"/>
              </a:contourClr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5">
                <a:hueOff val="-9933876"/>
                <a:satOff val="39811"/>
                <a:lumOff val="8628"/>
                <a:alphaOff val="0"/>
              </a:schemeClr>
            </a:effectRef>
            <a:fontRef idx="minor">
              <a:schemeClr val="lt1"/>
            </a:fontRef>
          </p:style>
        </p:sp>
      </p:grpSp>
      <p:sp>
        <p:nvSpPr>
          <p:cNvPr id="23" name="Скругленный прямоугольник 22"/>
          <p:cNvSpPr/>
          <p:nvPr/>
        </p:nvSpPr>
        <p:spPr>
          <a:xfrm>
            <a:off x="8087705" y="2627016"/>
            <a:ext cx="3816789" cy="1123707"/>
          </a:xfrm>
          <a:prstGeom prst="roundRect">
            <a:avLst/>
          </a:prstGeom>
          <a:solidFill>
            <a:srgbClr val="0A259A"/>
          </a:solidFill>
          <a:ln w="25400" cap="flat">
            <a:solidFill>
              <a:schemeClr val="accent1"/>
            </a:solidFill>
            <a:prstDash val="solid"/>
            <a:round/>
          </a:ln>
          <a:effectLst>
            <a:glow rad="63500">
              <a:schemeClr val="accent5">
                <a:satMod val="175000"/>
                <a:alpha val="40000"/>
              </a:schemeClr>
            </a:glow>
            <a:outerShdw blurRad="38100" dist="23000" dir="5400000" rotWithShape="0">
              <a:srgbClr val="000000">
                <a:alpha val="35000"/>
              </a:srgbClr>
            </a:outerShdw>
          </a:effectLst>
          <a:scene3d>
            <a:camera prst="perspectiveAbove"/>
            <a:lightRig rig="threePt" dir="t"/>
          </a:scene3d>
          <a:sp3d>
            <a:bevelT w="165100" prst="coolSlant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457200" lvl="0" indent="-457200" algn="ctr"/>
            <a:r>
              <a:rPr lang="ru-RU" altLang="ru-RU" sz="2000" b="1" dirty="0" smtClean="0">
                <a:ln w="0"/>
                <a:solidFill>
                  <a:schemeClr val="bg1"/>
                </a:solidFill>
                <a:latin typeface="Arial" pitchFamily="34" charset="0"/>
                <a:cs typeface="Arial" pitchFamily="34" charset="0"/>
                <a:sym typeface="Myriad Pro Semibold"/>
              </a:rPr>
              <a:t>ведение бухгалтерского учета и финансовой отчетности </a:t>
            </a:r>
            <a:endParaRPr lang="ru-RU" altLang="ru-RU" sz="2000" b="1" dirty="0">
              <a:ln w="0"/>
              <a:solidFill>
                <a:schemeClr val="bg1"/>
              </a:solidFill>
              <a:latin typeface="Arial" pitchFamily="34" charset="0"/>
              <a:cs typeface="Arial" pitchFamily="34" charset="0"/>
              <a:sym typeface="Myriad Pro Semibold"/>
            </a:endParaRPr>
          </a:p>
        </p:txBody>
      </p:sp>
      <p:grpSp>
        <p:nvGrpSpPr>
          <p:cNvPr id="24" name="Diagram group"/>
          <p:cNvGrpSpPr>
            <a:grpSpLocks noChangeAspect="1"/>
          </p:cNvGrpSpPr>
          <p:nvPr/>
        </p:nvGrpSpPr>
        <p:grpSpPr>
          <a:xfrm rot="15727159">
            <a:off x="7246052" y="3043453"/>
            <a:ext cx="961980" cy="512280"/>
            <a:chOff x="1120555" y="2123135"/>
            <a:chExt cx="2179320" cy="2113280"/>
          </a:xfrm>
          <a:effectLst>
            <a:glow rad="101600">
              <a:schemeClr val="accent3">
                <a:satMod val="175000"/>
                <a:alpha val="40000"/>
              </a:schemeClr>
            </a:glow>
          </a:effectLst>
          <a:scene3d>
            <a:camera prst="isometricOffAxis2Left" zoom="95000"/>
            <a:lightRig rig="flat" dir="t"/>
          </a:scene3d>
        </p:grpSpPr>
        <p:sp>
          <p:nvSpPr>
            <p:cNvPr id="25" name="Стрелка вниз 24"/>
            <p:cNvSpPr/>
            <p:nvPr/>
          </p:nvSpPr>
          <p:spPr>
            <a:xfrm>
              <a:off x="1120555" y="2123135"/>
              <a:ext cx="2179320" cy="2113280"/>
            </a:xfrm>
            <a:prstGeom prst="downArrow">
              <a:avLst/>
            </a:prstGeom>
            <a:solidFill>
              <a:srgbClr val="66FF99"/>
            </a:solidFill>
            <a:sp3d extrusionH="381000" contourW="38100" prstMaterial="matte">
              <a:contourClr>
                <a:schemeClr val="lt1"/>
              </a:contourClr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5">
                <a:hueOff val="-9933876"/>
                <a:satOff val="39811"/>
                <a:lumOff val="8628"/>
                <a:alphaOff val="0"/>
              </a:schemeClr>
            </a:effectRef>
            <a:fontRef idx="minor">
              <a:schemeClr val="lt1"/>
            </a:fontRef>
          </p:style>
        </p:sp>
      </p:grpSp>
      <p:sp>
        <p:nvSpPr>
          <p:cNvPr id="26" name="Скругленный прямоугольник 25"/>
          <p:cNvSpPr/>
          <p:nvPr/>
        </p:nvSpPr>
        <p:spPr>
          <a:xfrm>
            <a:off x="8043224" y="4367863"/>
            <a:ext cx="3735637" cy="783189"/>
          </a:xfrm>
          <a:prstGeom prst="roundRect">
            <a:avLst/>
          </a:prstGeom>
          <a:solidFill>
            <a:srgbClr val="0A259A"/>
          </a:solidFill>
          <a:ln w="25400" cap="flat">
            <a:solidFill>
              <a:schemeClr val="accent1"/>
            </a:solidFill>
            <a:prstDash val="solid"/>
            <a:round/>
          </a:ln>
          <a:effectLst>
            <a:glow rad="63500">
              <a:schemeClr val="accent5">
                <a:satMod val="175000"/>
                <a:alpha val="40000"/>
              </a:schemeClr>
            </a:glow>
            <a:outerShdw blurRad="38100" dist="23000" dir="5400000" rotWithShape="0">
              <a:srgbClr val="000000">
                <a:alpha val="35000"/>
              </a:srgbClr>
            </a:outerShdw>
          </a:effectLst>
          <a:scene3d>
            <a:camera prst="perspectiveAbove"/>
            <a:lightRig rig="threePt" dir="t"/>
          </a:scene3d>
          <a:sp3d>
            <a:bevelT w="165100" prst="coolSlant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457200" lvl="0" indent="-457200" algn="ctr"/>
            <a:r>
              <a:rPr lang="ru-RU" altLang="ru-RU" sz="2000" b="1" dirty="0" smtClean="0">
                <a:ln w="0"/>
                <a:solidFill>
                  <a:schemeClr val="bg1"/>
                </a:solidFill>
                <a:latin typeface="Arial" pitchFamily="34" charset="0"/>
                <a:cs typeface="Arial" pitchFamily="34" charset="0"/>
                <a:sym typeface="Myriad Pro Semibold"/>
              </a:rPr>
              <a:t>бюджетного учета и бюджетной отчетности</a:t>
            </a:r>
            <a:endParaRPr lang="ru-RU" altLang="ru-RU" sz="2000" b="1" dirty="0">
              <a:ln w="0"/>
              <a:solidFill>
                <a:schemeClr val="bg1"/>
              </a:solidFill>
              <a:latin typeface="Arial" pitchFamily="34" charset="0"/>
              <a:cs typeface="Arial" pitchFamily="34" charset="0"/>
              <a:sym typeface="Myriad Pro Semibold"/>
            </a:endParaRPr>
          </a:p>
        </p:txBody>
      </p:sp>
      <p:grpSp>
        <p:nvGrpSpPr>
          <p:cNvPr id="27" name="Diagram group"/>
          <p:cNvGrpSpPr>
            <a:grpSpLocks noChangeAspect="1"/>
          </p:cNvGrpSpPr>
          <p:nvPr/>
        </p:nvGrpSpPr>
        <p:grpSpPr>
          <a:xfrm>
            <a:off x="9269178" y="3885499"/>
            <a:ext cx="540000" cy="552739"/>
            <a:chOff x="1120555" y="2123135"/>
            <a:chExt cx="2179320" cy="2113280"/>
          </a:xfrm>
          <a:effectLst>
            <a:glow rad="101600">
              <a:schemeClr val="accent3">
                <a:satMod val="175000"/>
                <a:alpha val="40000"/>
              </a:schemeClr>
            </a:glow>
          </a:effectLst>
          <a:scene3d>
            <a:camera prst="isometricOffAxis2Left" zoom="95000"/>
            <a:lightRig rig="flat" dir="t"/>
          </a:scene3d>
        </p:grpSpPr>
        <p:sp>
          <p:nvSpPr>
            <p:cNvPr id="28" name="Стрелка вниз 27"/>
            <p:cNvSpPr/>
            <p:nvPr/>
          </p:nvSpPr>
          <p:spPr>
            <a:xfrm>
              <a:off x="1120555" y="2123135"/>
              <a:ext cx="2179320" cy="2113280"/>
            </a:xfrm>
            <a:prstGeom prst="downArrow">
              <a:avLst/>
            </a:prstGeom>
            <a:solidFill>
              <a:srgbClr val="66FF99"/>
            </a:solidFill>
            <a:sp3d extrusionH="381000" contourW="38100" prstMaterial="matte">
              <a:contourClr>
                <a:schemeClr val="lt1"/>
              </a:contourClr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5">
                <a:hueOff val="-9933876"/>
                <a:satOff val="39811"/>
                <a:lumOff val="8628"/>
                <a:alphaOff val="0"/>
              </a:schemeClr>
            </a:effectRef>
            <a:fontRef idx="minor">
              <a:schemeClr val="lt1"/>
            </a:fontRef>
          </p:style>
        </p:sp>
      </p:grpSp>
      <p:sp>
        <p:nvSpPr>
          <p:cNvPr id="29" name="Скругленный прямоугольник 28"/>
          <p:cNvSpPr/>
          <p:nvPr/>
        </p:nvSpPr>
        <p:spPr>
          <a:xfrm>
            <a:off x="634155" y="3087015"/>
            <a:ext cx="3234984" cy="442670"/>
          </a:xfrm>
          <a:prstGeom prst="roundRect">
            <a:avLst/>
          </a:prstGeom>
          <a:solidFill>
            <a:srgbClr val="0A259A"/>
          </a:solidFill>
          <a:ln w="25400" cap="flat">
            <a:solidFill>
              <a:schemeClr val="accent1"/>
            </a:solidFill>
            <a:prstDash val="solid"/>
            <a:round/>
          </a:ln>
          <a:effectLst>
            <a:glow rad="63500">
              <a:schemeClr val="accent5">
                <a:satMod val="175000"/>
                <a:alpha val="40000"/>
              </a:schemeClr>
            </a:glow>
            <a:outerShdw blurRad="38100" dist="23000" dir="5400000" rotWithShape="0">
              <a:srgbClr val="000000">
                <a:alpha val="35000"/>
              </a:srgbClr>
            </a:outerShdw>
          </a:effectLst>
          <a:scene3d>
            <a:camera prst="perspectiveAbove"/>
            <a:lightRig rig="threePt" dir="t"/>
          </a:scene3d>
          <a:sp3d>
            <a:bevelT w="165100" prst="coolSlant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457200" lvl="0" indent="-457200" algn="ctr"/>
            <a:r>
              <a:rPr lang="ru-RU" altLang="ru-RU" sz="2000" b="1" dirty="0" smtClean="0">
                <a:ln w="0"/>
                <a:solidFill>
                  <a:schemeClr val="bg1"/>
                </a:solidFill>
                <a:latin typeface="Arial" pitchFamily="34" charset="0"/>
                <a:cs typeface="Arial" pitchFamily="34" charset="0"/>
                <a:sym typeface="Myriad Pro Semibold"/>
              </a:rPr>
              <a:t>прогнозирование</a:t>
            </a:r>
            <a:endParaRPr lang="ru-RU" altLang="ru-RU" sz="2000" b="1" dirty="0">
              <a:ln w="0"/>
              <a:solidFill>
                <a:schemeClr val="bg1"/>
              </a:solidFill>
              <a:latin typeface="Arial" pitchFamily="34" charset="0"/>
              <a:cs typeface="Arial" pitchFamily="34" charset="0"/>
              <a:sym typeface="Myriad Pro Semibold"/>
            </a:endParaRPr>
          </a:p>
        </p:txBody>
      </p:sp>
      <p:grpSp>
        <p:nvGrpSpPr>
          <p:cNvPr id="30" name="Diagram group"/>
          <p:cNvGrpSpPr>
            <a:grpSpLocks noChangeAspect="1"/>
          </p:cNvGrpSpPr>
          <p:nvPr/>
        </p:nvGrpSpPr>
        <p:grpSpPr>
          <a:xfrm>
            <a:off x="9252473" y="5285828"/>
            <a:ext cx="540000" cy="536071"/>
            <a:chOff x="1120555" y="2123135"/>
            <a:chExt cx="2179320" cy="2113280"/>
          </a:xfrm>
          <a:effectLst>
            <a:glow rad="101600">
              <a:schemeClr val="accent3">
                <a:satMod val="175000"/>
                <a:alpha val="40000"/>
              </a:schemeClr>
            </a:glow>
          </a:effectLst>
          <a:scene3d>
            <a:camera prst="isometricOffAxis2Left" zoom="95000"/>
            <a:lightRig rig="flat" dir="t"/>
          </a:scene3d>
        </p:grpSpPr>
        <p:sp>
          <p:nvSpPr>
            <p:cNvPr id="31" name="Стрелка вниз 30"/>
            <p:cNvSpPr/>
            <p:nvPr/>
          </p:nvSpPr>
          <p:spPr>
            <a:xfrm>
              <a:off x="1120555" y="2123135"/>
              <a:ext cx="2179320" cy="2113280"/>
            </a:xfrm>
            <a:prstGeom prst="downArrow">
              <a:avLst/>
            </a:prstGeom>
            <a:solidFill>
              <a:srgbClr val="66FF99"/>
            </a:solidFill>
            <a:sp3d extrusionH="381000" contourW="38100" prstMaterial="matte">
              <a:contourClr>
                <a:schemeClr val="lt1"/>
              </a:contourClr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5">
                <a:hueOff val="-9933876"/>
                <a:satOff val="39811"/>
                <a:lumOff val="8628"/>
                <a:alphaOff val="0"/>
              </a:schemeClr>
            </a:effectRef>
            <a:fontRef idx="minor">
              <a:schemeClr val="lt1"/>
            </a:fontRef>
          </p:style>
        </p:sp>
      </p:grpSp>
      <p:sp>
        <p:nvSpPr>
          <p:cNvPr id="32" name="Скругленный прямоугольник 31"/>
          <p:cNvSpPr/>
          <p:nvPr/>
        </p:nvSpPr>
        <p:spPr>
          <a:xfrm>
            <a:off x="8148229" y="5846908"/>
            <a:ext cx="3695743" cy="783189"/>
          </a:xfrm>
          <a:prstGeom prst="roundRect">
            <a:avLst/>
          </a:prstGeom>
          <a:solidFill>
            <a:srgbClr val="0A259A"/>
          </a:solidFill>
          <a:ln w="25400" cap="flat">
            <a:solidFill>
              <a:schemeClr val="accent1"/>
            </a:solidFill>
            <a:prstDash val="solid"/>
            <a:round/>
          </a:ln>
          <a:effectLst>
            <a:glow rad="63500">
              <a:schemeClr val="accent5">
                <a:satMod val="175000"/>
                <a:alpha val="40000"/>
              </a:schemeClr>
            </a:glow>
            <a:outerShdw blurRad="38100" dist="23000" dir="5400000" rotWithShape="0">
              <a:srgbClr val="000000">
                <a:alpha val="35000"/>
              </a:srgbClr>
            </a:outerShdw>
          </a:effectLst>
          <a:scene3d>
            <a:camera prst="perspectiveAbove"/>
            <a:lightRig rig="threePt" dir="t"/>
          </a:scene3d>
          <a:sp3d>
            <a:bevelT w="165100" prst="coolSlant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457200" lvl="0" indent="-457200" algn="ctr"/>
            <a:r>
              <a:rPr lang="ru-RU" altLang="ru-RU" sz="2000" b="1" dirty="0" smtClean="0">
                <a:ln w="0"/>
                <a:solidFill>
                  <a:schemeClr val="bg1"/>
                </a:solidFill>
                <a:latin typeface="Arial" pitchFamily="34" charset="0"/>
                <a:cs typeface="Arial" pitchFamily="34" charset="0"/>
                <a:sym typeface="Myriad Pro Semibold"/>
              </a:rPr>
              <a:t>мониторинг и оценка результатов</a:t>
            </a:r>
            <a:endParaRPr lang="ru-RU" altLang="ru-RU" sz="2000" b="1" dirty="0">
              <a:ln w="0"/>
              <a:solidFill>
                <a:schemeClr val="bg1"/>
              </a:solidFill>
              <a:latin typeface="Arial" pitchFamily="34" charset="0"/>
              <a:cs typeface="Arial" pitchFamily="34" charset="0"/>
              <a:sym typeface="Myriad Pro Semibold"/>
            </a:endParaRPr>
          </a:p>
        </p:txBody>
      </p:sp>
      <p:grpSp>
        <p:nvGrpSpPr>
          <p:cNvPr id="33" name="Diagram group"/>
          <p:cNvGrpSpPr>
            <a:grpSpLocks noChangeAspect="1"/>
          </p:cNvGrpSpPr>
          <p:nvPr/>
        </p:nvGrpSpPr>
        <p:grpSpPr>
          <a:xfrm>
            <a:off x="1529000" y="5821899"/>
            <a:ext cx="540000" cy="357547"/>
            <a:chOff x="1120555" y="2123135"/>
            <a:chExt cx="2179320" cy="2113280"/>
          </a:xfrm>
          <a:effectLst>
            <a:glow rad="101600">
              <a:schemeClr val="accent3">
                <a:satMod val="175000"/>
                <a:alpha val="40000"/>
              </a:schemeClr>
            </a:glow>
          </a:effectLst>
          <a:scene3d>
            <a:camera prst="isometricOffAxis2Left" zoom="95000"/>
            <a:lightRig rig="flat" dir="t"/>
          </a:scene3d>
        </p:grpSpPr>
        <p:sp>
          <p:nvSpPr>
            <p:cNvPr id="34" name="Стрелка вниз 33"/>
            <p:cNvSpPr/>
            <p:nvPr/>
          </p:nvSpPr>
          <p:spPr>
            <a:xfrm>
              <a:off x="1120555" y="2123135"/>
              <a:ext cx="2179320" cy="2113280"/>
            </a:xfrm>
            <a:prstGeom prst="downArrow">
              <a:avLst/>
            </a:prstGeom>
            <a:solidFill>
              <a:srgbClr val="66FF99"/>
            </a:solidFill>
            <a:sp3d extrusionH="381000" contourW="38100" prstMaterial="matte">
              <a:contourClr>
                <a:schemeClr val="lt1"/>
              </a:contourClr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5">
                <a:hueOff val="-9933876"/>
                <a:satOff val="39811"/>
                <a:lumOff val="8628"/>
                <a:alphaOff val="0"/>
              </a:schemeClr>
            </a:effectRef>
            <a:fontRef idx="minor">
              <a:schemeClr val="lt1"/>
            </a:fontRef>
          </p:style>
        </p:sp>
      </p:grpSp>
      <p:sp>
        <p:nvSpPr>
          <p:cNvPr id="52" name="Скругленный прямоугольник 51"/>
          <p:cNvSpPr/>
          <p:nvPr/>
        </p:nvSpPr>
        <p:spPr>
          <a:xfrm>
            <a:off x="4149740" y="2886914"/>
            <a:ext cx="3005844" cy="1123707"/>
          </a:xfrm>
          <a:prstGeom prst="roundRect">
            <a:avLst/>
          </a:prstGeom>
          <a:solidFill>
            <a:srgbClr val="0A259A"/>
          </a:solidFill>
          <a:ln w="25400" cap="flat">
            <a:solidFill>
              <a:schemeClr val="accent1"/>
            </a:solidFill>
            <a:prstDash val="solid"/>
            <a:round/>
          </a:ln>
          <a:effectLst>
            <a:glow rad="63500">
              <a:schemeClr val="accent5">
                <a:satMod val="175000"/>
                <a:alpha val="40000"/>
              </a:schemeClr>
            </a:glow>
            <a:outerShdw blurRad="38100" dist="23000" dir="5400000" rotWithShape="0">
              <a:srgbClr val="000000">
                <a:alpha val="35000"/>
              </a:srgbClr>
            </a:outerShdw>
          </a:effectLst>
          <a:scene3d>
            <a:camera prst="perspectiveAbove"/>
            <a:lightRig rig="threePt" dir="t"/>
          </a:scene3d>
          <a:sp3d>
            <a:bevelT w="165100" prst="coolSlant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457200" lvl="0" indent="-457200" algn="ctr"/>
            <a:r>
              <a:rPr lang="ru-RU" altLang="ru-RU" sz="2000" b="1" dirty="0">
                <a:ln w="0"/>
                <a:solidFill>
                  <a:schemeClr val="bg1"/>
                </a:solidFill>
                <a:latin typeface="Arial" pitchFamily="34" charset="0"/>
                <a:cs typeface="Arial" pitchFamily="34" charset="0"/>
                <a:sym typeface="Myriad Pro Semibold"/>
              </a:rPr>
              <a:t>с</a:t>
            </a:r>
            <a:r>
              <a:rPr lang="ru-RU" altLang="ru-RU" sz="2000" b="1" dirty="0" smtClean="0">
                <a:ln w="0"/>
                <a:solidFill>
                  <a:schemeClr val="bg1"/>
                </a:solidFill>
                <a:latin typeface="Arial" pitchFamily="34" charset="0"/>
                <a:cs typeface="Arial" pitchFamily="34" charset="0"/>
                <a:sym typeface="Myriad Pro Semibold"/>
              </a:rPr>
              <a:t>еквестр и корректировка бюджета</a:t>
            </a:r>
            <a:endParaRPr lang="ru-RU" altLang="ru-RU" sz="2000" b="1" dirty="0">
              <a:ln w="0"/>
              <a:solidFill>
                <a:schemeClr val="bg1"/>
              </a:solidFill>
              <a:latin typeface="Arial" pitchFamily="34" charset="0"/>
              <a:cs typeface="Arial" pitchFamily="34" charset="0"/>
              <a:sym typeface="Myriad Pro Semibold"/>
            </a:endParaRPr>
          </a:p>
        </p:txBody>
      </p:sp>
    </p:spTree>
    <p:extLst>
      <p:ext uri="{BB962C8B-B14F-4D97-AF65-F5344CB8AC3E}">
        <p14:creationId xmlns:p14="http://schemas.microsoft.com/office/powerpoint/2010/main" val="10683922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 fontAlgn="ctr">
              <a:lnSpc>
                <a:spcPct val="100000"/>
              </a:lnSpc>
              <a:spcBef>
                <a:spcPts val="0"/>
              </a:spcBef>
            </a:pPr>
            <a:r>
              <a:rPr lang="ru-RU" sz="3200" b="1" dirty="0">
                <a:solidFill>
                  <a:srgbClr val="C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Основные процедуры планирования бюджета:</a:t>
            </a:r>
            <a:br>
              <a:rPr lang="ru-RU" sz="3200" b="1" dirty="0">
                <a:solidFill>
                  <a:srgbClr val="C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</a:br>
            <a:r>
              <a:rPr lang="ru-RU" sz="3200" b="1" dirty="0">
                <a:solidFill>
                  <a:srgbClr val="C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Разработка бюджета</a:t>
            </a:r>
          </a:p>
        </p:txBody>
      </p:sp>
      <p:sp>
        <p:nvSpPr>
          <p:cNvPr id="5" name="Объект 3"/>
          <p:cNvSpPr>
            <a:spLocks noGrp="1"/>
          </p:cNvSpPr>
          <p:nvPr>
            <p:ph idx="1"/>
          </p:nvPr>
        </p:nvSpPr>
        <p:spPr>
          <a:xfrm>
            <a:off x="943617" y="2107360"/>
            <a:ext cx="9258529" cy="795674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 w="25400" cap="flat">
            <a:solidFill>
              <a:schemeClr val="accent1"/>
            </a:solidFill>
            <a:prstDash val="solid"/>
            <a:round/>
          </a:ln>
          <a:effectLst>
            <a:glow rad="63500">
              <a:schemeClr val="accent5">
                <a:satMod val="175000"/>
                <a:alpha val="40000"/>
              </a:schemeClr>
            </a:glow>
            <a:outerShdw blurRad="38100" dist="23000" dir="5400000" rotWithShape="0">
              <a:srgbClr val="000000">
                <a:alpha val="35000"/>
              </a:srgbClr>
            </a:outerShdw>
          </a:effectLst>
          <a:scene3d>
            <a:camera prst="perspectiveAbove"/>
            <a:lightRig rig="threePt" dir="t"/>
          </a:scene3d>
          <a:sp3d>
            <a:bevelT w="165100" prst="coolSlant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lvl="0" indent="0" algn="ctr">
              <a:buNone/>
            </a:pPr>
            <a:r>
              <a:rPr lang="kk-KZ" altLang="ru-RU" sz="1800" b="1" dirty="0" smtClean="0">
                <a:ln w="0"/>
                <a:solidFill>
                  <a:srgbClr val="002060"/>
                </a:solidFill>
                <a:latin typeface="Arial" pitchFamily="34" charset="0"/>
                <a:cs typeface="Arial" pitchFamily="34" charset="0"/>
                <a:sym typeface="Myriad Pro Semibold"/>
              </a:rPr>
              <a:t>Республиканский бюджет ежегодно разрабатывается на плановый период центральным уполномоченным органом по бюджетному планированию </a:t>
            </a:r>
            <a:endParaRPr lang="ru-RU" altLang="ru-RU" sz="1800" b="1" dirty="0">
              <a:ln w="0"/>
              <a:solidFill>
                <a:srgbClr val="002060"/>
              </a:solidFill>
              <a:latin typeface="Arial" pitchFamily="34" charset="0"/>
              <a:cs typeface="Arial" pitchFamily="34" charset="0"/>
              <a:sym typeface="Myriad Pro Semibold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323873" y="3604904"/>
            <a:ext cx="10498015" cy="1021552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 w="25400" cap="flat">
            <a:solidFill>
              <a:schemeClr val="accent1"/>
            </a:solidFill>
            <a:prstDash val="solid"/>
            <a:round/>
          </a:ln>
          <a:effectLst>
            <a:glow rad="63500">
              <a:schemeClr val="accent5">
                <a:satMod val="175000"/>
                <a:alpha val="40000"/>
              </a:schemeClr>
            </a:glow>
            <a:outerShdw blurRad="38100" dist="23000" dir="5400000" rotWithShape="0">
              <a:srgbClr val="000000">
                <a:alpha val="35000"/>
              </a:srgbClr>
            </a:outerShdw>
          </a:effectLst>
          <a:scene3d>
            <a:camera prst="perspectiveAbove"/>
            <a:lightRig rig="threePt" dir="t"/>
          </a:scene3d>
          <a:sp3d>
            <a:bevelT w="165100" prst="coolSlant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algn="ctr"/>
            <a:r>
              <a:rPr lang="ru-RU" altLang="ru-RU" b="1" dirty="0">
                <a:ln w="0"/>
                <a:solidFill>
                  <a:srgbClr val="002060"/>
                </a:solidFill>
                <a:latin typeface="Arial" pitchFamily="34" charset="0"/>
                <a:cs typeface="Arial" pitchFamily="34" charset="0"/>
                <a:sym typeface="Myriad Pro Semibold"/>
              </a:rPr>
              <a:t>Областной бюджет, </a:t>
            </a:r>
            <a:r>
              <a:rPr lang="ru-RU" altLang="ru-RU" b="1" dirty="0" smtClean="0">
                <a:ln w="0"/>
                <a:solidFill>
                  <a:srgbClr val="002060"/>
                </a:solidFill>
                <a:latin typeface="Arial" pitchFamily="34" charset="0"/>
                <a:cs typeface="Arial" pitchFamily="34" charset="0"/>
                <a:sym typeface="Myriad Pro Semibold"/>
              </a:rPr>
              <a:t>бюджеты города республиканского значения, столицы, районный </a:t>
            </a:r>
            <a:r>
              <a:rPr lang="ru-RU" altLang="ru-RU" b="1" dirty="0">
                <a:ln w="0"/>
                <a:solidFill>
                  <a:srgbClr val="002060"/>
                </a:solidFill>
                <a:latin typeface="Arial" pitchFamily="34" charset="0"/>
                <a:cs typeface="Arial" pitchFamily="34" charset="0"/>
                <a:sym typeface="Myriad Pro Semibold"/>
              </a:rPr>
              <a:t>(города областного значения) бюджет ежегодно разрабатывается на плановый период местными уполномоченными органами по </a:t>
            </a:r>
            <a:r>
              <a:rPr lang="ru-RU" altLang="ru-RU" b="1" dirty="0" smtClean="0">
                <a:ln w="0"/>
                <a:solidFill>
                  <a:srgbClr val="002060"/>
                </a:solidFill>
                <a:latin typeface="Arial" pitchFamily="34" charset="0"/>
                <a:cs typeface="Arial" pitchFamily="34" charset="0"/>
                <a:sym typeface="Myriad Pro Semibold"/>
              </a:rPr>
              <a:t>государственному планированию</a:t>
            </a:r>
            <a:r>
              <a:rPr lang="ru-RU" altLang="ru-RU" b="1" dirty="0">
                <a:ln w="0"/>
                <a:solidFill>
                  <a:srgbClr val="002060"/>
                </a:solidFill>
                <a:latin typeface="Arial" pitchFamily="34" charset="0"/>
                <a:cs typeface="Arial" pitchFamily="34" charset="0"/>
                <a:sym typeface="Myriad Pro Semibold"/>
              </a:rPr>
              <a:t>	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2721389" y="5328026"/>
            <a:ext cx="9258529" cy="1021552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 w="25400" cap="flat">
            <a:solidFill>
              <a:schemeClr val="accent1"/>
            </a:solidFill>
            <a:prstDash val="solid"/>
            <a:round/>
          </a:ln>
          <a:effectLst>
            <a:glow rad="63500">
              <a:schemeClr val="accent5">
                <a:satMod val="175000"/>
                <a:alpha val="40000"/>
              </a:schemeClr>
            </a:glow>
            <a:outerShdw blurRad="38100" dist="23000" dir="5400000" rotWithShape="0">
              <a:srgbClr val="000000">
                <a:alpha val="35000"/>
              </a:srgbClr>
            </a:outerShdw>
          </a:effectLst>
          <a:scene3d>
            <a:camera prst="perspectiveAbove"/>
            <a:lightRig rig="threePt" dir="t"/>
          </a:scene3d>
          <a:sp3d>
            <a:bevelT w="165100" prst="coolSlant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lvl="0" algn="ctr"/>
            <a:r>
              <a:rPr lang="ru-RU" altLang="ru-RU" b="1" dirty="0" smtClean="0">
                <a:ln w="0"/>
                <a:solidFill>
                  <a:srgbClr val="002060"/>
                </a:solidFill>
                <a:latin typeface="Arial" pitchFamily="34" charset="0"/>
                <a:cs typeface="Arial" pitchFamily="34" charset="0"/>
                <a:sym typeface="Myriad Pro Semibold"/>
              </a:rPr>
              <a:t>Бюджеты города районного значения, села, поселка, сельского округа ежегодно разрабатываются на плановый период аппаратом </a:t>
            </a:r>
            <a:r>
              <a:rPr lang="ru-RU" altLang="ru-RU" b="1" dirty="0" err="1" smtClean="0">
                <a:ln w="0"/>
                <a:solidFill>
                  <a:srgbClr val="002060"/>
                </a:solidFill>
                <a:latin typeface="Arial" pitchFamily="34" charset="0"/>
                <a:cs typeface="Arial" pitchFamily="34" charset="0"/>
                <a:sym typeface="Myriad Pro Semibold"/>
              </a:rPr>
              <a:t>акима</a:t>
            </a:r>
            <a:r>
              <a:rPr lang="ru-RU" altLang="ru-RU" b="1" dirty="0" smtClean="0">
                <a:ln w="0"/>
                <a:solidFill>
                  <a:srgbClr val="002060"/>
                </a:solidFill>
                <a:latin typeface="Arial" pitchFamily="34" charset="0"/>
                <a:cs typeface="Arial" pitchFamily="34" charset="0"/>
                <a:sym typeface="Myriad Pro Semibold"/>
              </a:rPr>
              <a:t> города районного значения, села, поселка, сельского округа</a:t>
            </a:r>
            <a:endParaRPr lang="ru-RU" altLang="ru-RU" b="1" dirty="0">
              <a:ln w="0"/>
              <a:solidFill>
                <a:srgbClr val="002060"/>
              </a:solidFill>
              <a:latin typeface="Arial" pitchFamily="34" charset="0"/>
              <a:cs typeface="Arial" pitchFamily="34" charset="0"/>
              <a:sym typeface="Myriad Pro Semibold"/>
            </a:endParaRPr>
          </a:p>
        </p:txBody>
      </p:sp>
    </p:spTree>
    <p:extLst>
      <p:ext uri="{BB962C8B-B14F-4D97-AF65-F5344CB8AC3E}">
        <p14:creationId xmlns:p14="http://schemas.microsoft.com/office/powerpoint/2010/main" val="20605161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56084" y="487257"/>
            <a:ext cx="1046797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b="1" dirty="0" smtClean="0">
                <a:ln w="0"/>
                <a:solidFill>
                  <a:srgbClr val="002060"/>
                </a:solidFill>
                <a:latin typeface="Bernard MT Condensed" panose="02050806060905020404" pitchFamily="18" charset="0"/>
                <a:cs typeface="Arial" pitchFamily="34" charset="0"/>
              </a:rPr>
              <a:t>    </a:t>
            </a:r>
            <a:r>
              <a:rPr lang="ru-RU" sz="3200" b="1" dirty="0">
                <a:solidFill>
                  <a:srgbClr val="C00000"/>
                </a:solidFill>
                <a:latin typeface="Arial" panose="020B0604020202020204" pitchFamily="34" charset="0"/>
                <a:ea typeface="Microsoft YaHei UI" panose="020B0503020204020204" pitchFamily="34" charset="-122"/>
                <a:cs typeface="Arial" panose="020B0604020202020204" pitchFamily="34" charset="0"/>
              </a:rPr>
              <a:t>Процесс планирования бюджета</a:t>
            </a:r>
            <a:endParaRPr lang="kk-KZ" sz="3200" b="1" dirty="0">
              <a:ln w="0"/>
              <a:solidFill>
                <a:srgbClr val="C00000"/>
              </a:solidFill>
              <a:latin typeface="Arial" panose="020B0604020202020204" pitchFamily="34" charset="0"/>
              <a:ea typeface="Microsoft YaHei UI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7" name=" 4"/>
          <p:cNvSpPr/>
          <p:nvPr/>
        </p:nvSpPr>
        <p:spPr>
          <a:xfrm>
            <a:off x="1207743" y="1828863"/>
            <a:ext cx="2124542" cy="1223229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scene3d>
            <a:camera prst="orthographicFront"/>
            <a:lightRig rig="threePt" dir="t">
              <a:rot lat="0" lon="0" rev="7500000"/>
            </a:lightRig>
          </a:scene3d>
          <a:sp3d>
            <a:bevelT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26670" tIns="26670" rIns="26670" bIns="26670" numCol="1" spcCol="1270" anchor="ctr" anchorCtr="0">
            <a:noAutofit/>
          </a:bodyPr>
          <a:lstStyle/>
          <a:p>
            <a:pPr lvl="0" algn="ctr" defTabSz="9334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ln w="0"/>
                <a:solidFill>
                  <a:srgbClr val="0A259A"/>
                </a:solidFill>
                <a:latin typeface="Bernard MT Condensed" panose="02050806060905020404" pitchFamily="18" charset="0"/>
                <a:cs typeface="Arial" pitchFamily="34" charset="0"/>
              </a:rPr>
              <a:t>Определение </a:t>
            </a:r>
            <a:r>
              <a:rPr lang="ru-RU" sz="1200" b="1" dirty="0">
                <a:ln w="0"/>
                <a:solidFill>
                  <a:srgbClr val="0A259A"/>
                </a:solidFill>
                <a:latin typeface="Bernard MT Condensed" panose="02050806060905020404" pitchFamily="18" charset="0"/>
                <a:cs typeface="Arial" pitchFamily="34" charset="0"/>
              </a:rPr>
              <a:t>поступлений бюджета </a:t>
            </a:r>
          </a:p>
        </p:txBody>
      </p:sp>
      <p:sp>
        <p:nvSpPr>
          <p:cNvPr id="8" name="Стрелка вверх 7"/>
          <p:cNvSpPr/>
          <p:nvPr/>
        </p:nvSpPr>
        <p:spPr>
          <a:xfrm rot="10800000">
            <a:off x="1970184" y="3062530"/>
            <a:ext cx="540000" cy="540000"/>
          </a:xfrm>
          <a:prstGeom prst="upArrow">
            <a:avLst/>
          </a:prstGeom>
          <a:solidFill>
            <a:srgbClr val="66CCFF"/>
          </a:solidFill>
          <a:effectLst>
            <a:glow rad="101600">
              <a:schemeClr val="accent1">
                <a:satMod val="175000"/>
                <a:alpha val="40000"/>
              </a:schemeClr>
            </a:glow>
          </a:effectLst>
          <a:scene3d>
            <a:camera prst="isometricOffAxis2Left" zoom="95000"/>
            <a:lightRig rig="flat" dir="t"/>
          </a:scene3d>
          <a:sp3d extrusionH="381000" contourW="38100" prstMaterial="matte">
            <a:contourClr>
              <a:schemeClr val="lt1"/>
            </a:contourClr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5">
              <a:hueOff val="0"/>
              <a:satOff val="0"/>
              <a:lumOff val="0"/>
              <a:alphaOff val="0"/>
            </a:schemeClr>
          </a:fillRef>
          <a:effectRef idx="0">
            <a:schemeClr val="accent5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9" name=" 4"/>
          <p:cNvSpPr/>
          <p:nvPr/>
        </p:nvSpPr>
        <p:spPr>
          <a:xfrm>
            <a:off x="1207743" y="3754465"/>
            <a:ext cx="1853345" cy="1135036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scene3d>
            <a:camera prst="orthographicFront"/>
            <a:lightRig rig="threePt" dir="t">
              <a:rot lat="0" lon="0" rev="7500000"/>
            </a:lightRig>
          </a:scene3d>
          <a:sp3d>
            <a:bevelT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26670" tIns="26670" rIns="26670" bIns="26670" numCol="1" spcCol="1270" anchor="ctr" anchorCtr="0">
            <a:noAutofit/>
          </a:bodyPr>
          <a:lstStyle/>
          <a:p>
            <a:pPr algn="ctr" defTabSz="9334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ln w="0"/>
                <a:solidFill>
                  <a:srgbClr val="0A259A"/>
                </a:solidFill>
                <a:latin typeface="Bernard MT Condensed" panose="02050806060905020404" pitchFamily="18" charset="0"/>
                <a:cs typeface="Arial" pitchFamily="34" charset="0"/>
              </a:rPr>
              <a:t>Определение лимитов расходов администраторов бюджетных программ</a:t>
            </a:r>
            <a:r>
              <a:rPr lang="ru-RU" sz="1200" b="1" dirty="0">
                <a:ln w="0"/>
                <a:solidFill>
                  <a:srgbClr val="0A259A"/>
                </a:solidFill>
                <a:latin typeface="Bernard MT Condensed" panose="02050806060905020404" pitchFamily="18" charset="0"/>
                <a:cs typeface="Arial" pitchFamily="34" charset="0"/>
              </a:rPr>
              <a:t> </a:t>
            </a:r>
            <a:r>
              <a:rPr lang="ru-RU" sz="1200" b="1" dirty="0" smtClean="0">
                <a:ln w="0"/>
                <a:solidFill>
                  <a:srgbClr val="0A259A"/>
                </a:solidFill>
                <a:latin typeface="Bernard MT Condensed" panose="02050806060905020404" pitchFamily="18" charset="0"/>
                <a:cs typeface="Arial" pitchFamily="34" charset="0"/>
              </a:rPr>
              <a:t>и доведение их до АБП</a:t>
            </a:r>
            <a:endParaRPr lang="ru-RU" sz="1200" b="1" dirty="0">
              <a:ln w="0"/>
              <a:solidFill>
                <a:srgbClr val="0A259A"/>
              </a:solidFill>
              <a:latin typeface="Bernard MT Condensed" panose="02050806060905020404" pitchFamily="18" charset="0"/>
              <a:cs typeface="Arial" pitchFamily="34" charset="0"/>
            </a:endParaRPr>
          </a:p>
        </p:txBody>
      </p:sp>
      <p:sp>
        <p:nvSpPr>
          <p:cNvPr id="10" name="Стрелка вверх 9"/>
          <p:cNvSpPr/>
          <p:nvPr/>
        </p:nvSpPr>
        <p:spPr>
          <a:xfrm rot="10800000">
            <a:off x="1946394" y="4889501"/>
            <a:ext cx="540000" cy="540000"/>
          </a:xfrm>
          <a:prstGeom prst="upArrow">
            <a:avLst/>
          </a:prstGeom>
          <a:solidFill>
            <a:srgbClr val="66CCFF"/>
          </a:solidFill>
          <a:effectLst>
            <a:glow rad="101600">
              <a:schemeClr val="accent1">
                <a:satMod val="175000"/>
                <a:alpha val="40000"/>
              </a:schemeClr>
            </a:glow>
          </a:effectLst>
          <a:scene3d>
            <a:camera prst="isometricOffAxis2Left" zoom="95000"/>
            <a:lightRig rig="flat" dir="t"/>
          </a:scene3d>
          <a:sp3d extrusionH="381000" contourW="38100" prstMaterial="matte">
            <a:contourClr>
              <a:schemeClr val="lt1"/>
            </a:contourClr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5">
              <a:hueOff val="0"/>
              <a:satOff val="0"/>
              <a:lumOff val="0"/>
              <a:alphaOff val="0"/>
            </a:schemeClr>
          </a:fillRef>
          <a:effectRef idx="0">
            <a:schemeClr val="accent5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1" name=" 4"/>
          <p:cNvSpPr/>
          <p:nvPr/>
        </p:nvSpPr>
        <p:spPr>
          <a:xfrm>
            <a:off x="1100504" y="5551852"/>
            <a:ext cx="2231781" cy="1090246"/>
          </a:xfrm>
          <a:prstGeom prst="rect">
            <a:avLst/>
          </a:prstGeom>
          <a:solidFill>
            <a:srgbClr val="99CCFF"/>
          </a:solidFill>
          <a:scene3d>
            <a:camera prst="orthographicFront"/>
            <a:lightRig rig="threePt" dir="t">
              <a:rot lat="0" lon="0" rev="7500000"/>
            </a:lightRig>
          </a:scene3d>
          <a:sp3d>
            <a:bevelT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26670" tIns="26670" rIns="26670" bIns="26670" numCol="1" spcCol="1270" anchor="ctr" anchorCtr="0">
            <a:noAutofit/>
          </a:bodyPr>
          <a:lstStyle/>
          <a:p>
            <a:pPr lvl="0" algn="ctr" defTabSz="9334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kk-KZ" sz="1200" b="1" dirty="0" smtClean="0">
                <a:ln w="0"/>
                <a:solidFill>
                  <a:srgbClr val="0A259A"/>
                </a:solidFill>
                <a:latin typeface="Bernard MT Condensed" panose="02050806060905020404" pitchFamily="18" charset="0"/>
                <a:cs typeface="Arial" pitchFamily="34" charset="0"/>
              </a:rPr>
              <a:t>Составление и представление администраторами бюджетных программ бюджетных запросов</a:t>
            </a:r>
            <a:endParaRPr lang="ru-RU" sz="1200" b="1" dirty="0">
              <a:ln w="0"/>
              <a:solidFill>
                <a:srgbClr val="0A259A"/>
              </a:solidFill>
              <a:latin typeface="Bernard MT Condensed" panose="02050806060905020404" pitchFamily="18" charset="0"/>
              <a:cs typeface="Arial" pitchFamily="34" charset="0"/>
            </a:endParaRPr>
          </a:p>
        </p:txBody>
      </p:sp>
      <p:sp>
        <p:nvSpPr>
          <p:cNvPr id="12" name="Стрелка вверх 11"/>
          <p:cNvSpPr/>
          <p:nvPr/>
        </p:nvSpPr>
        <p:spPr>
          <a:xfrm rot="5400000">
            <a:off x="3531274" y="5474748"/>
            <a:ext cx="625998" cy="941103"/>
          </a:xfrm>
          <a:prstGeom prst="upArrow">
            <a:avLst/>
          </a:prstGeom>
          <a:solidFill>
            <a:srgbClr val="66CCFF"/>
          </a:solidFill>
          <a:effectLst>
            <a:glow rad="101600">
              <a:schemeClr val="accent1">
                <a:satMod val="175000"/>
                <a:alpha val="40000"/>
              </a:schemeClr>
            </a:glow>
          </a:effectLst>
          <a:scene3d>
            <a:camera prst="isometricOffAxis2Left" zoom="95000"/>
            <a:lightRig rig="flat" dir="t"/>
          </a:scene3d>
          <a:sp3d extrusionH="381000" contourW="38100" prstMaterial="matte">
            <a:contourClr>
              <a:schemeClr val="lt1"/>
            </a:contourClr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5">
              <a:hueOff val="0"/>
              <a:satOff val="0"/>
              <a:lumOff val="0"/>
              <a:alphaOff val="0"/>
            </a:schemeClr>
          </a:fillRef>
          <a:effectRef idx="0">
            <a:schemeClr val="accent5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3" name=" 4"/>
          <p:cNvSpPr/>
          <p:nvPr/>
        </p:nvSpPr>
        <p:spPr>
          <a:xfrm>
            <a:off x="4505325" y="5551852"/>
            <a:ext cx="2426182" cy="1090246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scene3d>
            <a:camera prst="orthographicFront"/>
            <a:lightRig rig="threePt" dir="t">
              <a:rot lat="0" lon="0" rev="7500000"/>
            </a:lightRig>
          </a:scene3d>
          <a:sp3d>
            <a:bevelT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26670" tIns="26670" rIns="26670" bIns="26670" numCol="1" spcCol="1270" anchor="ctr" anchorCtr="0">
            <a:noAutofit/>
          </a:bodyPr>
          <a:lstStyle/>
          <a:p>
            <a:pPr lvl="0" algn="ctr" defTabSz="9334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ln w="0"/>
                <a:solidFill>
                  <a:srgbClr val="0A259A"/>
                </a:solidFill>
                <a:latin typeface="Bernard MT Condensed" panose="02050806060905020404" pitchFamily="18" charset="0"/>
                <a:cs typeface="Arial" pitchFamily="34" charset="0"/>
              </a:rPr>
              <a:t>Разработка проекта решения </a:t>
            </a:r>
            <a:r>
              <a:rPr lang="ru-RU" sz="1200" b="1" dirty="0" err="1" smtClean="0">
                <a:ln w="0"/>
                <a:solidFill>
                  <a:srgbClr val="0A259A"/>
                </a:solidFill>
                <a:latin typeface="Bernard MT Condensed" panose="02050806060905020404" pitchFamily="18" charset="0"/>
                <a:cs typeface="Arial" pitchFamily="34" charset="0"/>
              </a:rPr>
              <a:t>маслихата</a:t>
            </a:r>
            <a:r>
              <a:rPr lang="ru-RU" sz="1200" b="1" dirty="0" smtClean="0">
                <a:ln w="0"/>
                <a:solidFill>
                  <a:srgbClr val="0A259A"/>
                </a:solidFill>
                <a:latin typeface="Bernard MT Condensed" panose="02050806060905020404" pitchFamily="18" charset="0"/>
                <a:cs typeface="Arial" pitchFamily="34" charset="0"/>
              </a:rPr>
              <a:t> о районном (города областного значения) бюджете</a:t>
            </a:r>
            <a:endParaRPr lang="ru-RU" sz="1200" b="1" dirty="0">
              <a:ln w="0"/>
              <a:solidFill>
                <a:srgbClr val="0A259A"/>
              </a:solidFill>
              <a:latin typeface="Bernard MT Condensed" panose="02050806060905020404" pitchFamily="18" charset="0"/>
              <a:cs typeface="Arial" pitchFamily="34" charset="0"/>
            </a:endParaRPr>
          </a:p>
        </p:txBody>
      </p:sp>
      <p:sp>
        <p:nvSpPr>
          <p:cNvPr id="14" name="Стрелка вверх 13"/>
          <p:cNvSpPr/>
          <p:nvPr/>
        </p:nvSpPr>
        <p:spPr>
          <a:xfrm>
            <a:off x="5273665" y="4889501"/>
            <a:ext cx="793759" cy="646477"/>
          </a:xfrm>
          <a:prstGeom prst="upArrow">
            <a:avLst/>
          </a:prstGeom>
          <a:solidFill>
            <a:srgbClr val="66CCFF"/>
          </a:solidFill>
          <a:effectLst>
            <a:glow rad="101600">
              <a:schemeClr val="accent1">
                <a:satMod val="175000"/>
                <a:alpha val="40000"/>
              </a:schemeClr>
            </a:glow>
          </a:effectLst>
          <a:scene3d>
            <a:camera prst="isometricOffAxis2Left" zoom="95000"/>
            <a:lightRig rig="flat" dir="t"/>
          </a:scene3d>
          <a:sp3d extrusionH="381000" contourW="38100" prstMaterial="matte">
            <a:contourClr>
              <a:schemeClr val="lt1"/>
            </a:contourClr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5">
              <a:hueOff val="0"/>
              <a:satOff val="0"/>
              <a:lumOff val="0"/>
              <a:alphaOff val="0"/>
            </a:schemeClr>
          </a:fillRef>
          <a:effectRef idx="0">
            <a:schemeClr val="accent5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6" name=" 4"/>
          <p:cNvSpPr/>
          <p:nvPr/>
        </p:nvSpPr>
        <p:spPr>
          <a:xfrm>
            <a:off x="4604169" y="3602531"/>
            <a:ext cx="2327338" cy="1162564"/>
          </a:xfrm>
          <a:prstGeom prst="rect">
            <a:avLst/>
          </a:prstGeom>
          <a:solidFill>
            <a:srgbClr val="99CCFF"/>
          </a:solidFill>
          <a:scene3d>
            <a:camera prst="orthographicFront"/>
            <a:lightRig rig="threePt" dir="t">
              <a:rot lat="0" lon="0" rev="7500000"/>
            </a:lightRig>
          </a:scene3d>
          <a:sp3d>
            <a:bevelT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26670" tIns="26670" rIns="26670" bIns="26670" numCol="1" spcCol="1270" anchor="ctr" anchorCtr="0">
            <a:noAutofit/>
          </a:bodyPr>
          <a:lstStyle/>
          <a:p>
            <a:pPr lvl="0" algn="ctr" defTabSz="9334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kk-KZ" sz="1200" b="1" dirty="0" smtClean="0">
                <a:ln w="0"/>
                <a:solidFill>
                  <a:srgbClr val="0A259A"/>
                </a:solidFill>
                <a:latin typeface="Bernard MT Condensed" panose="02050806060905020404" pitchFamily="18" charset="0"/>
                <a:cs typeface="Arial" pitchFamily="34" charset="0"/>
              </a:rPr>
              <a:t>Обсуждение проекта районного бюджета на заседании общественного Совета</a:t>
            </a:r>
            <a:endParaRPr lang="ru-RU" sz="1200" b="1" dirty="0">
              <a:ln w="0"/>
              <a:solidFill>
                <a:srgbClr val="0A259A"/>
              </a:solidFill>
              <a:latin typeface="Bernard MT Condensed" panose="02050806060905020404" pitchFamily="18" charset="0"/>
              <a:cs typeface="Arial" pitchFamily="34" charset="0"/>
            </a:endParaRPr>
          </a:p>
        </p:txBody>
      </p:sp>
      <p:sp>
        <p:nvSpPr>
          <p:cNvPr id="17" name="Стрелка вверх 16"/>
          <p:cNvSpPr/>
          <p:nvPr/>
        </p:nvSpPr>
        <p:spPr>
          <a:xfrm>
            <a:off x="5400544" y="3021220"/>
            <a:ext cx="540000" cy="552777"/>
          </a:xfrm>
          <a:prstGeom prst="upArrow">
            <a:avLst/>
          </a:prstGeom>
          <a:solidFill>
            <a:srgbClr val="66CCFF"/>
          </a:solidFill>
          <a:effectLst>
            <a:glow rad="101600">
              <a:schemeClr val="accent1">
                <a:satMod val="175000"/>
                <a:alpha val="40000"/>
              </a:schemeClr>
            </a:glow>
          </a:effectLst>
          <a:scene3d>
            <a:camera prst="isometricOffAxis2Left" zoom="95000"/>
            <a:lightRig rig="flat" dir="t"/>
          </a:scene3d>
          <a:sp3d extrusionH="381000" contourW="38100" prstMaterial="matte">
            <a:contourClr>
              <a:schemeClr val="lt1"/>
            </a:contourClr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5">
              <a:hueOff val="0"/>
              <a:satOff val="0"/>
              <a:lumOff val="0"/>
              <a:alphaOff val="0"/>
            </a:schemeClr>
          </a:fillRef>
          <a:effectRef idx="0">
            <a:schemeClr val="accent5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8" name=" 4"/>
          <p:cNvSpPr/>
          <p:nvPr/>
        </p:nvSpPr>
        <p:spPr>
          <a:xfrm>
            <a:off x="4554747" y="1858789"/>
            <a:ext cx="2327338" cy="110022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scene3d>
            <a:camera prst="orthographicFront"/>
            <a:lightRig rig="threePt" dir="t">
              <a:rot lat="0" lon="0" rev="7500000"/>
            </a:lightRig>
          </a:scene3d>
          <a:sp3d>
            <a:bevelT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26670" tIns="26670" rIns="26670" bIns="26670" numCol="1" spcCol="1270" anchor="ctr" anchorCtr="0">
            <a:noAutofit/>
          </a:bodyPr>
          <a:lstStyle/>
          <a:p>
            <a:pPr algn="ctr" defTabSz="9334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ln w="0"/>
                <a:solidFill>
                  <a:srgbClr val="0A259A"/>
                </a:solidFill>
                <a:latin typeface="Bernard MT Condensed" panose="02050806060905020404" pitchFamily="18" charset="0"/>
                <a:cs typeface="Arial" pitchFamily="34" charset="0"/>
              </a:rPr>
              <a:t>Опубликование проекта решения районного </a:t>
            </a:r>
            <a:r>
              <a:rPr lang="ru-RU" sz="1200" b="1" dirty="0" err="1" smtClean="0">
                <a:ln w="0"/>
                <a:solidFill>
                  <a:srgbClr val="0A259A"/>
                </a:solidFill>
                <a:latin typeface="Bernard MT Condensed" panose="02050806060905020404" pitchFamily="18" charset="0"/>
                <a:cs typeface="Arial" pitchFamily="34" charset="0"/>
              </a:rPr>
              <a:t>маслихата</a:t>
            </a:r>
            <a:r>
              <a:rPr lang="ru-RU" sz="1200" b="1" dirty="0" smtClean="0">
                <a:ln w="0"/>
                <a:solidFill>
                  <a:srgbClr val="0A259A"/>
                </a:solidFill>
                <a:latin typeface="Bernard MT Condensed" panose="02050806060905020404" pitchFamily="18" charset="0"/>
                <a:cs typeface="Arial" pitchFamily="34" charset="0"/>
              </a:rPr>
              <a:t> на портале </a:t>
            </a:r>
            <a:r>
              <a:rPr lang="en-US" sz="1200" b="1" dirty="0" smtClean="0">
                <a:ln w="0"/>
                <a:solidFill>
                  <a:srgbClr val="0A259A"/>
                </a:solidFill>
                <a:latin typeface="Bernard MT Condensed" panose="02050806060905020404" pitchFamily="18" charset="0"/>
                <a:cs typeface="Arial" pitchFamily="34" charset="0"/>
              </a:rPr>
              <a:t>egov.kz </a:t>
            </a:r>
            <a:r>
              <a:rPr lang="ru-RU" sz="1200" b="1" dirty="0" smtClean="0">
                <a:ln w="0"/>
                <a:solidFill>
                  <a:srgbClr val="0A259A"/>
                </a:solidFill>
                <a:latin typeface="Bernard MT Condensed" panose="02050806060905020404" pitchFamily="18" charset="0"/>
                <a:cs typeface="Arial" pitchFamily="34" charset="0"/>
              </a:rPr>
              <a:t>Открытые бюджеты</a:t>
            </a:r>
            <a:endParaRPr lang="ru-RU" sz="1200" b="1" dirty="0">
              <a:ln w="0"/>
              <a:solidFill>
                <a:srgbClr val="0A259A"/>
              </a:solidFill>
              <a:latin typeface="Bernard MT Condensed" panose="02050806060905020404" pitchFamily="18" charset="0"/>
              <a:cs typeface="Arial" pitchFamily="34" charset="0"/>
            </a:endParaRPr>
          </a:p>
        </p:txBody>
      </p:sp>
      <p:grpSp>
        <p:nvGrpSpPr>
          <p:cNvPr id="19" name="Diagram group"/>
          <p:cNvGrpSpPr>
            <a:grpSpLocks noChangeAspect="1"/>
          </p:cNvGrpSpPr>
          <p:nvPr/>
        </p:nvGrpSpPr>
        <p:grpSpPr>
          <a:xfrm rot="5400000">
            <a:off x="6975359" y="2121946"/>
            <a:ext cx="540000" cy="627705"/>
            <a:chOff x="3632" y="0"/>
            <a:chExt cx="2179320" cy="2113280"/>
          </a:xfrm>
          <a:scene3d>
            <a:camera prst="isometricOffAxis2Left" zoom="95000"/>
            <a:lightRig rig="flat" dir="t"/>
          </a:scene3d>
        </p:grpSpPr>
        <p:sp>
          <p:nvSpPr>
            <p:cNvPr id="20" name="Стрелка вверх 19"/>
            <p:cNvSpPr/>
            <p:nvPr/>
          </p:nvSpPr>
          <p:spPr>
            <a:xfrm>
              <a:off x="3632" y="0"/>
              <a:ext cx="2179320" cy="2113280"/>
            </a:xfrm>
            <a:prstGeom prst="upArrow">
              <a:avLst/>
            </a:prstGeom>
            <a:solidFill>
              <a:srgbClr val="66CCFF"/>
            </a:solidFill>
            <a:effectLst>
              <a:glow rad="101600">
                <a:schemeClr val="accent1">
                  <a:satMod val="175000"/>
                  <a:alpha val="40000"/>
                </a:schemeClr>
              </a:glow>
            </a:effectLst>
            <a:sp3d extrusionH="381000" contourW="38100" prstMaterial="matte">
              <a:contourClr>
                <a:schemeClr val="lt1"/>
              </a:contourClr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0"/>
                <a:satOff val="0"/>
                <a:lumOff val="0"/>
                <a:alphaOff val="0"/>
              </a:schemeClr>
            </a:fillRef>
            <a:effectRef idx="0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</p:grpSp>
      <p:sp>
        <p:nvSpPr>
          <p:cNvPr id="21" name=" 4"/>
          <p:cNvSpPr/>
          <p:nvPr/>
        </p:nvSpPr>
        <p:spPr>
          <a:xfrm>
            <a:off x="7816021" y="1858789"/>
            <a:ext cx="2156190" cy="1162564"/>
          </a:xfrm>
          <a:prstGeom prst="rect">
            <a:avLst/>
          </a:prstGeom>
          <a:solidFill>
            <a:srgbClr val="99CCFF"/>
          </a:solidFill>
          <a:scene3d>
            <a:camera prst="orthographicFront"/>
            <a:lightRig rig="threePt" dir="t">
              <a:rot lat="0" lon="0" rev="7500000"/>
            </a:lightRig>
          </a:scene3d>
          <a:sp3d>
            <a:bevelT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26670" tIns="26670" rIns="26670" bIns="26670" numCol="1" spcCol="1270" anchor="ctr" anchorCtr="0">
            <a:noAutofit/>
          </a:bodyPr>
          <a:lstStyle/>
          <a:p>
            <a:pPr lvl="0" algn="ctr" defTabSz="9334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kk-KZ" sz="1200" b="1" dirty="0" smtClean="0">
                <a:ln w="0"/>
                <a:solidFill>
                  <a:srgbClr val="0A259A"/>
                </a:solidFill>
                <a:latin typeface="Bernard MT Condensed" panose="02050806060905020404" pitchFamily="18" charset="0"/>
                <a:cs typeface="Arial" pitchFamily="34" charset="0"/>
              </a:rPr>
              <a:t>Решение маслихата района по утверждению бюджета </a:t>
            </a:r>
            <a:endParaRPr lang="ru-RU" sz="1200" b="1" dirty="0">
              <a:ln w="0"/>
              <a:solidFill>
                <a:srgbClr val="0A259A"/>
              </a:solidFill>
              <a:latin typeface="Bernard MT Condensed" panose="02050806060905020404" pitchFamily="18" charset="0"/>
              <a:cs typeface="Arial" pitchFamily="34" charset="0"/>
            </a:endParaRPr>
          </a:p>
        </p:txBody>
      </p:sp>
      <p:sp>
        <p:nvSpPr>
          <p:cNvPr id="22" name="Стрелка вверх 21"/>
          <p:cNvSpPr/>
          <p:nvPr/>
        </p:nvSpPr>
        <p:spPr>
          <a:xfrm rot="10800000">
            <a:off x="8634244" y="3035609"/>
            <a:ext cx="540000" cy="540000"/>
          </a:xfrm>
          <a:prstGeom prst="upArrow">
            <a:avLst/>
          </a:prstGeom>
          <a:solidFill>
            <a:srgbClr val="66CCFF"/>
          </a:solidFill>
          <a:effectLst>
            <a:glow rad="101600">
              <a:schemeClr val="accent1">
                <a:satMod val="175000"/>
                <a:alpha val="40000"/>
              </a:schemeClr>
            </a:glow>
          </a:effectLst>
          <a:scene3d>
            <a:camera prst="isometricOffAxis2Left" zoom="95000"/>
            <a:lightRig rig="flat" dir="t"/>
          </a:scene3d>
          <a:sp3d extrusionH="381000" contourW="38100" prstMaterial="matte">
            <a:contourClr>
              <a:schemeClr val="lt1"/>
            </a:contourClr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5">
              <a:hueOff val="0"/>
              <a:satOff val="0"/>
              <a:lumOff val="0"/>
              <a:alphaOff val="0"/>
            </a:schemeClr>
          </a:fillRef>
          <a:effectRef idx="0">
            <a:schemeClr val="accent5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23" name=" 4"/>
          <p:cNvSpPr/>
          <p:nvPr/>
        </p:nvSpPr>
        <p:spPr>
          <a:xfrm>
            <a:off x="7836276" y="3717980"/>
            <a:ext cx="2135935" cy="1135036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scene3d>
            <a:camera prst="orthographicFront"/>
            <a:lightRig rig="threePt" dir="t">
              <a:rot lat="0" lon="0" rev="7500000"/>
            </a:lightRig>
          </a:scene3d>
          <a:sp3d>
            <a:bevelT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26670" tIns="26670" rIns="26670" bIns="26670" numCol="1" spcCol="1270" anchor="ctr" anchorCtr="0">
            <a:noAutofit/>
          </a:bodyPr>
          <a:lstStyle/>
          <a:p>
            <a:pPr lvl="0" algn="ctr" defTabSz="9334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ln w="0"/>
                <a:solidFill>
                  <a:srgbClr val="0A259A"/>
                </a:solidFill>
                <a:latin typeface="Bernard MT Condensed" panose="02050806060905020404" pitchFamily="18" charset="0"/>
                <a:cs typeface="Arial" pitchFamily="34" charset="0"/>
              </a:rPr>
              <a:t>Принятие постановления </a:t>
            </a:r>
            <a:r>
              <a:rPr lang="ru-RU" sz="1200" b="1" dirty="0" err="1" smtClean="0">
                <a:ln w="0"/>
                <a:solidFill>
                  <a:srgbClr val="0A259A"/>
                </a:solidFill>
                <a:latin typeface="Bernard MT Condensed" panose="02050806060905020404" pitchFamily="18" charset="0"/>
                <a:cs typeface="Arial" pitchFamily="34" charset="0"/>
              </a:rPr>
              <a:t>акимата</a:t>
            </a:r>
            <a:r>
              <a:rPr lang="ru-RU" sz="1200" b="1" dirty="0" smtClean="0">
                <a:ln w="0"/>
                <a:solidFill>
                  <a:srgbClr val="0A259A"/>
                </a:solidFill>
                <a:latin typeface="Bernard MT Condensed" panose="02050806060905020404" pitchFamily="18" charset="0"/>
                <a:cs typeface="Arial" pitchFamily="34" charset="0"/>
              </a:rPr>
              <a:t> района о реализации решения </a:t>
            </a:r>
            <a:r>
              <a:rPr lang="ru-RU" sz="1200" b="1" dirty="0" err="1" smtClean="0">
                <a:ln w="0"/>
                <a:solidFill>
                  <a:srgbClr val="0A259A"/>
                </a:solidFill>
                <a:latin typeface="Bernard MT Condensed" panose="02050806060905020404" pitchFamily="18" charset="0"/>
                <a:cs typeface="Arial" pitchFamily="34" charset="0"/>
              </a:rPr>
              <a:t>маслихата</a:t>
            </a:r>
            <a:endParaRPr lang="ru-RU" sz="1200" b="1" dirty="0">
              <a:ln w="0"/>
              <a:solidFill>
                <a:srgbClr val="0A259A"/>
              </a:solidFill>
              <a:latin typeface="Bernard MT Condensed" panose="02050806060905020404" pitchFamily="18" charset="0"/>
              <a:cs typeface="Arial" pitchFamily="34" charset="0"/>
            </a:endParaRPr>
          </a:p>
        </p:txBody>
      </p:sp>
      <p:pic>
        <p:nvPicPr>
          <p:cNvPr id="24" name="Рисунок 2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1964" y="4944979"/>
            <a:ext cx="1864193" cy="177754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</p:pic>
    </p:spTree>
    <p:extLst>
      <p:ext uri="{BB962C8B-B14F-4D97-AF65-F5344CB8AC3E}">
        <p14:creationId xmlns:p14="http://schemas.microsoft.com/office/powerpoint/2010/main" val="34423187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847725" y="139050"/>
            <a:ext cx="10515600" cy="1051576"/>
          </a:xfrm>
        </p:spPr>
        <p:txBody>
          <a:bodyPr>
            <a:noAutofit/>
          </a:bodyPr>
          <a:lstStyle/>
          <a:p>
            <a:pPr algn="ctr"/>
            <a:r>
              <a:rPr lang="ru-RU" sz="2400" b="1" dirty="0">
                <a:solidFill>
                  <a:srgbClr val="C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Прогноз социально-экономического развития </a:t>
            </a:r>
            <a:br>
              <a:rPr lang="ru-RU" sz="2400" b="1" dirty="0">
                <a:solidFill>
                  <a:srgbClr val="C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</a:br>
            <a:r>
              <a:rPr lang="ru-RU" sz="2400" b="1" dirty="0">
                <a:solidFill>
                  <a:srgbClr val="C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Республики Казахстан на </a:t>
            </a:r>
            <a:r>
              <a:rPr lang="ru-RU" sz="2400" b="1" dirty="0" smtClean="0">
                <a:solidFill>
                  <a:srgbClr val="C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2026 </a:t>
            </a:r>
            <a:r>
              <a:rPr lang="ru-RU" sz="2400" b="1" dirty="0">
                <a:solidFill>
                  <a:srgbClr val="C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– </a:t>
            </a:r>
            <a:r>
              <a:rPr lang="ru-RU" sz="2400" b="1" dirty="0" smtClean="0">
                <a:solidFill>
                  <a:srgbClr val="C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2028годы </a:t>
            </a:r>
            <a:endParaRPr lang="ru-RU" sz="2400" b="1" dirty="0">
              <a:solidFill>
                <a:srgbClr val="C0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  <a:sym typeface="Calibri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72749863"/>
              </p:ext>
            </p:extLst>
          </p:nvPr>
        </p:nvGraphicFramePr>
        <p:xfrm>
          <a:off x="1912935" y="1190626"/>
          <a:ext cx="7877836" cy="3721752"/>
        </p:xfrm>
        <a:graphic>
          <a:graphicData uri="http://schemas.openxmlformats.org/drawingml/2006/table">
            <a:tbl>
              <a:tblPr firstRow="1" bandRow="1">
                <a:effectLst/>
                <a:tableStyleId>{5940675A-B579-460E-94D1-54222C63F5DA}</a:tableStyleId>
              </a:tblPr>
              <a:tblGrid>
                <a:gridCol w="308796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887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93541">
                  <a:extLst>
                    <a:ext uri="{9D8B030D-6E8A-4147-A177-3AD203B41FA5}">
                      <a16:colId xmlns:a16="http://schemas.microsoft.com/office/drawing/2014/main" val="2810780471"/>
                    </a:ext>
                  </a:extLst>
                </a:gridCol>
                <a:gridCol w="1182030">
                  <a:extLst>
                    <a:ext uri="{9D8B030D-6E8A-4147-A177-3AD203B41FA5}">
                      <a16:colId xmlns:a16="http://schemas.microsoft.com/office/drawing/2014/main" val="4187153297"/>
                    </a:ext>
                  </a:extLst>
                </a:gridCol>
                <a:gridCol w="925551">
                  <a:extLst>
                    <a:ext uri="{9D8B030D-6E8A-4147-A177-3AD203B41FA5}">
                      <a16:colId xmlns:a16="http://schemas.microsoft.com/office/drawing/2014/main" val="4089661445"/>
                    </a:ext>
                  </a:extLst>
                </a:gridCol>
              </a:tblGrid>
              <a:tr h="516494">
                <a:tc rowSpan="2"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600" b="1" i="0" u="none" strike="noStrike" cap="none" spc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Calibri"/>
                        </a:rPr>
                        <a:t>Наименование </a:t>
                      </a:r>
                      <a:endParaRPr lang="ru-RU" sz="1600" b="1" i="0" u="none" strike="noStrike" cap="none" spc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Calibri"/>
                      </a:endParaRPr>
                    </a:p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600" b="1" i="0" u="none" strike="noStrike" cap="none" spc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Calibri"/>
                        </a:rPr>
                        <a:t>показателей</a:t>
                      </a:r>
                      <a:endParaRPr lang="ru-RU" sz="1600" b="1" i="0" u="none" strike="noStrike" cap="none" spc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Calibri"/>
                      </a:endParaRPr>
                    </a:p>
                  </a:txBody>
                  <a:tcPr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Оценка </a:t>
                      </a:r>
                    </a:p>
                    <a:p>
                      <a:pPr algn="ctr" fontAlgn="b"/>
                      <a:r>
                        <a:rPr lang="ru-RU" sz="16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2025 год</a:t>
                      </a:r>
                      <a:endParaRPr lang="ru-RU" sz="1600" b="1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Прогноз</a:t>
                      </a:r>
                      <a:endParaRPr lang="ru-RU" sz="1600" b="1" i="0" u="none" strike="noStrike" cap="none" spc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Calibri"/>
                      </a:endParaRPr>
                    </a:p>
                  </a:txBody>
                  <a:tcPr marL="0" marR="0" marT="0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427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fontAlgn="b"/>
                      <a:endParaRPr lang="ru-RU" sz="1600" b="1" i="0" u="none" strike="noStrike" dirty="0">
                        <a:solidFill>
                          <a:srgbClr val="0A259A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600" b="1" i="0" u="none" strike="noStrike" kern="1200" cap="none" spc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2026 </a:t>
                      </a:r>
                      <a:endParaRPr lang="ru-RU" sz="1600" b="1" i="0" u="none" strike="noStrike" kern="1200" cap="none" spc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600" b="1" i="0" u="none" strike="noStrike" kern="1200" cap="none" spc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год</a:t>
                      </a: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600" b="1" i="0" u="none" strike="noStrike" kern="1200" cap="none" spc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2027</a:t>
                      </a:r>
                      <a:endParaRPr lang="ru-RU" sz="1600" b="1" i="0" u="none" strike="noStrike" kern="1200" cap="none" spc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600" b="1" i="0" u="none" strike="noStrike" kern="1200" cap="none" spc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год</a:t>
                      </a: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600" b="1" i="0" u="none" strike="noStrike" kern="1200" cap="none" spc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2028</a:t>
                      </a:r>
                      <a:endParaRPr lang="ru-RU" sz="1600" b="1" i="0" u="none" strike="noStrike" kern="1200" cap="none" spc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600" b="1" i="0" u="none" strike="noStrike" kern="1200" cap="none" spc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год</a:t>
                      </a: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56212807"/>
                  </a:ext>
                </a:extLst>
              </a:tr>
              <a:tr h="350534">
                <a:tc gridSpan="5"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600" b="1" i="0" u="none" strike="noStrike" cap="none" spc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Calibri"/>
                        </a:rPr>
                        <a:t>Показатели социальной сферы</a:t>
                      </a:r>
                      <a:endParaRPr lang="ru-RU" sz="1600" b="1" i="0" u="none" strike="noStrike" cap="none" spc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Calibri"/>
                      </a:endParaRPr>
                    </a:p>
                  </a:txBody>
                  <a:tcPr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ru-RU" sz="1600" b="1" i="0" u="none" strike="noStrike" dirty="0">
                        <a:solidFill>
                          <a:srgbClr val="0A259A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427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b="0" i="0" u="none" strike="noStrike" kern="1200" cap="none" spc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Минимальный размер заработной платы, </a:t>
                      </a:r>
                      <a:r>
                        <a:rPr lang="ru-RU" sz="1600" b="0" i="0" u="none" strike="noStrike" kern="1200" cap="none" spc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те</a:t>
                      </a:r>
                      <a:r>
                        <a:rPr lang="kk-KZ" sz="1600" b="0" i="0" u="none" strike="noStrike" kern="1200" cap="none" spc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ң</a:t>
                      </a:r>
                      <a:r>
                        <a:rPr lang="ru-RU" sz="1600" b="0" i="0" u="none" strike="noStrike" kern="1200" cap="none" spc="0" baseline="0" dirty="0" err="1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ге</a:t>
                      </a:r>
                      <a:r>
                        <a:rPr lang="ru-RU" sz="1600" b="0" i="0" u="none" strike="noStrike" kern="1200" cap="none" spc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endParaRPr lang="ru-RU" sz="1600" b="0" i="0" u="none" strike="noStrike" kern="1200" cap="none" spc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0" i="0" u="none" strike="noStrike" kern="12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85 000</a:t>
                      </a:r>
                      <a:endParaRPr lang="ru-RU" sz="1600" b="0" i="0" u="none" strike="noStrike" kern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0" i="0" u="none" strike="noStrike" kern="12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85 000</a:t>
                      </a:r>
                      <a:endParaRPr lang="ru-RU" sz="1600" b="0" i="0" u="none" strike="noStrike" kern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0" i="0" u="none" strike="noStrike" kern="12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85 000</a:t>
                      </a:r>
                      <a:endParaRPr lang="ru-RU" sz="1600" b="0" i="0" u="none" strike="noStrike" kern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0" i="0" u="none" strike="noStrike" kern="12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85 000</a:t>
                      </a:r>
                      <a:endParaRPr lang="ru-RU" sz="1600" b="0" i="0" u="none" strike="noStrike" kern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8427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b="0" i="0" u="none" strike="noStrike" kern="1200" cap="none" spc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Месячный расчетный показатель, </a:t>
                      </a:r>
                      <a:r>
                        <a:rPr lang="ru-RU" sz="1600" b="0" i="0" u="none" strike="noStrike" kern="1200" cap="none" spc="0" baseline="0" dirty="0" err="1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теңге</a:t>
                      </a:r>
                      <a:r>
                        <a:rPr lang="ru-RU" sz="1600" b="0" i="0" u="none" strike="noStrike" kern="1200" cap="none" spc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endParaRPr lang="ru-RU" sz="1600" b="0" i="0" u="none" strike="noStrike" kern="1200" cap="none" spc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0" i="0" u="none" strike="noStrike" kern="12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3 932</a:t>
                      </a:r>
                      <a:endParaRPr lang="ru-RU" sz="1600" b="0" i="0" u="none" strike="noStrike" kern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0" i="0" u="none" strike="noStrike" kern="12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4 325</a:t>
                      </a:r>
                      <a:endParaRPr lang="ru-RU" sz="1600" b="0" i="0" u="none" strike="noStrike" kern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0" i="0" u="none" strike="noStrike" kern="12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4 606</a:t>
                      </a:r>
                      <a:endParaRPr lang="ru-RU" sz="1600" b="0" i="0" u="none" strike="noStrike" kern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0" i="0" u="none" strike="noStrike" kern="12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4 882</a:t>
                      </a:r>
                      <a:endParaRPr lang="ru-RU" sz="1600" b="0" i="0" u="none" strike="noStrike" kern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4469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b="0" i="0" u="none" strike="noStrike" kern="1200" cap="none" spc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Размер базовой пенсионной выплаты, </a:t>
                      </a:r>
                      <a:r>
                        <a:rPr lang="ru-RU" sz="1600" b="0" i="0" u="none" strike="noStrike" kern="1200" cap="none" spc="0" baseline="0" dirty="0" err="1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теңге</a:t>
                      </a:r>
                      <a:r>
                        <a:rPr lang="ru-RU" sz="1600" b="0" i="0" u="none" strike="noStrike" kern="1200" cap="none" spc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endParaRPr lang="ru-RU" sz="1600" b="0" i="0" u="none" strike="noStrike" kern="1200" cap="none" spc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0" i="0" u="none" strike="noStrike" kern="12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32 360</a:t>
                      </a:r>
                      <a:endParaRPr lang="ru-RU" sz="1600" b="0" i="0" u="none" strike="noStrike" kern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0" i="0" u="none" strike="noStrike" kern="12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35 596</a:t>
                      </a:r>
                      <a:endParaRPr lang="ru-RU" sz="1600" b="0" i="0" u="none" strike="noStrike" kern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0" i="0" u="none" strike="noStrike" kern="12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37 910</a:t>
                      </a:r>
                      <a:endParaRPr lang="ru-RU" sz="1600" b="0" i="0" u="none" strike="noStrike" kern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0" i="0" u="none" strike="noStrike" kern="12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40 184</a:t>
                      </a:r>
                      <a:endParaRPr lang="ru-RU" sz="1600" b="0" i="0" u="none" strike="noStrike" kern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8427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b="0" i="0" u="none" strike="noStrike" kern="1200" cap="none" spc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Минимальный размер пенсии, </a:t>
                      </a:r>
                      <a:r>
                        <a:rPr lang="ru-RU" sz="1600" b="0" i="0" u="none" strike="noStrike" kern="1200" cap="none" spc="0" baseline="0" dirty="0" err="1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теңге</a:t>
                      </a:r>
                      <a:r>
                        <a:rPr lang="ru-RU" sz="1600" b="0" i="0" u="none" strike="noStrike" kern="1200" cap="none" spc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endParaRPr lang="ru-RU" sz="1600" b="0" i="0" u="none" strike="noStrike" kern="1200" cap="none" spc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0" i="0" u="none" strike="noStrike" kern="12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62 771</a:t>
                      </a:r>
                      <a:endParaRPr lang="ru-RU" sz="1600" b="0" i="0" u="none" strike="noStrike" kern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0" i="0" u="none" strike="noStrike" kern="12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69 049</a:t>
                      </a:r>
                      <a:endParaRPr lang="ru-RU" sz="1600" b="0" i="0" u="none" strike="noStrike" kern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0" i="0" u="none" strike="noStrike" kern="12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73 538</a:t>
                      </a:r>
                      <a:endParaRPr lang="ru-RU" sz="1600" b="0" i="0" u="none" strike="noStrike" kern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0" i="0" u="none" strike="noStrike" kern="12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77</a:t>
                      </a:r>
                      <a:r>
                        <a:rPr lang="ru-RU" sz="1600" b="0" i="0" u="none" strike="noStrike" kern="1200" baseline="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b="0" i="0" u="none" strike="noStrike" kern="12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951</a:t>
                      </a:r>
                      <a:endParaRPr lang="ru-RU" sz="1600" b="0" i="0" u="none" strike="noStrike" kern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931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b="0" i="0" u="none" strike="noStrike" kern="1200" cap="none" spc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Прожиточный минимум, </a:t>
                      </a:r>
                      <a:r>
                        <a:rPr lang="ru-RU" sz="1600" b="0" i="0" u="none" strike="noStrike" kern="1200" cap="none" spc="0" baseline="0" dirty="0" err="1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теңге</a:t>
                      </a:r>
                      <a:r>
                        <a:rPr lang="ru-RU" sz="1600" b="0" i="0" u="none" strike="noStrike" kern="1200" cap="none" spc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endParaRPr lang="ru-RU" sz="1600" b="0" i="0" u="none" strike="noStrike" kern="1200" cap="none" spc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0" i="0" u="none" strike="noStrike" kern="12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46 228</a:t>
                      </a:r>
                      <a:endParaRPr lang="ru-RU" sz="1600" b="0" i="0" u="none" strike="noStrike" kern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0" i="0" u="none" strike="noStrike" kern="12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50</a:t>
                      </a:r>
                      <a:r>
                        <a:rPr lang="ru-RU" sz="1600" b="0" i="0" u="none" strike="noStrike" kern="1200" baseline="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b="0" i="0" u="none" strike="noStrike" kern="12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851</a:t>
                      </a:r>
                      <a:endParaRPr lang="ru-RU" sz="1600" b="0" i="0" u="none" strike="noStrike" kern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0" i="0" u="none" strike="noStrike" kern="12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54 156</a:t>
                      </a:r>
                      <a:endParaRPr lang="ru-RU" sz="1600" b="0" i="0" u="none" strike="noStrike" kern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0" i="0" u="none" strike="noStrike" kern="12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57 405</a:t>
                      </a:r>
                      <a:endParaRPr lang="ru-RU" sz="1600" b="0" i="0" u="none" strike="noStrike" kern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58059450"/>
                  </a:ext>
                </a:extLst>
              </a:tr>
            </a:tbl>
          </a:graphicData>
        </a:graphic>
      </p:graphicFrame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12378"/>
            <a:ext cx="12126897" cy="19456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27050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772357" y="1"/>
            <a:ext cx="10581443" cy="1225118"/>
          </a:xfrm>
          <a:solidFill>
            <a:schemeClr val="bg1"/>
          </a:solidFill>
        </p:spPr>
        <p:txBody>
          <a:bodyPr>
            <a:noAutofit/>
          </a:bodyPr>
          <a:lstStyle/>
          <a:p>
            <a:pPr algn="ctr"/>
            <a:r>
              <a:rPr lang="ru-RU" altLang="ru-RU" sz="32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Структура бюджета </a:t>
            </a:r>
            <a:r>
              <a:rPr lang="ru-RU" altLang="ru-RU" sz="3200" b="1" dirty="0" err="1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Житикаринского</a:t>
            </a:r>
            <a:r>
              <a:rPr lang="ru-RU" altLang="ru-RU" sz="32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района</a:t>
            </a:r>
            <a:r>
              <a:rPr lang="ru-RU" altLang="ru-RU" sz="3200" b="1" dirty="0">
                <a:solidFill>
                  <a:srgbClr val="C0000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/>
            </a:r>
            <a:br>
              <a:rPr lang="ru-RU" altLang="ru-RU" sz="3200" b="1" dirty="0">
                <a:solidFill>
                  <a:srgbClr val="C0000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</a:br>
            <a:endParaRPr lang="ru-RU" sz="3200" dirty="0">
              <a:solidFill>
                <a:srgbClr val="C00000"/>
              </a:solidFill>
              <a:latin typeface="Arial Black" panose="020B0A04020102020204" pitchFamily="34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304409" y="1814624"/>
            <a:ext cx="3218998" cy="1328019"/>
          </a:xfrm>
          <a:prstGeom prst="roundRect">
            <a:avLst/>
          </a:prstGeom>
          <a:solidFill>
            <a:schemeClr val="accent1"/>
          </a:solidFill>
          <a:ln w="25400" cap="flat">
            <a:solidFill>
              <a:schemeClr val="accent1"/>
            </a:solidFill>
            <a:prstDash val="solid"/>
            <a:round/>
          </a:ln>
          <a:effectLst>
            <a:glow rad="63500">
              <a:schemeClr val="accent5">
                <a:satMod val="175000"/>
                <a:alpha val="40000"/>
              </a:schemeClr>
            </a:glow>
            <a:outerShdw blurRad="38100" dist="23000" dir="5400000" rotWithShape="0">
              <a:srgbClr val="000000">
                <a:alpha val="35000"/>
              </a:srgbClr>
            </a:outerShdw>
          </a:effectLst>
          <a:scene3d>
            <a:camera prst="perspectiveHeroicExtremeRightFacing"/>
            <a:lightRig rig="threePt" dir="t"/>
          </a:scene3d>
          <a:sp3d>
            <a:bevelT w="165100" prst="coolSlant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algn="ctr"/>
            <a:r>
              <a:rPr lang="ru-RU" altLang="ru-RU" sz="2400" b="1" i="1" dirty="0" smtClean="0">
                <a:ln w="0"/>
                <a:solidFill>
                  <a:srgbClr val="0070C0"/>
                </a:solidFill>
                <a:latin typeface="Arial" pitchFamily="34" charset="0"/>
                <a:cs typeface="Arial" pitchFamily="34" charset="0"/>
                <a:sym typeface="Myriad Pro Semibold"/>
              </a:rPr>
              <a:t>ДОХОДЫ</a:t>
            </a:r>
            <a:endParaRPr lang="ru-RU" altLang="ru-RU" sz="2400" b="1" i="1" dirty="0">
              <a:ln w="0"/>
              <a:solidFill>
                <a:srgbClr val="0070C0"/>
              </a:solidFill>
              <a:latin typeface="Arial" pitchFamily="34" charset="0"/>
              <a:cs typeface="Arial" pitchFamily="34" charset="0"/>
              <a:sym typeface="Myriad Pro Semibold"/>
            </a:endParaRPr>
          </a:p>
          <a:p>
            <a:pPr algn="ctr"/>
            <a:r>
              <a:rPr lang="ru-RU" altLang="ru-RU" sz="2400" b="1" i="1" dirty="0" smtClean="0">
                <a:ln w="0"/>
                <a:solidFill>
                  <a:srgbClr val="C00000"/>
                </a:solidFill>
                <a:latin typeface="Arial" pitchFamily="34" charset="0"/>
                <a:cs typeface="Arial" pitchFamily="34" charset="0"/>
                <a:sym typeface="Myriad Pro Semibold"/>
              </a:rPr>
              <a:t>6 829 448,4 тыс. </a:t>
            </a:r>
            <a:r>
              <a:rPr lang="ru-RU" altLang="ru-RU" sz="2400" b="1" i="1" dirty="0" err="1" smtClean="0">
                <a:ln w="0"/>
                <a:solidFill>
                  <a:srgbClr val="C00000"/>
                </a:solidFill>
                <a:latin typeface="Arial" pitchFamily="34" charset="0"/>
                <a:cs typeface="Arial" pitchFamily="34" charset="0"/>
                <a:sym typeface="Myriad Pro Semibold"/>
              </a:rPr>
              <a:t>теңге</a:t>
            </a:r>
            <a:endParaRPr lang="ru-RU" altLang="ru-RU" sz="2400" b="1" i="1" dirty="0">
              <a:ln w="0"/>
              <a:solidFill>
                <a:srgbClr val="C00000"/>
              </a:solidFill>
              <a:latin typeface="Arial" pitchFamily="34" charset="0"/>
              <a:cs typeface="Arial" pitchFamily="34" charset="0"/>
              <a:sym typeface="Myriad Pro Semibold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3721768" y="1406001"/>
            <a:ext cx="2866011" cy="2145264"/>
          </a:xfrm>
          <a:prstGeom prst="roundRect">
            <a:avLst/>
          </a:prstGeom>
          <a:solidFill>
            <a:schemeClr val="accent1"/>
          </a:solidFill>
          <a:ln w="25400" cap="flat">
            <a:solidFill>
              <a:schemeClr val="accent1"/>
            </a:solidFill>
            <a:prstDash val="solid"/>
            <a:round/>
          </a:ln>
          <a:effectLst>
            <a:glow rad="63500">
              <a:schemeClr val="accent5">
                <a:satMod val="175000"/>
                <a:alpha val="40000"/>
              </a:schemeClr>
            </a:glow>
            <a:outerShdw blurRad="38100" dist="23000" dir="5400000" rotWithShape="0">
              <a:srgbClr val="000000">
                <a:alpha val="35000"/>
              </a:srgbClr>
            </a:outerShdw>
          </a:effectLst>
          <a:scene3d>
            <a:camera prst="perspectiveHeroicExtremeRightFacing"/>
            <a:lightRig rig="threePt" dir="t"/>
          </a:scene3d>
          <a:sp3d>
            <a:bevelT w="165100" prst="coolSlant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algn="ctr"/>
            <a:r>
              <a:rPr lang="ru-RU" altLang="ru-RU" sz="2400" b="1" i="1" dirty="0" smtClean="0">
                <a:ln w="0"/>
                <a:solidFill>
                  <a:srgbClr val="0070C0"/>
                </a:solidFill>
                <a:latin typeface="Arial" pitchFamily="34" charset="0"/>
                <a:cs typeface="Arial" pitchFamily="34" charset="0"/>
                <a:sym typeface="Myriad Pro Semibold"/>
              </a:rPr>
              <a:t>Чистое бюджетное кредитование</a:t>
            </a:r>
            <a:endParaRPr lang="ru-RU" altLang="ru-RU" sz="2400" b="1" i="1" dirty="0">
              <a:ln w="0"/>
              <a:solidFill>
                <a:srgbClr val="0070C0"/>
              </a:solidFill>
              <a:latin typeface="Arial" pitchFamily="34" charset="0"/>
              <a:cs typeface="Arial" pitchFamily="34" charset="0"/>
              <a:sym typeface="Myriad Pro Semibold"/>
            </a:endParaRPr>
          </a:p>
          <a:p>
            <a:pPr algn="ctr"/>
            <a:r>
              <a:rPr lang="ru-RU" altLang="ru-RU" sz="2400" b="1" i="1" dirty="0" smtClean="0">
                <a:ln w="0"/>
                <a:solidFill>
                  <a:srgbClr val="C00000"/>
                </a:solidFill>
                <a:latin typeface="Arial" pitchFamily="34" charset="0"/>
                <a:cs typeface="Arial" pitchFamily="34" charset="0"/>
                <a:sym typeface="Myriad Pro Semibold"/>
              </a:rPr>
              <a:t>617 116,6 тыс</a:t>
            </a:r>
            <a:r>
              <a:rPr lang="ru-RU" altLang="ru-RU" sz="2400" b="1" i="1" dirty="0">
                <a:ln w="0"/>
                <a:solidFill>
                  <a:srgbClr val="C00000"/>
                </a:solidFill>
                <a:latin typeface="Arial" pitchFamily="34" charset="0"/>
                <a:cs typeface="Arial" pitchFamily="34" charset="0"/>
                <a:sym typeface="Myriad Pro Semibold"/>
              </a:rPr>
              <a:t>. </a:t>
            </a:r>
            <a:r>
              <a:rPr lang="ru-RU" altLang="ru-RU" sz="2400" b="1" i="1" dirty="0" err="1" smtClean="0">
                <a:ln w="0"/>
                <a:solidFill>
                  <a:srgbClr val="C00000"/>
                </a:solidFill>
                <a:latin typeface="Arial" pitchFamily="34" charset="0"/>
                <a:cs typeface="Arial" pitchFamily="34" charset="0"/>
                <a:sym typeface="Myriad Pro Semibold"/>
              </a:rPr>
              <a:t>теңге</a:t>
            </a:r>
            <a:endParaRPr lang="ru-RU" altLang="ru-RU" sz="2400" b="1" i="1" dirty="0">
              <a:ln w="0"/>
              <a:solidFill>
                <a:srgbClr val="C00000"/>
              </a:solidFill>
              <a:latin typeface="Arial" pitchFamily="34" charset="0"/>
              <a:cs typeface="Arial" pitchFamily="34" charset="0"/>
              <a:sym typeface="Myriad Pro Semibold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6786140" y="1766406"/>
            <a:ext cx="4061188" cy="1328019"/>
          </a:xfrm>
          <a:prstGeom prst="roundRect">
            <a:avLst/>
          </a:prstGeom>
          <a:solidFill>
            <a:schemeClr val="accent1"/>
          </a:solidFill>
          <a:ln w="25400" cap="flat">
            <a:solidFill>
              <a:schemeClr val="accent1"/>
            </a:solidFill>
            <a:prstDash val="solid"/>
            <a:round/>
          </a:ln>
          <a:effectLst>
            <a:glow rad="63500">
              <a:schemeClr val="accent5">
                <a:satMod val="175000"/>
                <a:alpha val="40000"/>
              </a:schemeClr>
            </a:glow>
            <a:outerShdw blurRad="38100" dist="23000" dir="5400000" rotWithShape="0">
              <a:srgbClr val="000000">
                <a:alpha val="35000"/>
              </a:srgbClr>
            </a:outerShdw>
          </a:effectLst>
          <a:scene3d>
            <a:camera prst="perspectiveHeroicExtremeRightFacing"/>
            <a:lightRig rig="threePt" dir="t"/>
          </a:scene3d>
          <a:sp3d>
            <a:bevelT w="165100" prst="coolSlant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algn="ctr"/>
            <a:r>
              <a:rPr lang="ru-RU" altLang="ru-RU" sz="2400" b="1" i="1" dirty="0" smtClean="0">
                <a:ln w="0"/>
                <a:solidFill>
                  <a:srgbClr val="0070C0"/>
                </a:solidFill>
                <a:latin typeface="Arial" pitchFamily="34" charset="0"/>
                <a:cs typeface="Arial" pitchFamily="34" charset="0"/>
                <a:sym typeface="Myriad Pro Semibold"/>
              </a:rPr>
              <a:t>Дефицит (профицит) бюджета</a:t>
            </a:r>
            <a:endParaRPr lang="ru-RU" altLang="ru-RU" sz="2400" b="1" i="1" dirty="0">
              <a:ln w="0"/>
              <a:solidFill>
                <a:srgbClr val="0070C0"/>
              </a:solidFill>
              <a:latin typeface="Arial" pitchFamily="34" charset="0"/>
              <a:cs typeface="Arial" pitchFamily="34" charset="0"/>
              <a:sym typeface="Myriad Pro Semibold"/>
            </a:endParaRPr>
          </a:p>
          <a:p>
            <a:pPr algn="ctr"/>
            <a:r>
              <a:rPr lang="ru-RU" altLang="ru-RU" sz="2400" b="1" i="1" dirty="0" smtClean="0">
                <a:ln w="0"/>
                <a:solidFill>
                  <a:srgbClr val="C00000"/>
                </a:solidFill>
                <a:latin typeface="Arial" pitchFamily="34" charset="0"/>
                <a:cs typeface="Arial" pitchFamily="34" charset="0"/>
                <a:sym typeface="Myriad Pro Semibold"/>
              </a:rPr>
              <a:t>-</a:t>
            </a:r>
            <a:r>
              <a:rPr lang="en-US" altLang="ru-RU" sz="2400" b="1" i="1" dirty="0" smtClean="0">
                <a:ln w="0"/>
                <a:solidFill>
                  <a:srgbClr val="C00000"/>
                </a:solidFill>
                <a:latin typeface="Arial" pitchFamily="34" charset="0"/>
                <a:cs typeface="Arial" pitchFamily="34" charset="0"/>
                <a:sym typeface="Myriad Pro Semibold"/>
              </a:rPr>
              <a:t>1 </a:t>
            </a:r>
            <a:r>
              <a:rPr lang="ru-RU" altLang="ru-RU" sz="2400" b="1" i="1" dirty="0" smtClean="0">
                <a:ln w="0"/>
                <a:solidFill>
                  <a:srgbClr val="C00000"/>
                </a:solidFill>
                <a:latin typeface="Arial" pitchFamily="34" charset="0"/>
                <a:cs typeface="Arial" pitchFamily="34" charset="0"/>
                <a:sym typeface="Myriad Pro Semibold"/>
              </a:rPr>
              <a:t>097 955,8 тыс</a:t>
            </a:r>
            <a:r>
              <a:rPr lang="ru-RU" altLang="ru-RU" sz="2400" b="1" i="1" dirty="0">
                <a:ln w="0"/>
                <a:solidFill>
                  <a:srgbClr val="C00000"/>
                </a:solidFill>
                <a:latin typeface="Arial" pitchFamily="34" charset="0"/>
                <a:cs typeface="Arial" pitchFamily="34" charset="0"/>
                <a:sym typeface="Myriad Pro Semibold"/>
              </a:rPr>
              <a:t>. </a:t>
            </a:r>
            <a:r>
              <a:rPr lang="ru-RU" altLang="ru-RU" sz="2400" b="1" i="1" dirty="0" err="1" smtClean="0">
                <a:ln w="0"/>
                <a:solidFill>
                  <a:srgbClr val="C00000"/>
                </a:solidFill>
                <a:latin typeface="Arial" pitchFamily="34" charset="0"/>
                <a:cs typeface="Arial" pitchFamily="34" charset="0"/>
                <a:sym typeface="Myriad Pro Semibold"/>
              </a:rPr>
              <a:t>теңге</a:t>
            </a:r>
            <a:endParaRPr lang="ru-RU" altLang="ru-RU" sz="2400" b="1" i="1" dirty="0">
              <a:ln w="0"/>
              <a:solidFill>
                <a:srgbClr val="C00000"/>
              </a:solidFill>
              <a:latin typeface="Arial" pitchFamily="34" charset="0"/>
              <a:cs typeface="Arial" pitchFamily="34" charset="0"/>
              <a:sym typeface="Myriad Pro Semibold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224288" y="4589896"/>
            <a:ext cx="3174522" cy="1328019"/>
          </a:xfrm>
          <a:prstGeom prst="roundRect">
            <a:avLst/>
          </a:prstGeom>
          <a:solidFill>
            <a:schemeClr val="accent1"/>
          </a:solidFill>
          <a:ln w="25400" cap="flat">
            <a:solidFill>
              <a:schemeClr val="accent1"/>
            </a:solidFill>
            <a:prstDash val="solid"/>
            <a:round/>
          </a:ln>
          <a:effectLst>
            <a:glow rad="63500">
              <a:schemeClr val="accent5">
                <a:satMod val="175000"/>
                <a:alpha val="40000"/>
              </a:schemeClr>
            </a:glow>
            <a:outerShdw blurRad="38100" dist="23000" dir="5400000" rotWithShape="0">
              <a:srgbClr val="000000">
                <a:alpha val="35000"/>
              </a:srgbClr>
            </a:outerShdw>
          </a:effectLst>
          <a:scene3d>
            <a:camera prst="perspectiveHeroicExtremeRightFacing"/>
            <a:lightRig rig="threePt" dir="t"/>
          </a:scene3d>
          <a:sp3d>
            <a:bevelT w="165100" prst="coolSlant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algn="ctr"/>
            <a:r>
              <a:rPr lang="ru-RU" altLang="ru-RU" sz="2400" b="1" i="1" dirty="0" smtClean="0">
                <a:ln w="0"/>
                <a:solidFill>
                  <a:srgbClr val="0070C0"/>
                </a:solidFill>
                <a:latin typeface="Arial" pitchFamily="34" charset="0"/>
                <a:cs typeface="Arial" pitchFamily="34" charset="0"/>
                <a:sym typeface="Myriad Pro Semibold"/>
              </a:rPr>
              <a:t>ЗАТРАТЫ</a:t>
            </a:r>
            <a:endParaRPr lang="ru-RU" altLang="ru-RU" sz="2400" b="1" i="1" dirty="0">
              <a:ln w="0"/>
              <a:solidFill>
                <a:srgbClr val="0070C0"/>
              </a:solidFill>
              <a:latin typeface="Arial" pitchFamily="34" charset="0"/>
              <a:cs typeface="Arial" pitchFamily="34" charset="0"/>
              <a:sym typeface="Myriad Pro Semibold"/>
            </a:endParaRPr>
          </a:p>
          <a:p>
            <a:pPr algn="ctr"/>
            <a:r>
              <a:rPr lang="ru-RU" altLang="ru-RU" sz="2400" b="1" i="1" dirty="0" smtClean="0">
                <a:ln w="0"/>
                <a:solidFill>
                  <a:srgbClr val="C00000"/>
                </a:solidFill>
                <a:latin typeface="Arial" pitchFamily="34" charset="0"/>
                <a:cs typeface="Arial" pitchFamily="34" charset="0"/>
                <a:sym typeface="Myriad Pro Semibold"/>
              </a:rPr>
              <a:t>7 310 287,6 тыс</a:t>
            </a:r>
            <a:r>
              <a:rPr lang="ru-RU" altLang="ru-RU" sz="2400" b="1" i="1" dirty="0">
                <a:ln w="0"/>
                <a:solidFill>
                  <a:srgbClr val="C00000"/>
                </a:solidFill>
                <a:latin typeface="Arial" pitchFamily="34" charset="0"/>
                <a:cs typeface="Arial" pitchFamily="34" charset="0"/>
                <a:sym typeface="Myriad Pro Semibold"/>
              </a:rPr>
              <a:t>. </a:t>
            </a:r>
            <a:r>
              <a:rPr lang="ru-RU" altLang="ru-RU" sz="2400" b="1" i="1" dirty="0" err="1" smtClean="0">
                <a:ln w="0"/>
                <a:solidFill>
                  <a:srgbClr val="C00000"/>
                </a:solidFill>
                <a:latin typeface="Arial" pitchFamily="34" charset="0"/>
                <a:cs typeface="Arial" pitchFamily="34" charset="0"/>
                <a:sym typeface="Myriad Pro Semibold"/>
              </a:rPr>
              <a:t>теңге</a:t>
            </a:r>
            <a:endParaRPr lang="ru-RU" altLang="ru-RU" sz="2400" b="1" i="1" dirty="0">
              <a:ln w="0"/>
              <a:solidFill>
                <a:srgbClr val="C00000"/>
              </a:solidFill>
              <a:latin typeface="Arial" pitchFamily="34" charset="0"/>
              <a:cs typeface="Arial" pitchFamily="34" charset="0"/>
              <a:sym typeface="Myriad Pro Semibold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3321173" y="4216442"/>
            <a:ext cx="2866011" cy="2145264"/>
          </a:xfrm>
          <a:prstGeom prst="roundRect">
            <a:avLst/>
          </a:prstGeom>
          <a:solidFill>
            <a:schemeClr val="accent1"/>
          </a:solidFill>
          <a:ln w="25400" cap="flat">
            <a:solidFill>
              <a:schemeClr val="accent1"/>
            </a:solidFill>
            <a:prstDash val="solid"/>
            <a:round/>
          </a:ln>
          <a:effectLst>
            <a:glow rad="63500">
              <a:schemeClr val="accent5">
                <a:satMod val="175000"/>
                <a:alpha val="40000"/>
              </a:schemeClr>
            </a:glow>
            <a:outerShdw blurRad="38100" dist="23000" dir="5400000" rotWithShape="0">
              <a:srgbClr val="000000">
                <a:alpha val="35000"/>
              </a:srgbClr>
            </a:outerShdw>
          </a:effectLst>
          <a:scene3d>
            <a:camera prst="perspectiveHeroicExtremeRightFacing"/>
            <a:lightRig rig="threePt" dir="t"/>
          </a:scene3d>
          <a:sp3d>
            <a:bevelT w="165100" prst="coolSlant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algn="ctr"/>
            <a:r>
              <a:rPr lang="ru-RU" altLang="ru-RU" sz="2400" b="1" i="1" dirty="0" smtClean="0">
                <a:ln w="0"/>
                <a:solidFill>
                  <a:srgbClr val="0070C0"/>
                </a:solidFill>
                <a:latin typeface="Arial" pitchFamily="34" charset="0"/>
                <a:cs typeface="Arial" pitchFamily="34" charset="0"/>
                <a:sym typeface="Myriad Pro Semibold"/>
              </a:rPr>
              <a:t>Сальдо по операциям с финансовыми активами</a:t>
            </a:r>
            <a:endParaRPr lang="ru-RU" altLang="ru-RU" sz="2400" b="1" i="1" dirty="0">
              <a:ln w="0"/>
              <a:solidFill>
                <a:srgbClr val="0070C0"/>
              </a:solidFill>
              <a:latin typeface="Arial" pitchFamily="34" charset="0"/>
              <a:cs typeface="Arial" pitchFamily="34" charset="0"/>
              <a:sym typeface="Myriad Pro Semibold"/>
            </a:endParaRPr>
          </a:p>
          <a:p>
            <a:pPr algn="ctr"/>
            <a:r>
              <a:rPr lang="ru-RU" altLang="ru-RU" sz="2400" b="1" i="1" dirty="0" smtClean="0">
                <a:ln w="0"/>
                <a:solidFill>
                  <a:srgbClr val="C00000"/>
                </a:solidFill>
                <a:latin typeface="Arial" pitchFamily="34" charset="0"/>
                <a:cs typeface="Arial" pitchFamily="34" charset="0"/>
                <a:sym typeface="Myriad Pro Semibold"/>
              </a:rPr>
              <a:t>0,0 тыс</a:t>
            </a:r>
            <a:r>
              <a:rPr lang="ru-RU" altLang="ru-RU" sz="2400" b="1" i="1" dirty="0">
                <a:ln w="0"/>
                <a:solidFill>
                  <a:srgbClr val="C00000"/>
                </a:solidFill>
                <a:latin typeface="Arial" pitchFamily="34" charset="0"/>
                <a:cs typeface="Arial" pitchFamily="34" charset="0"/>
                <a:sym typeface="Myriad Pro Semibold"/>
              </a:rPr>
              <a:t>. </a:t>
            </a:r>
            <a:r>
              <a:rPr lang="ru-RU" altLang="ru-RU" sz="2400" b="1" i="1" dirty="0" err="1" smtClean="0">
                <a:ln w="0"/>
                <a:solidFill>
                  <a:srgbClr val="C00000"/>
                </a:solidFill>
                <a:latin typeface="Arial" pitchFamily="34" charset="0"/>
                <a:cs typeface="Arial" pitchFamily="34" charset="0"/>
                <a:sym typeface="Myriad Pro Semibold"/>
              </a:rPr>
              <a:t>теңге</a:t>
            </a:r>
            <a:endParaRPr lang="ru-RU" altLang="ru-RU" sz="2400" b="1" i="1" dirty="0">
              <a:ln w="0"/>
              <a:solidFill>
                <a:srgbClr val="C00000"/>
              </a:solidFill>
              <a:latin typeface="Arial" pitchFamily="34" charset="0"/>
              <a:cs typeface="Arial" pitchFamily="34" charset="0"/>
              <a:sym typeface="Myriad Pro Semibold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6383520" y="4385584"/>
            <a:ext cx="4545705" cy="1736641"/>
          </a:xfrm>
          <a:prstGeom prst="roundRect">
            <a:avLst/>
          </a:prstGeom>
          <a:solidFill>
            <a:schemeClr val="accent1"/>
          </a:solidFill>
          <a:ln w="25400" cap="flat">
            <a:solidFill>
              <a:schemeClr val="accent1"/>
            </a:solidFill>
            <a:prstDash val="solid"/>
            <a:round/>
          </a:ln>
          <a:effectLst>
            <a:glow rad="63500">
              <a:schemeClr val="accent5">
                <a:satMod val="175000"/>
                <a:alpha val="40000"/>
              </a:schemeClr>
            </a:glow>
            <a:outerShdw blurRad="38100" dist="23000" dir="5400000" rotWithShape="0">
              <a:srgbClr val="000000">
                <a:alpha val="35000"/>
              </a:srgbClr>
            </a:outerShdw>
          </a:effectLst>
          <a:scene3d>
            <a:camera prst="perspectiveHeroicExtremeRightFacing"/>
            <a:lightRig rig="threePt" dir="t"/>
          </a:scene3d>
          <a:sp3d>
            <a:bevelT w="165100" prst="coolSlant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algn="ctr"/>
            <a:r>
              <a:rPr lang="ru-RU" altLang="ru-RU" sz="2400" b="1" i="1" dirty="0" smtClean="0">
                <a:ln w="0"/>
                <a:solidFill>
                  <a:srgbClr val="0070C0"/>
                </a:solidFill>
                <a:latin typeface="Arial" pitchFamily="34" charset="0"/>
                <a:cs typeface="Arial" pitchFamily="34" charset="0"/>
                <a:sym typeface="Myriad Pro Semibold"/>
              </a:rPr>
              <a:t>Финансирование дефицита (использование профицита) бюджета</a:t>
            </a:r>
          </a:p>
          <a:p>
            <a:pPr algn="ctr"/>
            <a:r>
              <a:rPr lang="en-US" altLang="ru-RU" sz="2400" b="1" i="1" dirty="0" smtClean="0">
                <a:ln w="0"/>
                <a:solidFill>
                  <a:srgbClr val="C00000"/>
                </a:solidFill>
                <a:latin typeface="Arial" pitchFamily="34" charset="0"/>
                <a:cs typeface="Arial" pitchFamily="34" charset="0"/>
                <a:sym typeface="Myriad Pro Semibold"/>
              </a:rPr>
              <a:t>1 </a:t>
            </a:r>
            <a:r>
              <a:rPr lang="ru-RU" altLang="ru-RU" sz="2400" b="1" i="1" dirty="0" smtClean="0">
                <a:ln w="0"/>
                <a:solidFill>
                  <a:srgbClr val="C00000"/>
                </a:solidFill>
                <a:latin typeface="Arial" pitchFamily="34" charset="0"/>
                <a:cs typeface="Arial" pitchFamily="34" charset="0"/>
                <a:sym typeface="Myriad Pro Semibold"/>
              </a:rPr>
              <a:t>097 955,8 тыс. </a:t>
            </a:r>
            <a:r>
              <a:rPr lang="ru-RU" altLang="ru-RU" sz="2400" b="1" i="1" dirty="0" err="1" smtClean="0">
                <a:ln w="0"/>
                <a:solidFill>
                  <a:srgbClr val="C00000"/>
                </a:solidFill>
                <a:latin typeface="Arial" pitchFamily="34" charset="0"/>
                <a:cs typeface="Arial" pitchFamily="34" charset="0"/>
                <a:sym typeface="Myriad Pro Semibold"/>
              </a:rPr>
              <a:t>теңге</a:t>
            </a:r>
            <a:endParaRPr lang="ru-RU" altLang="ru-RU" sz="2400" b="1" i="1" dirty="0">
              <a:ln w="0"/>
              <a:solidFill>
                <a:srgbClr val="C00000"/>
              </a:solidFill>
              <a:latin typeface="Arial" pitchFamily="34" charset="0"/>
              <a:cs typeface="Arial" pitchFamily="34" charset="0"/>
              <a:sym typeface="Myriad Pro Semibold"/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06049" y="2647950"/>
            <a:ext cx="1808313" cy="2450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78825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63300" y="365126"/>
            <a:ext cx="8282867" cy="880006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Поступления районного бюджета, </a:t>
            </a:r>
            <a:r>
              <a:rPr lang="ru-RU" sz="2800" b="1" dirty="0" err="1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млн.теңге</a:t>
            </a:r>
            <a:endParaRPr lang="ru-RU" sz="2800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0488" y="0"/>
            <a:ext cx="2582812" cy="3111500"/>
          </a:xfrm>
          <a:prstGeom prst="rect">
            <a:avLst/>
          </a:prstGeom>
        </p:spPr>
      </p:pic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04064382"/>
              </p:ext>
            </p:extLst>
          </p:nvPr>
        </p:nvGraphicFramePr>
        <p:xfrm>
          <a:off x="2663300" y="1340527"/>
          <a:ext cx="8708993" cy="3055947"/>
        </p:xfrm>
        <a:graphic>
          <a:graphicData uri="http://schemas.openxmlformats.org/drawingml/2006/table">
            <a:tbl>
              <a:tblPr firstRow="1" bandRow="1">
                <a:effectLst/>
                <a:tableStyleId>{5940675A-B579-460E-94D1-54222C63F5DA}</a:tableStyleId>
              </a:tblPr>
              <a:tblGrid>
                <a:gridCol w="4537096">
                  <a:extLst>
                    <a:ext uri="{9D8B030D-6E8A-4147-A177-3AD203B41FA5}">
                      <a16:colId xmlns:a16="http://schemas.microsoft.com/office/drawing/2014/main" val="3648964853"/>
                    </a:ext>
                  </a:extLst>
                </a:gridCol>
                <a:gridCol w="1508322">
                  <a:extLst>
                    <a:ext uri="{9D8B030D-6E8A-4147-A177-3AD203B41FA5}">
                      <a16:colId xmlns:a16="http://schemas.microsoft.com/office/drawing/2014/main" val="2733857394"/>
                    </a:ext>
                  </a:extLst>
                </a:gridCol>
                <a:gridCol w="1340367">
                  <a:extLst>
                    <a:ext uri="{9D8B030D-6E8A-4147-A177-3AD203B41FA5}">
                      <a16:colId xmlns:a16="http://schemas.microsoft.com/office/drawing/2014/main" val="2093579289"/>
                    </a:ext>
                  </a:extLst>
                </a:gridCol>
                <a:gridCol w="1323208">
                  <a:extLst>
                    <a:ext uri="{9D8B030D-6E8A-4147-A177-3AD203B41FA5}">
                      <a16:colId xmlns:a16="http://schemas.microsoft.com/office/drawing/2014/main" val="1243667796"/>
                    </a:ext>
                  </a:extLst>
                </a:gridCol>
              </a:tblGrid>
              <a:tr h="719092"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600" b="1" i="0" u="none" strike="noStrike" cap="none" spc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Calibri"/>
                        </a:rPr>
                        <a:t>Наименование </a:t>
                      </a:r>
                    </a:p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600" b="1" i="0" u="none" strike="noStrike" cap="none" spc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Calibri"/>
                        </a:rPr>
                        <a:t>показателей </a:t>
                      </a:r>
                      <a:endParaRPr lang="ru-RU" sz="1600" b="1" i="0" u="none" strike="noStrike" cap="none" spc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Calibri"/>
                      </a:endParaRPr>
                    </a:p>
                  </a:txBody>
                  <a:tcPr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ru-RU" sz="1600" b="1" i="0" u="none" strike="noStrike" kern="1200" cap="none" spc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ru-RU" sz="1600" b="1" i="0" u="none" strike="noStrike" kern="1200" cap="none" spc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600" b="1" i="0" u="none" strike="noStrike" kern="1200" cap="none" spc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2026 год</a:t>
                      </a:r>
                    </a:p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ru-RU" sz="1600" b="1" i="0" u="none" strike="noStrike" kern="1200" cap="none" spc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ru-RU" sz="1600" b="1" i="0" u="none" strike="noStrike" kern="1200" cap="none" spc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ru-RU" sz="1600" b="1" i="0" u="none" strike="noStrike" kern="1200" cap="none" spc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600" b="1" i="0" u="none" strike="noStrike" kern="1200" cap="none" spc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2027 год</a:t>
                      </a:r>
                    </a:p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ru-RU" sz="1600" b="1" i="0" u="none" strike="noStrike" kern="1200" cap="none" spc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ru-RU" sz="1600" b="1" i="0" u="none" strike="noStrike" kern="1200" cap="none" spc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600" b="1" i="0" u="none" strike="noStrike" kern="1200" cap="none" spc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2028 год</a:t>
                      </a: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16645040"/>
                  </a:ext>
                </a:extLst>
              </a:tr>
              <a:tr h="445068">
                <a:tc>
                  <a:txBody>
                    <a:bodyPr/>
                    <a:lstStyle/>
                    <a:p>
                      <a:pPr marL="0" marR="190500" algn="l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600" b="0" i="0" u="none" strike="noStrike" kern="1200" cap="none" spc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Поступления</a:t>
                      </a:r>
                      <a:endParaRPr lang="ru-RU" sz="1600" b="0" i="0" u="none" strike="noStrike" kern="1200" cap="none" spc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19050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600" b="0" i="0" u="none" strike="noStrike" kern="1200" cap="none" spc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   6 829,4</a:t>
                      </a:r>
                      <a:endParaRPr lang="ru-RU" sz="1600" b="0" i="0" u="none" strike="noStrike" kern="1200" cap="none" spc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19050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600" b="0" i="0" u="none" strike="noStrike" kern="1200" cap="none" spc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   8 803,6</a:t>
                      </a:r>
                      <a:endParaRPr lang="ru-RU" sz="1600" b="0" i="0" u="none" strike="noStrike" kern="1200" cap="none" spc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19050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600" b="0" i="0" u="none" strike="noStrike" kern="1200" cap="none" spc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  10 694,9</a:t>
                      </a:r>
                      <a:endParaRPr lang="ru-RU" sz="1600" b="0" i="0" u="none" strike="noStrike" kern="1200" cap="none" spc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57405054"/>
                  </a:ext>
                </a:extLst>
              </a:tr>
              <a:tr h="391962">
                <a:tc>
                  <a:txBody>
                    <a:bodyPr/>
                    <a:lstStyle/>
                    <a:p>
                      <a:pPr marL="0" marR="190500" algn="l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600" b="0" i="0" u="none" strike="noStrike" kern="1200" cap="none" spc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Налоговые </a:t>
                      </a:r>
                      <a:r>
                        <a:rPr lang="ru-RU" sz="1600" b="0" i="0" u="none" strike="noStrike" kern="1200" cap="none" spc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поступления</a:t>
                      </a:r>
                    </a:p>
                  </a:txBody>
                  <a:tcPr marL="0" marR="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600" b="0" i="0" u="none" strike="noStrike" kern="1200" cap="none" spc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3 809,5</a:t>
                      </a:r>
                      <a:endParaRPr lang="ru-RU" sz="1600" b="0" i="0" u="none" strike="noStrike" kern="1200" cap="none" spc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600" b="0" i="0" u="none" strike="noStrike" kern="1200" cap="none" spc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4 223,1</a:t>
                      </a:r>
                      <a:endParaRPr lang="ru-RU" sz="1600" b="0" i="0" u="none" strike="noStrike" kern="1200" cap="none" spc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600" b="0" i="0" u="none" strike="noStrike" kern="1200" cap="none" spc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4 821,6</a:t>
                      </a:r>
                      <a:endParaRPr lang="ru-RU" sz="1600" b="0" i="0" u="none" strike="noStrike" kern="1200" cap="none" spc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38692971"/>
                  </a:ext>
                </a:extLst>
              </a:tr>
              <a:tr h="358481">
                <a:tc>
                  <a:txBody>
                    <a:bodyPr/>
                    <a:lstStyle/>
                    <a:p>
                      <a:pPr marL="0" marR="190500" algn="l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600" b="0" i="0" u="none" strike="noStrike" kern="1200" cap="none" spc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Неналоговые </a:t>
                      </a:r>
                      <a:r>
                        <a:rPr lang="ru-RU" sz="1600" b="0" i="0" u="none" strike="noStrike" kern="1200" cap="none" spc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поступления</a:t>
                      </a:r>
                    </a:p>
                  </a:txBody>
                  <a:tcPr marL="0" marR="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kk-KZ" sz="1600" b="0" i="0" u="none" strike="noStrike" kern="1200" cap="none" spc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102,4</a:t>
                      </a:r>
                      <a:endParaRPr lang="ru-RU" sz="1600" b="0" i="0" u="none" strike="noStrike" kern="1200" cap="none" spc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600" b="0" i="0" u="none" strike="noStrike" kern="1200" cap="none" spc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70,0</a:t>
                      </a:r>
                      <a:endParaRPr lang="ru-RU" sz="1600" b="0" i="0" u="none" strike="noStrike" kern="1200" cap="none" spc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600" b="0" i="0" u="none" strike="noStrike" kern="1200" cap="none" spc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70,5</a:t>
                      </a:r>
                      <a:endParaRPr lang="ru-RU" sz="1600" b="0" i="0" u="none" strike="noStrike" kern="1200" cap="none" spc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15596398"/>
                  </a:ext>
                </a:extLst>
              </a:tr>
              <a:tr h="537737">
                <a:tc>
                  <a:txBody>
                    <a:bodyPr/>
                    <a:lstStyle/>
                    <a:p>
                      <a:pPr marL="0" marR="190500" algn="l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600" b="0" i="0" u="none" strike="noStrike" kern="1200" cap="none" spc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Поступления </a:t>
                      </a:r>
                      <a:r>
                        <a:rPr lang="ru-RU" sz="1600" b="0" i="0" u="none" strike="noStrike" kern="1200" cap="none" spc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от продажи основного </a:t>
                      </a:r>
                      <a:r>
                        <a:rPr lang="ru-RU" sz="1600" b="0" i="0" u="none" strike="noStrike" kern="1200" cap="none" spc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       капитала</a:t>
                      </a:r>
                      <a:endParaRPr lang="ru-RU" sz="1600" b="0" i="0" u="none" strike="noStrike" kern="1200" cap="none" spc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19050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600" b="0" i="0" u="none" strike="noStrike" kern="1200" cap="none" spc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   18,9</a:t>
                      </a:r>
                      <a:endParaRPr lang="ru-RU" sz="1600" b="0" i="0" u="none" strike="noStrike" kern="1200" cap="none" spc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19050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600" b="0" i="0" u="none" strike="noStrike" kern="1200" cap="none" spc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  13,0</a:t>
                      </a:r>
                      <a:endParaRPr lang="ru-RU" sz="1600" b="0" i="0" u="none" strike="noStrike" kern="1200" cap="none" spc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19050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600" b="0" i="0" u="none" strike="noStrike" kern="1200" cap="none" spc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 13,7</a:t>
                      </a:r>
                      <a:endParaRPr lang="ru-RU" sz="1600" b="0" i="0" u="none" strike="noStrike" kern="1200" cap="none" spc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74317202"/>
                  </a:ext>
                </a:extLst>
              </a:tr>
              <a:tr h="347339">
                <a:tc>
                  <a:txBody>
                    <a:bodyPr/>
                    <a:lstStyle/>
                    <a:p>
                      <a:pPr marL="0" marR="190500" algn="l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600" b="0" i="0" u="none" strike="noStrike" kern="1200" cap="none" spc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Поступления </a:t>
                      </a:r>
                      <a:r>
                        <a:rPr lang="ru-RU" sz="1600" b="0" i="0" u="none" strike="noStrike" kern="1200" cap="none" spc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трансфертов </a:t>
                      </a:r>
                    </a:p>
                  </a:txBody>
                  <a:tcPr marL="0" marR="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600" b="0" i="0" u="none" strike="noStrike" kern="1200" cap="none" spc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2 898,6</a:t>
                      </a:r>
                      <a:endParaRPr lang="ru-RU" sz="1600" b="0" i="0" u="none" strike="noStrike" kern="1200" cap="none" spc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600" b="0" i="0" u="none" strike="noStrike" kern="1200" cap="none" spc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4 497,5</a:t>
                      </a:r>
                      <a:endParaRPr lang="ru-RU" sz="1600" b="0" i="0" u="none" strike="noStrike" kern="1200" cap="none" spc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600" b="0" i="0" u="none" strike="noStrike" kern="1200" cap="none" spc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5 789,1</a:t>
                      </a:r>
                      <a:endParaRPr lang="ru-RU" sz="1600" b="0" i="0" u="none" strike="noStrike" kern="1200" cap="none" spc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39931491"/>
                  </a:ext>
                </a:extLst>
              </a:tr>
            </a:tbl>
          </a:graphicData>
        </a:graphic>
      </p:graphicFrame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491870"/>
            <a:ext cx="12192000" cy="23661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88087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2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Поступления бюджета Житикаринского района в 2026 году, млн. </a:t>
            </a:r>
            <a:r>
              <a:rPr lang="ru-RU" sz="3200" b="1" dirty="0" err="1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теңге</a:t>
            </a:r>
            <a:endParaRPr lang="ru-RU" sz="32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53224975"/>
              </p:ext>
            </p:extLst>
          </p:nvPr>
        </p:nvGraphicFramePr>
        <p:xfrm>
          <a:off x="918411" y="1754856"/>
          <a:ext cx="10515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857865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pPr algn="ctr"/>
            <a:r>
              <a:rPr lang="ru-RU" sz="32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Собственные доходы бюджета района                                     на 2026-2028 годы</a:t>
            </a:r>
            <a:endParaRPr lang="ru-RU" sz="3200" dirty="0">
              <a:solidFill>
                <a:srgbClr val="C00000"/>
              </a:solidFill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17507442"/>
              </p:ext>
            </p:extLst>
          </p:nvPr>
        </p:nvGraphicFramePr>
        <p:xfrm>
          <a:off x="1143000" y="1798264"/>
          <a:ext cx="9278470" cy="3846867"/>
        </p:xfrm>
        <a:graphic>
          <a:graphicData uri="http://schemas.openxmlformats.org/drawingml/2006/table">
            <a:tbl>
              <a:tblPr firstRow="1" bandRow="1">
                <a:effectLst/>
                <a:tableStyleId>{5940675A-B579-460E-94D1-54222C63F5DA}</a:tableStyleId>
              </a:tblPr>
              <a:tblGrid>
                <a:gridCol w="44016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2261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178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3637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908797"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600" b="1" i="0" u="none" strike="noStrike" cap="none" spc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Calibri"/>
                        </a:rPr>
                        <a:t>НАИМЕНОВАНИЕ</a:t>
                      </a:r>
                      <a:endParaRPr lang="ru-RU" sz="1600" b="1" i="0" u="none" strike="noStrike" cap="none" spc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Calibri"/>
                      </a:endParaRPr>
                    </a:p>
                  </a:txBody>
                  <a:tcPr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600" b="1" i="0" u="none" strike="noStrike" kern="1200" cap="none" spc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2026 год</a:t>
                      </a:r>
                    </a:p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600" b="1" i="0" u="none" strike="noStrike" kern="1200" cap="none" spc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(млн.тг.)</a:t>
                      </a:r>
                      <a:endParaRPr lang="ru-RU" sz="1600" b="1" i="0" u="none" strike="noStrike" kern="1200" cap="none" spc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ru-RU" sz="1600" b="1" i="0" u="none" strike="noStrike" kern="1200" cap="none" spc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600" b="1" i="0" u="none" strike="noStrike" kern="1200" cap="none" spc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2027 год</a:t>
                      </a:r>
                    </a:p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600" b="1" i="0" u="none" strike="noStrike" kern="1200" cap="none" spc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(млн.тг.)</a:t>
                      </a:r>
                      <a:endParaRPr lang="ru-RU" sz="1600" b="1" i="0" u="none" strike="noStrike" kern="1200" cap="none" spc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ru-RU" sz="1600" b="1" i="0" u="none" strike="noStrike" kern="1200" cap="none" spc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600" b="1" i="0" u="none" strike="noStrike" kern="1200" cap="none" spc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2028 год</a:t>
                      </a:r>
                    </a:p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600" b="1" i="0" u="none" strike="noStrike" kern="1200" cap="none" spc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(млн.тг.)</a:t>
                      </a:r>
                      <a:endParaRPr lang="ru-RU" sz="1600" b="1" i="0" u="none" strike="noStrike" kern="1200" cap="none" spc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ru-RU" sz="1600" b="1" i="0" u="none" strike="noStrike" kern="1200" cap="none" spc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757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b="1" i="0" u="none" strike="noStrike" kern="1200" cap="none" spc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Calibri"/>
                        </a:rPr>
                        <a:t>Собственные</a:t>
                      </a:r>
                      <a:r>
                        <a:rPr lang="ru-RU" sz="1600" b="1" i="0" u="none" strike="noStrike" kern="1200" cap="none" spc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доходы</a:t>
                      </a: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ru-RU" sz="1600" b="1" i="0" u="none" strike="noStrike" cap="none" spc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Calibri"/>
                      </a:endParaRPr>
                    </a:p>
                    <a:p>
                      <a:pPr marL="0" marR="0" indent="0" algn="ctr" defTabSz="914400" rtl="0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600" b="1" i="0" u="none" strike="noStrike" cap="none" spc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Calibri"/>
                        </a:rPr>
                        <a:t>3 931,5</a:t>
                      </a:r>
                      <a:endParaRPr lang="ru-RU" sz="1600" b="1" i="0" u="none" strike="noStrike" cap="none" spc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Calibri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ru-RU" sz="1600" b="1" i="0" u="none" strike="noStrike" cap="none" spc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Calibri"/>
                      </a:endParaRPr>
                    </a:p>
                    <a:p>
                      <a:pPr marL="0" marR="0" indent="0" algn="ctr" defTabSz="914400" rtl="0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600" b="1" i="0" u="none" strike="noStrike" cap="none" spc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Calibri"/>
                        </a:rPr>
                        <a:t>4 306,1</a:t>
                      </a:r>
                      <a:endParaRPr lang="ru-RU" sz="1600" b="1" i="0" u="none" strike="noStrike" cap="none" spc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Calibri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ru-RU" sz="1600" b="1" i="0" u="none" strike="noStrike" cap="none" spc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Calibri"/>
                      </a:endParaRPr>
                    </a:p>
                    <a:p>
                      <a:pPr marL="0" marR="0" indent="0" algn="ctr" defTabSz="914400" rtl="0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600" b="1" i="0" u="none" strike="noStrike" cap="none" spc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Calibri"/>
                        </a:rPr>
                        <a:t>4 905,8</a:t>
                      </a:r>
                      <a:endParaRPr lang="ru-RU" sz="1600" b="1" i="0" u="none" strike="noStrike" cap="none" spc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Calibri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1584">
                <a:tc>
                  <a:txBody>
                    <a:bodyPr/>
                    <a:lstStyle/>
                    <a:p>
                      <a:pPr marR="190500">
                        <a:spcAft>
                          <a:spcPts val="0"/>
                        </a:spcAft>
                      </a:pPr>
                      <a:r>
                        <a:rPr lang="ru-RU" sz="1600" b="0" i="0" u="none" strike="noStrike" kern="1200" cap="none" spc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Налоговые поступления, в </a:t>
                      </a:r>
                      <a:r>
                        <a:rPr lang="ru-RU" sz="1600" b="0" i="0" u="none" strike="noStrike" kern="1200" cap="none" spc="0" baseline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т.ч</a:t>
                      </a:r>
                      <a:r>
                        <a:rPr lang="ru-RU" sz="1600" b="0" i="0" u="none" strike="noStrike" kern="1200" cap="none" spc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.:</a:t>
                      </a: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600" b="0" i="0" u="none" strike="noStrike" cap="none" spc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Calibri"/>
                        </a:rPr>
                        <a:t>3 809,5</a:t>
                      </a:r>
                      <a:endParaRPr lang="ru-RU" sz="1600" b="0" i="0" u="none" strike="noStrike" cap="none" spc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Calibri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600" b="0" i="0" u="none" strike="noStrike" cap="none" spc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Calibri"/>
                        </a:rPr>
                        <a:t>4 223,1</a:t>
                      </a:r>
                      <a:endParaRPr lang="ru-RU" sz="1600" b="0" i="0" u="none" strike="noStrike" cap="none" spc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Calibri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600" b="0" i="0" u="none" strike="noStrike" cap="none" spc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Calibri"/>
                        </a:rPr>
                        <a:t>4 821,6</a:t>
                      </a:r>
                      <a:endParaRPr lang="ru-RU" sz="1600" b="0" i="0" u="none" strike="noStrike" cap="none" spc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Calibri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2546">
                <a:tc>
                  <a:txBody>
                    <a:bodyPr/>
                    <a:lstStyle/>
                    <a:p>
                      <a:pPr marR="190500">
                        <a:spcAft>
                          <a:spcPts val="0"/>
                        </a:spcAft>
                      </a:pPr>
                      <a:r>
                        <a:rPr lang="ru-RU" sz="1600" b="0" i="1" u="none" strike="noStrike" kern="1200" cap="none" spc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- Индивидуальный подоходный налог</a:t>
                      </a: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kk-KZ" sz="1600" b="0" i="1" u="none" strike="noStrike" cap="none" spc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Calibri"/>
                        </a:rPr>
                        <a:t>2 702,5</a:t>
                      </a:r>
                      <a:endParaRPr lang="ru-RU" sz="1600" b="0" i="1" u="none" strike="noStrike" cap="none" spc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Calibri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600" b="0" i="1" u="none" strike="noStrike" cap="none" spc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Calibri"/>
                        </a:rPr>
                        <a:t>3 025,0</a:t>
                      </a:r>
                      <a:endParaRPr lang="ru-RU" sz="1600" b="0" i="1" u="none" strike="noStrike" cap="none" spc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Calibri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600" b="0" i="1" u="none" strike="noStrike" cap="none" spc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Calibri"/>
                        </a:rPr>
                        <a:t>3 549,0</a:t>
                      </a:r>
                      <a:endParaRPr lang="ru-RU" sz="1600" b="0" i="1" u="none" strike="noStrike" cap="none" spc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Calibri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64554">
                <a:tc>
                  <a:txBody>
                    <a:bodyPr/>
                    <a:lstStyle/>
                    <a:p>
                      <a:pPr marR="190500">
                        <a:spcAft>
                          <a:spcPts val="0"/>
                        </a:spcAft>
                      </a:pPr>
                      <a:r>
                        <a:rPr lang="ru-RU" sz="1600" b="0" i="1" u="none" strike="noStrike" kern="1200" cap="none" spc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- Социальный налог</a:t>
                      </a: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600" b="0" i="1" u="none" strike="noStrike" cap="none" spc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Calibri"/>
                        </a:rPr>
                        <a:t>0,0</a:t>
                      </a:r>
                      <a:endParaRPr lang="ru-RU" sz="1600" b="0" i="1" u="none" strike="noStrike" cap="none" spc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Calibri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600" b="0" i="1" u="none" strike="noStrike" cap="none" spc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Calibri"/>
                        </a:rPr>
                        <a:t>0,0</a:t>
                      </a:r>
                      <a:endParaRPr lang="ru-RU" sz="1600" b="0" i="1" u="none" strike="noStrike" cap="none" spc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Calibri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600" b="0" i="1" u="none" strike="noStrike" cap="none" spc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Calibri"/>
                        </a:rPr>
                        <a:t>0,0</a:t>
                      </a:r>
                      <a:endParaRPr lang="ru-RU" sz="1600" b="0" i="1" u="none" strike="noStrike" cap="none" spc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Calibri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6449">
                <a:tc>
                  <a:txBody>
                    <a:bodyPr/>
                    <a:lstStyle/>
                    <a:p>
                      <a:pPr marR="190500">
                        <a:spcAft>
                          <a:spcPts val="0"/>
                        </a:spcAft>
                      </a:pPr>
                      <a:r>
                        <a:rPr lang="ru-RU" sz="1600" b="0" i="0" u="none" strike="noStrike" kern="1200" cap="none" spc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Неналоговые поступления</a:t>
                      </a: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kk-KZ" sz="1600" b="0" i="0" u="none" strike="noStrike" cap="none" spc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Calibri"/>
                        </a:rPr>
                        <a:t>102,4</a:t>
                      </a:r>
                      <a:endParaRPr lang="ru-RU" sz="1600" b="0" i="0" u="none" strike="noStrike" cap="none" spc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Calibri"/>
                      </a:endParaRPr>
                    </a:p>
                  </a:txBody>
                  <a:tcPr marL="68580" marR="68580" marT="0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600" b="0" i="0" u="none" strike="noStrike" cap="none" spc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Calibri"/>
                        </a:rPr>
                        <a:t>70,0</a:t>
                      </a:r>
                      <a:endParaRPr lang="ru-RU" sz="1600" b="0" i="0" u="none" strike="noStrike" cap="none" spc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Calibri"/>
                      </a:endParaRPr>
                    </a:p>
                  </a:txBody>
                  <a:tcPr marL="68580" marR="68580" marT="0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600" b="0" i="0" u="none" strike="noStrike" cap="none" spc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Calibri"/>
                        </a:rPr>
                        <a:t>70,5</a:t>
                      </a:r>
                      <a:endParaRPr lang="ru-RU" sz="1600" b="0" i="0" u="none" strike="noStrike" cap="none" spc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Calibri"/>
                      </a:endParaRPr>
                    </a:p>
                  </a:txBody>
                  <a:tcPr marL="68580" marR="68580" marT="0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13026">
                <a:tc>
                  <a:txBody>
                    <a:bodyPr/>
                    <a:lstStyle/>
                    <a:p>
                      <a:pPr marR="190500">
                        <a:spcAft>
                          <a:spcPts val="0"/>
                        </a:spcAft>
                      </a:pPr>
                      <a:r>
                        <a:rPr lang="ru-RU" sz="1600" b="0" i="0" u="none" strike="noStrike" kern="1200" cap="none" spc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Поступления от продажи основного капитала</a:t>
                      </a: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600" b="0" i="0" u="none" strike="noStrike" kern="1200" cap="none" spc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18,9</a:t>
                      </a:r>
                      <a:endParaRPr lang="ru-RU" sz="1600" b="0" i="0" u="none" strike="noStrike" kern="1200" cap="none" spc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600" b="0" i="0" u="none" strike="noStrike" kern="1200" cap="none" spc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13,0</a:t>
                      </a:r>
                      <a:endParaRPr lang="ru-RU" sz="1600" b="0" i="0" u="none" strike="noStrike" kern="1200" cap="none" spc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600" b="0" i="0" u="none" strike="noStrike" kern="1200" cap="none" spc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13,7</a:t>
                      </a:r>
                      <a:endParaRPr lang="ru-RU" sz="1600" b="0" i="0" u="none" strike="noStrike" kern="1200" cap="none" spc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94699667"/>
                  </a:ext>
                </a:extLst>
              </a:tr>
              <a:tr h="413026">
                <a:tc>
                  <a:txBody>
                    <a:bodyPr/>
                    <a:lstStyle/>
                    <a:p>
                      <a:pPr marR="190500">
                        <a:spcAft>
                          <a:spcPts val="0"/>
                        </a:spcAft>
                      </a:pPr>
                      <a:r>
                        <a:rPr lang="ru-RU" sz="1600" b="0" i="0" u="none" strike="noStrike" kern="1200" cap="none" spc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Возврат трансфертов выданных из районного бюджета</a:t>
                      </a:r>
                      <a:endParaRPr lang="ru-RU" sz="1600" b="0" i="0" u="none" strike="noStrike" kern="1200" cap="none" spc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600" b="0" i="0" u="none" strike="noStrike" kern="1200" cap="none" spc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0,7</a:t>
                      </a:r>
                      <a:endParaRPr lang="ru-RU" sz="1600" b="0" i="0" u="none" strike="noStrike" kern="1200" cap="none" spc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600" b="0" i="0" u="none" strike="noStrike" kern="1200" cap="none" spc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-</a:t>
                      </a:r>
                      <a:endParaRPr lang="ru-RU" sz="1600" b="0" i="0" u="none" strike="noStrike" kern="1200" cap="none" spc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600" b="0" i="0" u="none" strike="noStrike" kern="1200" cap="none" spc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-</a:t>
                      </a:r>
                      <a:endParaRPr lang="ru-RU" sz="1600" b="0" i="0" u="none" strike="noStrike" kern="1200" cap="none" spc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678854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733307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920730" y="234340"/>
            <a:ext cx="9009783" cy="1325563"/>
          </a:xfrm>
        </p:spPr>
        <p:txBody>
          <a:bodyPr>
            <a:normAutofit/>
          </a:bodyPr>
          <a:lstStyle/>
          <a:p>
            <a:r>
              <a:rPr lang="ru-RU" altLang="ru-RU" sz="24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  <a:sym typeface="Myriad Pro Semibold"/>
              </a:rPr>
              <a:t>Расходная часть</a:t>
            </a:r>
            <a:br>
              <a:rPr lang="ru-RU" altLang="ru-RU" sz="24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  <a:sym typeface="Myriad Pro Semibold"/>
              </a:rPr>
            </a:br>
            <a:r>
              <a:rPr lang="ru-RU" altLang="ru-RU" sz="20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  <a:sym typeface="Myriad Pro Semibold"/>
              </a:rPr>
              <a:t>Утвержденный бюджет Житикаринского района на 2026 год составляет: 7 </a:t>
            </a:r>
            <a:r>
              <a:rPr lang="en-US" altLang="ru-RU" sz="20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  <a:sym typeface="Myriad Pro Semibold"/>
              </a:rPr>
              <a:t>310</a:t>
            </a:r>
            <a:r>
              <a:rPr lang="ru-RU" altLang="ru-RU" sz="20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  <a:sym typeface="Myriad Pro Semibold"/>
              </a:rPr>
              <a:t>,</a:t>
            </a:r>
            <a:r>
              <a:rPr lang="en-US" altLang="ru-RU" sz="20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  <a:sym typeface="Myriad Pro Semibold"/>
              </a:rPr>
              <a:t>2</a:t>
            </a:r>
            <a:r>
              <a:rPr lang="ru-RU" altLang="ru-RU" sz="20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  <a:sym typeface="Myriad Pro Semibold"/>
              </a:rPr>
              <a:t> млн. </a:t>
            </a:r>
            <a:r>
              <a:rPr lang="ru-RU" altLang="ru-RU" sz="2000" b="1" dirty="0" err="1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  <a:sym typeface="Myriad Pro Semibold"/>
              </a:rPr>
              <a:t>теңге</a:t>
            </a:r>
            <a:r>
              <a:rPr lang="ru-RU" altLang="ru-RU" sz="20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  <a:sym typeface="Myriad Pro Semibold"/>
              </a:rPr>
              <a:t>.</a:t>
            </a:r>
            <a:endParaRPr lang="ru-RU" sz="2000" dirty="0">
              <a:solidFill>
                <a:srgbClr val="0070C0"/>
              </a:solidFill>
            </a:endParaRPr>
          </a:p>
        </p:txBody>
      </p:sp>
      <p:graphicFrame>
        <p:nvGraphicFramePr>
          <p:cNvPr id="12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22564312"/>
              </p:ext>
            </p:extLst>
          </p:nvPr>
        </p:nvGraphicFramePr>
        <p:xfrm>
          <a:off x="1056267" y="1303300"/>
          <a:ext cx="8874246" cy="4489829"/>
        </p:xfrm>
        <a:graphic>
          <a:graphicData uri="http://schemas.openxmlformats.org/drawingml/2006/table">
            <a:tbl>
              <a:tblPr/>
              <a:tblGrid>
                <a:gridCol w="473595">
                  <a:extLst>
                    <a:ext uri="{9D8B030D-6E8A-4147-A177-3AD203B41FA5}">
                      <a16:colId xmlns:a16="http://schemas.microsoft.com/office/drawing/2014/main" val="2291017729"/>
                    </a:ext>
                  </a:extLst>
                </a:gridCol>
                <a:gridCol w="4761298">
                  <a:extLst>
                    <a:ext uri="{9D8B030D-6E8A-4147-A177-3AD203B41FA5}">
                      <a16:colId xmlns:a16="http://schemas.microsoft.com/office/drawing/2014/main" val="1918044638"/>
                    </a:ext>
                  </a:extLst>
                </a:gridCol>
                <a:gridCol w="1172472">
                  <a:extLst>
                    <a:ext uri="{9D8B030D-6E8A-4147-A177-3AD203B41FA5}">
                      <a16:colId xmlns:a16="http://schemas.microsoft.com/office/drawing/2014/main" val="2695603868"/>
                    </a:ext>
                  </a:extLst>
                </a:gridCol>
                <a:gridCol w="1191233">
                  <a:extLst>
                    <a:ext uri="{9D8B030D-6E8A-4147-A177-3AD203B41FA5}">
                      <a16:colId xmlns:a16="http://schemas.microsoft.com/office/drawing/2014/main" val="1938990846"/>
                    </a:ext>
                  </a:extLst>
                </a:gridCol>
                <a:gridCol w="1275648">
                  <a:extLst>
                    <a:ext uri="{9D8B030D-6E8A-4147-A177-3AD203B41FA5}">
                      <a16:colId xmlns:a16="http://schemas.microsoft.com/office/drawing/2014/main" val="3038053363"/>
                    </a:ext>
                  </a:extLst>
                </a:gridCol>
              </a:tblGrid>
              <a:tr h="20018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ФГ</a:t>
                      </a:r>
                      <a:endParaRPr lang="ru-RU" sz="1400" b="1" i="0" u="none" strike="noStrike" dirty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776" marR="6776" marT="6774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Наименование </a:t>
                      </a:r>
                    </a:p>
                  </a:txBody>
                  <a:tcPr marL="6776" marR="6776" marT="67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200" b="1" i="0" u="none" strike="noStrike" dirty="0" smtClean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 fontAlgn="t"/>
                      <a:r>
                        <a:rPr lang="ru-RU" sz="12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2026 год</a:t>
                      </a:r>
                      <a:endParaRPr lang="ru-RU" sz="1200" b="1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200" b="1" u="none" strike="noStrike" dirty="0" smtClean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 fontAlgn="t"/>
                      <a:r>
                        <a:rPr lang="ru-RU" sz="12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2027 год</a:t>
                      </a:r>
                      <a:endParaRPr lang="ru-RU" sz="1200" b="1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b="1" i="0" u="none" strike="noStrike" dirty="0" smtClean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2028 год</a:t>
                      </a:r>
                      <a:endParaRPr lang="ru-RU" sz="1200" b="1" i="0" u="none" strike="noStrike" dirty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776" marR="6776" marT="67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7383268"/>
                  </a:ext>
                </a:extLst>
              </a:tr>
              <a:tr h="21595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 dirty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776" marR="6776" marT="67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РАСХОДЫ-всего</a:t>
                      </a:r>
                      <a:endParaRPr lang="ru-RU" sz="1400" b="1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baseline="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 </a:t>
                      </a:r>
                      <a:r>
                        <a:rPr lang="en-US" sz="1200" b="1" i="0" u="none" strike="noStrike" baseline="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310</a:t>
                      </a:r>
                      <a:r>
                        <a:rPr lang="ru-RU" sz="1200" b="1" i="0" u="none" strike="noStrike" baseline="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  <a:r>
                        <a:rPr lang="en-US" sz="1200" b="1" i="0" u="none" strike="noStrike" baseline="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ru-RU" sz="1200" b="1" i="0" u="none" strike="noStrike" baseline="0" dirty="0" smtClean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  <a:r>
                        <a:rPr lang="ru-RU" sz="1200" b="1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200" b="1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932</a:t>
                      </a:r>
                      <a:r>
                        <a:rPr lang="ru-RU" sz="1200" b="1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,4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r>
                        <a:rPr lang="ru-RU" sz="1200" b="1" i="0" u="none" strike="noStrike" baseline="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823,8</a:t>
                      </a:r>
                      <a:endParaRPr lang="ru-RU" sz="1200" b="1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50677978"/>
                  </a:ext>
                </a:extLst>
              </a:tr>
              <a:tr h="18413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Государственные услуги общего характера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73</a:t>
                      </a:r>
                      <a:r>
                        <a:rPr lang="en-US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  <a:r>
                        <a:rPr lang="en-US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r>
                        <a:rPr lang="en-US" sz="1200" b="0" i="0" u="none" strike="noStrike" baseline="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170,4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r>
                        <a:rPr lang="ru-RU" sz="1200" b="0" i="0" u="none" strike="noStrike" baseline="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537,4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15007001"/>
                  </a:ext>
                </a:extLst>
              </a:tr>
              <a:tr h="17940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Оборона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30,3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22,</a:t>
                      </a:r>
                      <a:r>
                        <a:rPr lang="en-US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23,8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24534637"/>
                  </a:ext>
                </a:extLst>
              </a:tr>
              <a:tr h="319801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Общественный порядок, безопасность, правовая, судебная, уголовно-исполнительная деятельность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r>
                        <a:rPr lang="en-US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  <a:r>
                        <a:rPr lang="en-US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34,3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36,4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53427544"/>
                  </a:ext>
                </a:extLst>
              </a:tr>
              <a:tr h="17940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Социальная помощь и социальное обеспечение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803,</a:t>
                      </a:r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717,</a:t>
                      </a:r>
                      <a:r>
                        <a:rPr lang="en-US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740,1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8876572"/>
                  </a:ext>
                </a:extLst>
              </a:tr>
              <a:tr h="266119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Жилищно-коммунальное хозяйство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r>
                        <a:rPr lang="ru-RU" sz="1200" b="0" i="0" u="none" strike="noStrike" baseline="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200" b="0" i="0" u="none" strike="noStrike" baseline="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827,1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2 038,</a:t>
                      </a:r>
                      <a:r>
                        <a:rPr lang="en-US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</a:t>
                      </a:r>
                      <a:r>
                        <a:rPr lang="ru-RU" sz="1200" b="0" i="0" u="none" strike="noStrike" baseline="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,5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10957987"/>
                  </a:ext>
                </a:extLst>
              </a:tr>
              <a:tr h="17956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Культура, спорт, туризм и информационное пространство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815,4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734,</a:t>
                      </a:r>
                      <a:r>
                        <a:rPr lang="en-US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749,9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15871666"/>
                  </a:ext>
                </a:extLst>
              </a:tr>
              <a:tr h="17940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dirty="0" smtClean="0">
                          <a:solidFill>
                            <a:srgbClr val="1D3176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Топливно-энергетический комплекс и недропользование</a:t>
                      </a:r>
                      <a:endParaRPr lang="ru-RU" sz="1200" b="0" i="0" u="none" strike="noStrike" dirty="0">
                        <a:solidFill>
                          <a:srgbClr val="1D3176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36,7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450,0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r>
                        <a:rPr lang="ru-RU" sz="1200" b="0" i="0" u="none" strike="noStrike" baseline="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366,4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71430693"/>
                  </a:ext>
                </a:extLst>
              </a:tr>
              <a:tr h="53821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Сельское, водное, лесное, рыбное хозяйство, особо охраняемые природные территории, охрана окружающей среды и животного мира, земельные отношения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490,8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601,7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113,3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98858440"/>
                  </a:ext>
                </a:extLst>
              </a:tr>
              <a:tr h="360831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Промышленность, архитектурная, градостроительная и строительная деятельность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79,0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69,0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69,8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70745824"/>
                  </a:ext>
                </a:extLst>
              </a:tr>
              <a:tr h="358808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Транспорт и коммуникации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84</a:t>
                      </a:r>
                      <a:r>
                        <a:rPr lang="en-US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  <a:r>
                        <a:rPr lang="en-US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r>
                        <a:rPr lang="ru-RU" sz="1200" b="0" i="0" u="none" strike="noStrike" baseline="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200" b="0" i="0" u="none" strike="noStrike" baseline="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448</a:t>
                      </a:r>
                      <a:r>
                        <a:rPr lang="ru-RU" sz="1200" b="0" i="0" u="none" strike="noStrike" baseline="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,8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r>
                        <a:rPr lang="ru-RU" sz="1200" b="0" i="0" u="none" strike="noStrike" baseline="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615,0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85093246"/>
                  </a:ext>
                </a:extLst>
              </a:tr>
              <a:tr h="358808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Прочие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r>
                        <a:rPr lang="en-US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1,3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62,</a:t>
                      </a:r>
                      <a:r>
                        <a:rPr lang="en-US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64,6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45189186"/>
                  </a:ext>
                </a:extLst>
              </a:tr>
              <a:tr h="358808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Обслуживание долга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99,3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99,3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99,3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32265996"/>
                  </a:ext>
                </a:extLst>
              </a:tr>
              <a:tr h="358808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Трансферты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1 485,</a:t>
                      </a:r>
                      <a:r>
                        <a:rPr lang="en-US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</a:t>
                      </a:r>
                      <a:r>
                        <a:rPr lang="en-US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483,3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r>
                        <a:rPr lang="ru-RU" sz="1200" b="0" i="0" u="none" strike="noStrike" baseline="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394,3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91828001"/>
                  </a:ext>
                </a:extLst>
              </a:tr>
            </a:tbl>
          </a:graphicData>
        </a:graphic>
      </p:graphicFrame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1806" y="5793129"/>
            <a:ext cx="1294645" cy="101507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</p:pic>
      <p:pic>
        <p:nvPicPr>
          <p:cNvPr id="8" name="Рисунок 7" descr="index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611920" y="5792369"/>
            <a:ext cx="1122542" cy="101545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3084" y="5819385"/>
            <a:ext cx="1400907" cy="1065632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94D95AA8-CA2E-4095-AE5B-C7613495D33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4462" y="5805876"/>
            <a:ext cx="1543466" cy="1215840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48960" y="5805876"/>
            <a:ext cx="1543040" cy="107914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1564" y="5792749"/>
            <a:ext cx="1321805" cy="1015078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489792" y="5834665"/>
            <a:ext cx="2159168" cy="105035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824422" y="5819385"/>
            <a:ext cx="1730373" cy="1065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71893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784412" y="43518"/>
            <a:ext cx="10515600" cy="751498"/>
          </a:xfrm>
        </p:spPr>
        <p:txBody>
          <a:bodyPr>
            <a:noAutofit/>
          </a:bodyPr>
          <a:lstStyle/>
          <a:p>
            <a:pPr algn="ctr"/>
            <a:r>
              <a:rPr lang="x-none" sz="24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Основные направления расходования </a:t>
            </a:r>
            <a:br>
              <a:rPr lang="x-none" sz="24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x-none" sz="24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средств бюджета Житикаринского района в 20</a:t>
            </a:r>
            <a:r>
              <a:rPr lang="ru-RU" sz="24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26 </a:t>
            </a:r>
            <a:r>
              <a:rPr lang="x-none" sz="24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году</a:t>
            </a:r>
            <a:r>
              <a:rPr lang="ru-RU" sz="24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млн. </a:t>
            </a:r>
            <a:r>
              <a:rPr lang="ru-RU" sz="2400" b="1" dirty="0" err="1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теңге</a:t>
            </a:r>
            <a:r>
              <a:rPr lang="x-none" sz="24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endParaRPr lang="ru-RU" sz="24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2"/>
          <a:srcRect l="27716" r="9762"/>
          <a:stretch/>
        </p:blipFill>
        <p:spPr>
          <a:xfrm>
            <a:off x="11076241" y="4702138"/>
            <a:ext cx="1115759" cy="1325507"/>
          </a:xfrm>
          <a:prstGeom prst="rect">
            <a:avLst/>
          </a:prstGeom>
        </p:spPr>
      </p:pic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:p14="http://schemas.microsoft.com/office/powerpoint/2010/main" val="2881388973"/>
              </p:ext>
            </p:extLst>
          </p:nvPr>
        </p:nvGraphicFramePr>
        <p:xfrm>
          <a:off x="268300" y="1020164"/>
          <a:ext cx="10687624" cy="54863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3081538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478937"/>
          </a:xfrm>
        </p:spPr>
        <p:txBody>
          <a:bodyPr>
            <a:noAutofit/>
          </a:bodyPr>
          <a:lstStyle/>
          <a:p>
            <a:pPr algn="ctr"/>
            <a:r>
              <a:rPr lang="ru-RU" altLang="ru-RU" sz="32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  <a:sym typeface="Myriad Pro Semibold"/>
              </a:rPr>
              <a:t>Социальный блок </a:t>
            </a:r>
            <a:r>
              <a:rPr lang="ru-RU" altLang="ru-RU" sz="3200" b="1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  <a:sym typeface="Myriad Pro Semibold"/>
              </a:rPr>
              <a:t>(социальная сфера)</a:t>
            </a:r>
            <a:endParaRPr lang="ru-RU" sz="3200" i="1" dirty="0">
              <a:solidFill>
                <a:srgbClr val="002060"/>
              </a:solidFill>
            </a:endParaRPr>
          </a:p>
        </p:txBody>
      </p:sp>
      <p:sp useBgFill="1">
        <p:nvSpPr>
          <p:cNvPr id="5" name="Rectangle 2"/>
          <p:cNvSpPr txBox="1">
            <a:spLocks noChangeArrowheads="1"/>
          </p:cNvSpPr>
          <p:nvPr/>
        </p:nvSpPr>
        <p:spPr>
          <a:xfrm>
            <a:off x="835840" y="904016"/>
            <a:ext cx="9906000" cy="2711507"/>
          </a:xfrm>
          <a:prstGeom prst="rect">
            <a:avLst/>
          </a:prstGeom>
          <a:ln w="25400" cap="flat" cmpd="sng" algn="ctr">
            <a:noFill/>
            <a:prstDash val="solid"/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lIns="45718" tIns="45718" rIns="45718" bIns="45718" anchor="ctr">
            <a:spAutoFit/>
          </a:bodyPr>
          <a:lstStyle/>
          <a:p>
            <a:pPr>
              <a:lnSpc>
                <a:spcPct val="115000"/>
              </a:lnSpc>
              <a:tabLst>
                <a:tab pos="90170" algn="l"/>
              </a:tabLst>
            </a:pPr>
            <a:r>
              <a:rPr lang="ru-RU" sz="2000" b="1" dirty="0" smtClean="0">
                <a:solidFill>
                  <a:srgbClr val="0A259A"/>
                </a:solidFill>
                <a:latin typeface="Arial" pitchFamily="34" charset="0"/>
                <a:cs typeface="Arial" pitchFamily="34" charset="0"/>
              </a:rPr>
              <a:t>       </a:t>
            </a:r>
            <a:r>
              <a:rPr lang="ru-RU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В социальной сфере основным приоритетом является выполнение всех ранее   принятых        социальных      обязательств,      направленных      на        повышение благосостояния граждан. Социальная   поддержка  и  улучшение   качества и уровня жизни всех граждан Казахстана  –   важнейшая   задача   в    политике нашего государства.</a:t>
            </a:r>
          </a:p>
          <a:p>
            <a:pPr>
              <a:lnSpc>
                <a:spcPct val="115000"/>
              </a:lnSpc>
              <a:tabLst>
                <a:tab pos="90170" algn="l"/>
              </a:tabLst>
            </a:pPr>
            <a:r>
              <a:rPr lang="ru-RU" sz="20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Расходы на социальный блок включают в себя 2 функциональные группы: </a:t>
            </a:r>
            <a:r>
              <a:rPr lang="ru-RU" b="1" i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Социальное обеспечение и социальная помощь; </a:t>
            </a:r>
          </a:p>
          <a:p>
            <a:pPr>
              <a:lnSpc>
                <a:spcPct val="115000"/>
              </a:lnSpc>
              <a:tabLst>
                <a:tab pos="90170" algn="l"/>
              </a:tabLst>
            </a:pPr>
            <a:r>
              <a:rPr lang="ru-RU" b="1" i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Культура, спорт, туризм и информационное пространство.</a:t>
            </a:r>
            <a:endParaRPr lang="ru-RU" b="1" i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918233" y="3663069"/>
            <a:ext cx="9906000" cy="416200"/>
          </a:xfrm>
          <a:prstGeom prst="rect">
            <a:avLst/>
          </a:prstGeom>
          <a:noFill/>
          <a:ln w="25400" cap="flat" cmpd="sng" algn="ctr">
            <a:noFill/>
            <a:prstDash val="solid"/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lIns="45718" tIns="45718" rIns="45718" bIns="45718" anchor="ctr">
            <a:spAutoFit/>
          </a:bodyPr>
          <a:lstStyle/>
          <a:p>
            <a:pPr algn="ctr">
              <a:lnSpc>
                <a:spcPct val="115000"/>
              </a:lnSpc>
              <a:tabLst>
                <a:tab pos="90170" algn="l"/>
              </a:tabLst>
            </a:pPr>
            <a:r>
              <a:rPr lang="ru-RU" sz="20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Социальная помощь и социальное </a:t>
            </a:r>
            <a:r>
              <a:rPr lang="ru-RU" sz="20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обеспечение</a:t>
            </a:r>
            <a:endParaRPr lang="ru-RU" sz="2000" b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>
          <a:xfrm>
            <a:off x="998266" y="4133019"/>
            <a:ext cx="9825967" cy="1401918"/>
          </a:xfrm>
          <a:prstGeom prst="rect">
            <a:avLst/>
          </a:prstGeom>
          <a:noFill/>
          <a:ln w="25400" cap="flat" cmpd="sng" algn="ctr">
            <a:noFill/>
            <a:prstDash val="solid"/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lIns="45718" tIns="45718" rIns="45718" bIns="45718" anchor="ctr">
            <a:spAutoFit/>
          </a:bodyPr>
          <a:lstStyle/>
          <a:p>
            <a:pPr algn="just">
              <a:lnSpc>
                <a:spcPct val="115000"/>
              </a:lnSpc>
              <a:tabLst>
                <a:tab pos="90170" algn="l"/>
              </a:tabLst>
            </a:pPr>
            <a:r>
              <a:rPr lang="ru-RU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      </a:t>
            </a:r>
            <a:r>
              <a:rPr lang="ru-RU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В целом на социальную помощь и социальное обеспечение в районном бюджете на 2026 год предусмотрено </a:t>
            </a:r>
            <a:r>
              <a:rPr lang="en-US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701</a:t>
            </a:r>
            <a:r>
              <a:rPr lang="ru-RU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369</a:t>
            </a:r>
            <a:r>
              <a:rPr lang="ru-RU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,</a:t>
            </a:r>
            <a:r>
              <a:rPr lang="en-US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0</a:t>
            </a:r>
            <a:r>
              <a:rPr lang="ru-RU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тыс. </a:t>
            </a:r>
            <a:r>
              <a:rPr lang="ru-RU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теңге</a:t>
            </a:r>
            <a:r>
              <a:rPr lang="ru-RU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. В связи с изменением законодательства с 01.07.2023 года финансирование центров занятости населения и программы занятости передано с районного уровня на областной уровень бюджета.</a:t>
            </a:r>
            <a:endParaRPr lang="ru-RU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460024"/>
            <a:ext cx="12192000" cy="1397978"/>
          </a:xfrm>
          <a:prstGeom prst="rect">
            <a:avLst/>
          </a:prstGeom>
        </p:spPr>
      </p:pic>
      <p:pic>
        <p:nvPicPr>
          <p:cNvPr id="9" name="Picture 2" descr="Ð¸ÐºÐ¾Ð½ÐºÐ° tick, Ð³Ð°Ð»Ð¾ÑÐºÐ°, Ð¾ÑÐ¼ÐµÑÐºÐ°,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537" y="2901118"/>
            <a:ext cx="252490" cy="3128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Ð¸ÐºÐ¾Ð½ÐºÐ° tick, Ð³Ð°Ð»Ð¾ÑÐºÐ°, Ð¾ÑÐ¼ÐµÑÐºÐ°,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537" y="3213939"/>
            <a:ext cx="252490" cy="3128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7316355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6"/>
          <p:cNvSpPr txBox="1">
            <a:spLocks/>
          </p:cNvSpPr>
          <p:nvPr/>
        </p:nvSpPr>
        <p:spPr>
          <a:xfrm>
            <a:off x="906704" y="537060"/>
            <a:ext cx="10515600" cy="351378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15000"/>
              </a:lnSpc>
              <a:buFont typeface="Arial" panose="020B0604020202020204" pitchFamily="34" charset="0"/>
              <a:buNone/>
              <a:tabLst>
                <a:tab pos="90170" algn="l"/>
              </a:tabLst>
            </a:pPr>
            <a:r>
              <a:rPr lang="ru-RU" sz="1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Государственная адресная социальная помощь – </a:t>
            </a:r>
            <a:r>
              <a:rPr lang="ru-RU" sz="16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51 802,0 </a:t>
            </a:r>
            <a:r>
              <a:rPr lang="ru-RU" sz="1600" b="1" dirty="0" err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тыс.теңге</a:t>
            </a:r>
            <a:endParaRPr lang="ru-RU" sz="1600" b="1" dirty="0">
              <a:solidFill>
                <a:srgbClr val="C00000"/>
              </a:solidFill>
              <a:latin typeface="Arial" pitchFamily="34" charset="0"/>
              <a:ea typeface="SimSun" panose="02010600030101010101" pitchFamily="2" charset="-122"/>
              <a:cs typeface="Arial" pitchFamily="34" charset="0"/>
            </a:endParaRPr>
          </a:p>
        </p:txBody>
      </p:sp>
      <p:sp>
        <p:nvSpPr>
          <p:cNvPr id="5" name="Объект 6"/>
          <p:cNvSpPr txBox="1">
            <a:spLocks/>
          </p:cNvSpPr>
          <p:nvPr/>
        </p:nvSpPr>
        <p:spPr>
          <a:xfrm>
            <a:off x="906704" y="929226"/>
            <a:ext cx="10515600" cy="375487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15000"/>
              </a:lnSpc>
              <a:buFont typeface="Arial" panose="020B0604020202020204" pitchFamily="34" charset="0"/>
              <a:buNone/>
              <a:tabLst>
                <a:tab pos="90170" algn="l"/>
              </a:tabLst>
            </a:pPr>
            <a:r>
              <a:rPr lang="ru-RU" sz="1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Оказание жилищной помощи – </a:t>
            </a:r>
            <a:r>
              <a:rPr lang="ru-RU" sz="16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2</a:t>
            </a:r>
            <a:r>
              <a:rPr lang="en-US" sz="16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2</a:t>
            </a:r>
            <a:r>
              <a:rPr lang="ru-RU" sz="16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6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554</a:t>
            </a:r>
            <a:r>
              <a:rPr lang="ru-RU" sz="16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,7 </a:t>
            </a:r>
            <a:r>
              <a:rPr lang="ru-RU" sz="1600" b="1" dirty="0" err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тыс.теңге</a:t>
            </a:r>
            <a:endParaRPr lang="ru-RU" sz="1600" b="1" dirty="0">
              <a:solidFill>
                <a:srgbClr val="C00000"/>
              </a:solidFill>
              <a:latin typeface="Arial" pitchFamily="34" charset="0"/>
              <a:ea typeface="SimSun" panose="02010600030101010101" pitchFamily="2" charset="-122"/>
              <a:cs typeface="Arial" pitchFamily="34" charset="0"/>
            </a:endParaRPr>
          </a:p>
        </p:txBody>
      </p:sp>
      <p:sp>
        <p:nvSpPr>
          <p:cNvPr id="6" name="Объект 6"/>
          <p:cNvSpPr>
            <a:spLocks noGrp="1"/>
          </p:cNvSpPr>
          <p:nvPr>
            <p:ph idx="1"/>
          </p:nvPr>
        </p:nvSpPr>
        <p:spPr>
          <a:xfrm>
            <a:off x="940407" y="1321392"/>
            <a:ext cx="10481897" cy="5991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algn="just">
              <a:lnSpc>
                <a:spcPct val="115000"/>
              </a:lnSpc>
              <a:buNone/>
              <a:tabLst>
                <a:tab pos="90170" algn="l"/>
              </a:tabLst>
            </a:pPr>
            <a:r>
              <a:rPr lang="ru-RU" sz="1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Социальная помощь отдельным категориям нуждающихся граждан по решениям местных представительных органов </a:t>
            </a:r>
            <a:r>
              <a:rPr lang="ru-RU" sz="14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–</a:t>
            </a:r>
            <a:r>
              <a:rPr lang="ru-RU" sz="1400" b="1" dirty="0">
                <a:solidFill>
                  <a:srgbClr val="0A259A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61 817,1 </a:t>
            </a:r>
            <a:r>
              <a:rPr lang="ru-RU" sz="1600" b="1" dirty="0" err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тыс.теңге</a:t>
            </a:r>
            <a:endParaRPr lang="ru-RU" sz="1600" b="1" dirty="0">
              <a:solidFill>
                <a:srgbClr val="C00000"/>
              </a:solidFill>
              <a:latin typeface="Arial" pitchFamily="34" charset="0"/>
              <a:ea typeface="SimSun" panose="02010600030101010101" pitchFamily="2" charset="-122"/>
              <a:cs typeface="Arial" pitchFamily="34" charset="0"/>
            </a:endParaRPr>
          </a:p>
        </p:txBody>
      </p:sp>
      <p:sp>
        <p:nvSpPr>
          <p:cNvPr id="7" name="Объект 6"/>
          <p:cNvSpPr txBox="1">
            <a:spLocks/>
          </p:cNvSpPr>
          <p:nvPr/>
        </p:nvSpPr>
        <p:spPr>
          <a:xfrm>
            <a:off x="940406" y="1961319"/>
            <a:ext cx="10378623" cy="658642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15000"/>
              </a:lnSpc>
              <a:buFont typeface="Arial" panose="020B0604020202020204" pitchFamily="34" charset="0"/>
              <a:buNone/>
              <a:tabLst>
                <a:tab pos="90170" algn="l"/>
              </a:tabLst>
            </a:pPr>
            <a:r>
              <a:rPr lang="ru-RU" sz="1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Материальное обеспечение детей с инвалидностью, воспитывающихся и обучающихся на дому –</a:t>
            </a:r>
            <a:r>
              <a:rPr lang="ru-RU" sz="1400" b="1" dirty="0">
                <a:solidFill>
                  <a:srgbClr val="0A259A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9 568,0 </a:t>
            </a:r>
            <a:r>
              <a:rPr lang="ru-RU" sz="1600" b="1" dirty="0" err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тыс.теңге</a:t>
            </a:r>
            <a:endParaRPr lang="ru-RU" sz="1600" b="1" dirty="0">
              <a:solidFill>
                <a:srgbClr val="C00000"/>
              </a:solidFill>
              <a:latin typeface="Arial" pitchFamily="34" charset="0"/>
              <a:ea typeface="SimSun" panose="02010600030101010101" pitchFamily="2" charset="-122"/>
              <a:cs typeface="Arial" pitchFamily="34" charset="0"/>
            </a:endParaRPr>
          </a:p>
        </p:txBody>
      </p:sp>
      <p:sp>
        <p:nvSpPr>
          <p:cNvPr id="9" name="Объект 6"/>
          <p:cNvSpPr txBox="1">
            <a:spLocks/>
          </p:cNvSpPr>
          <p:nvPr/>
        </p:nvSpPr>
        <p:spPr>
          <a:xfrm>
            <a:off x="965502" y="2582514"/>
            <a:ext cx="10456802" cy="658642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15000"/>
              </a:lnSpc>
              <a:buFont typeface="Arial" panose="020B0604020202020204" pitchFamily="34" charset="0"/>
              <a:buNone/>
              <a:tabLst>
                <a:tab pos="90170" algn="l"/>
              </a:tabLst>
            </a:pPr>
            <a:r>
              <a:rPr lang="ru-RU" sz="1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Территориальные центры социального обслуживания пенсионеров и лиц с инвалидностью – </a:t>
            </a:r>
            <a:r>
              <a:rPr lang="ru-RU" sz="16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279 026,9 тыс. </a:t>
            </a:r>
            <a:r>
              <a:rPr lang="ru-RU" sz="1600" b="1" dirty="0" err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теңге</a:t>
            </a:r>
            <a:endParaRPr lang="ru-RU" sz="1600" b="1" dirty="0">
              <a:solidFill>
                <a:srgbClr val="C00000"/>
              </a:solidFill>
              <a:latin typeface="Arial" pitchFamily="34" charset="0"/>
              <a:ea typeface="SimSun" panose="02010600030101010101" pitchFamily="2" charset="-122"/>
              <a:cs typeface="Arial" pitchFamily="34" charset="0"/>
            </a:endParaRPr>
          </a:p>
        </p:txBody>
      </p:sp>
      <p:sp>
        <p:nvSpPr>
          <p:cNvPr id="10" name="Объект 6"/>
          <p:cNvSpPr txBox="1">
            <a:spLocks/>
          </p:cNvSpPr>
          <p:nvPr/>
        </p:nvSpPr>
        <p:spPr>
          <a:xfrm>
            <a:off x="940407" y="3202554"/>
            <a:ext cx="10515600" cy="1366528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15000"/>
              </a:lnSpc>
              <a:buNone/>
              <a:tabLst>
                <a:tab pos="90170" algn="l"/>
              </a:tabLst>
            </a:pPr>
            <a:r>
              <a:rPr lang="ru-RU" sz="1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Обеспечение нуждающихся лиц с инвалидностью протезно-ортопедическими, </a:t>
            </a:r>
            <a:r>
              <a:rPr lang="ru-RU" sz="14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сурдотехническими</a:t>
            </a:r>
            <a:r>
              <a:rPr lang="ru-RU" sz="1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и </a:t>
            </a:r>
            <a:r>
              <a:rPr lang="ru-RU" sz="14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тифлотехническими</a:t>
            </a:r>
            <a:r>
              <a:rPr lang="ru-RU" sz="1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средствами, специальными средствами передвижения, обязательными гигиеническими средствами, а также предоставление услуг санаторно-курортного лечения, специалиста жестового языка, индивидуальных помощников в соответствии с индивидуальной программой </a:t>
            </a:r>
            <a:r>
              <a:rPr lang="ru-RU" sz="14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абилитации</a:t>
            </a:r>
            <a:r>
              <a:rPr lang="ru-RU" sz="1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и реабилитации лица с инвалидностью – </a:t>
            </a:r>
            <a:r>
              <a:rPr lang="ru-RU" sz="16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1</a:t>
            </a:r>
            <a:r>
              <a:rPr lang="en-US" sz="16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42</a:t>
            </a:r>
            <a:r>
              <a:rPr lang="ru-RU" sz="16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6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171</a:t>
            </a:r>
            <a:r>
              <a:rPr lang="ru-RU" sz="16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,</a:t>
            </a:r>
            <a:r>
              <a:rPr lang="en-US" sz="16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0</a:t>
            </a:r>
            <a:r>
              <a:rPr lang="ru-RU" sz="16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err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тыс.теңге</a:t>
            </a:r>
            <a:endParaRPr lang="ru-RU" sz="1600" b="1" dirty="0">
              <a:solidFill>
                <a:srgbClr val="C00000"/>
              </a:solidFill>
              <a:latin typeface="Arial" pitchFamily="34" charset="0"/>
              <a:ea typeface="SimSun" panose="02010600030101010101" pitchFamily="2" charset="-122"/>
              <a:cs typeface="Arial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002873" y="4598060"/>
            <a:ext cx="7362889" cy="55399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1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Оплата услуг по зачислению, выплате и доставке пособий и других социальных выплат  </a:t>
            </a:r>
            <a:r>
              <a:rPr kumimoji="0" lang="ru-RU" sz="1400" b="1" i="0" u="none" strike="noStrike" cap="none" spc="0" normalizeH="0" baseline="0" dirty="0">
                <a:ln>
                  <a:noFill/>
                </a:ln>
                <a:solidFill>
                  <a:srgbClr val="002060"/>
                </a:solidFill>
                <a:effectLst/>
                <a:uFillTx/>
                <a:latin typeface="Arial" panose="020B0604020202020204" pitchFamily="34" charset="0"/>
                <a:cs typeface="Arial" panose="020B0604020202020204" pitchFamily="34" charset="0"/>
                <a:sym typeface="Calibri"/>
              </a:rPr>
              <a:t>– </a:t>
            </a:r>
            <a:r>
              <a:rPr lang="ru-RU" sz="16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  <a:sym typeface="Calibri"/>
              </a:rPr>
              <a:t>534</a:t>
            </a:r>
            <a:r>
              <a:rPr lang="ru-RU" sz="16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,0</a:t>
            </a:r>
            <a:r>
              <a:rPr lang="ru-RU" sz="16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  <a:sym typeface="Calibri"/>
              </a:rPr>
              <a:t> </a:t>
            </a:r>
            <a:r>
              <a:rPr lang="ru-RU" sz="1600" b="1" dirty="0" err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  <a:sym typeface="Calibri"/>
              </a:rPr>
              <a:t>тыс.теңге</a:t>
            </a:r>
            <a:endParaRPr lang="ru-RU" sz="1600" b="1" dirty="0">
              <a:solidFill>
                <a:srgbClr val="C00000"/>
              </a:solidFill>
              <a:latin typeface="Arial" pitchFamily="34" charset="0"/>
              <a:cs typeface="Arial" pitchFamily="34" charset="0"/>
              <a:sym typeface="Calibri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002873" y="5235780"/>
            <a:ext cx="7322222" cy="55399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1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Обеспечение прав и улучшение качества жизни лиц с инвалидностью в Республике Казахстан </a:t>
            </a:r>
            <a:r>
              <a:rPr kumimoji="0" lang="ru-RU" sz="1400" b="1" i="0" u="none" strike="noStrike" cap="none" spc="0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uFillTx/>
                <a:latin typeface="Arial" panose="020B0604020202020204" pitchFamily="34" charset="0"/>
                <a:cs typeface="Arial" panose="020B0604020202020204" pitchFamily="34" charset="0"/>
                <a:sym typeface="Calibri"/>
              </a:rPr>
              <a:t>– </a:t>
            </a:r>
            <a:r>
              <a:rPr lang="ru-RU" sz="16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  <a:sym typeface="Calibri"/>
              </a:rPr>
              <a:t>39 983,0</a:t>
            </a:r>
            <a:r>
              <a:rPr lang="ru-RU" sz="16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err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  <a:sym typeface="Calibri"/>
              </a:rPr>
              <a:t>тыс.теңге</a:t>
            </a:r>
            <a:endParaRPr lang="ru-RU" sz="1600" b="1" dirty="0">
              <a:solidFill>
                <a:srgbClr val="C00000"/>
              </a:solidFill>
              <a:latin typeface="Arial" pitchFamily="34" charset="0"/>
              <a:cs typeface="Arial" pitchFamily="34" charset="0"/>
              <a:sym typeface="Calibri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002873" y="5764004"/>
            <a:ext cx="7362889" cy="55399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1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Размещение государственного социального заказа в неправительственных организациях </a:t>
            </a:r>
            <a:r>
              <a:rPr kumimoji="0" lang="ru-RU" sz="1400" b="1" i="0" u="none" strike="noStrike" cap="none" spc="0" normalizeH="0" baseline="0" dirty="0">
                <a:ln>
                  <a:noFill/>
                </a:ln>
                <a:solidFill>
                  <a:srgbClr val="002060"/>
                </a:solidFill>
                <a:effectLst/>
                <a:uFillTx/>
                <a:latin typeface="Arial" panose="020B0604020202020204" pitchFamily="34" charset="0"/>
                <a:cs typeface="Arial" panose="020B0604020202020204" pitchFamily="34" charset="0"/>
                <a:sym typeface="Calibri"/>
              </a:rPr>
              <a:t>– </a:t>
            </a:r>
            <a:r>
              <a:rPr lang="ru-RU" sz="16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  <a:sym typeface="Calibri"/>
              </a:rPr>
              <a:t>32 </a:t>
            </a:r>
            <a:r>
              <a:rPr lang="en-US" sz="16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  <a:sym typeface="Calibri"/>
              </a:rPr>
              <a:t>156</a:t>
            </a:r>
            <a:r>
              <a:rPr lang="ru-RU" sz="16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  <a:sym typeface="Calibri"/>
              </a:rPr>
              <a:t>,5</a:t>
            </a:r>
            <a:r>
              <a:rPr lang="ru-RU" sz="16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err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  <a:sym typeface="Calibri"/>
              </a:rPr>
              <a:t>тыс.теңге</a:t>
            </a:r>
            <a:endParaRPr lang="ru-RU" sz="1600" b="1" dirty="0">
              <a:solidFill>
                <a:srgbClr val="C00000"/>
              </a:solidFill>
              <a:latin typeface="Arial" pitchFamily="34" charset="0"/>
              <a:cs typeface="Arial" pitchFamily="34" charset="0"/>
              <a:sym typeface="Calibri"/>
            </a:endParaRPr>
          </a:p>
        </p:txBody>
      </p:sp>
      <p:pic>
        <p:nvPicPr>
          <p:cNvPr id="14" name="Picture 2" descr="Ð¸ÐºÐ¾Ð½ÐºÐ° tick, Ð³Ð°Ð»Ð¾ÑÐºÐ°, Ð¾ÑÐ¼ÐµÑÐºÐ°,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476" y="586115"/>
            <a:ext cx="226035" cy="2870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 descr="Ð¸ÐºÐ¾Ð½ÐºÐ° tick, Ð³Ð°Ð»Ð¾ÑÐºÐ°, Ð¾ÑÐ¼ÐµÑÐºÐ°,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476" y="916239"/>
            <a:ext cx="226035" cy="2870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" descr="Ð¸ÐºÐ¾Ð½ÐºÐ° tick, Ð³Ð°Ð»Ð¾ÑÐºÐ°, Ð¾ÑÐ¼ÐµÑÐºÐ°,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467" y="1315426"/>
            <a:ext cx="226035" cy="2870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 descr="Ð¸ÐºÐ¾Ð½ÐºÐ° tick, Ð³Ð°Ð»Ð¾ÑÐºÐ°, Ð¾ÑÐ¼ÐµÑÐºÐ°,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111" y="1976542"/>
            <a:ext cx="226035" cy="2870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2" descr="Ð¸ÐºÐ¾Ð½ÐºÐ° tick, Ð³Ð°Ð»Ð¾ÑÐºÐ°, Ð¾ÑÐ¼ÐµÑÐºÐ°,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203" y="2637658"/>
            <a:ext cx="214671" cy="2498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2" descr="Ð¸ÐºÐ¾Ð½ÐºÐ° tick, Ð³Ð°Ð»Ð¾ÑÐºÐ°, Ð¾ÑÐ¼ÐµÑÐºÐ°,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467" y="3257649"/>
            <a:ext cx="226035" cy="2870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2" descr="Ð¸ÐºÐ¾Ð½ÐºÐ° tick, Ð³Ð°Ð»Ð¾ÑÐºÐ°, Ð¾ÑÐ¼ÐµÑÐºÐ°,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686" y="4592054"/>
            <a:ext cx="226035" cy="2870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2" descr="Ð¸ÐºÐ¾Ð½ÐºÐ° tick, Ð³Ð°Ð»Ð¾ÑÐºÐ°, Ð¾ÑÐ¼ÐµÑÐºÐ°,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839" y="5199505"/>
            <a:ext cx="226035" cy="250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2" descr="Ð¸ÐºÐ¾Ð½ÐºÐ° tick, Ð³Ð°Ð»Ð¾ÑÐºÐ°, Ð¾ÑÐ¼ÐµÑÐºÐ°,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030" y="5768794"/>
            <a:ext cx="226035" cy="2523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3394" y="46710"/>
            <a:ext cx="2568606" cy="1325579"/>
          </a:xfrm>
          <a:prstGeom prst="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2444" y="4225867"/>
            <a:ext cx="2639556" cy="143808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</p:pic>
      <p:pic>
        <p:nvPicPr>
          <p:cNvPr id="27" name="Рисунок 2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2444" y="5663953"/>
            <a:ext cx="2639555" cy="11940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070260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6"/>
          <p:cNvSpPr txBox="1">
            <a:spLocks/>
          </p:cNvSpPr>
          <p:nvPr/>
        </p:nvSpPr>
        <p:spPr>
          <a:xfrm>
            <a:off x="906705" y="537060"/>
            <a:ext cx="8557268" cy="623248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15000"/>
              </a:lnSpc>
              <a:buFont typeface="Arial" panose="020B0604020202020204" pitchFamily="34" charset="0"/>
              <a:buNone/>
              <a:tabLst>
                <a:tab pos="90170" algn="l"/>
              </a:tabLst>
            </a:pPr>
            <a:r>
              <a:rPr lang="ru-RU" sz="1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Предоставление специальных социальных услуг в условиях оказания услуг на дому в области социальной защиты– </a:t>
            </a:r>
            <a:r>
              <a:rPr lang="en-US" sz="16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6 869,8</a:t>
            </a:r>
            <a:r>
              <a:rPr lang="ru-RU" sz="16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err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тыс.теңге</a:t>
            </a:r>
            <a:endParaRPr lang="ru-RU" sz="1600" b="1" dirty="0">
              <a:solidFill>
                <a:srgbClr val="C00000"/>
              </a:solidFill>
              <a:latin typeface="Arial" pitchFamily="34" charset="0"/>
              <a:ea typeface="SimSun" panose="02010600030101010101" pitchFamily="2" charset="-122"/>
              <a:cs typeface="Arial" pitchFamily="34" charset="0"/>
            </a:endParaRPr>
          </a:p>
        </p:txBody>
      </p:sp>
      <p:sp>
        <p:nvSpPr>
          <p:cNvPr id="5" name="Объект 6"/>
          <p:cNvSpPr txBox="1">
            <a:spLocks/>
          </p:cNvSpPr>
          <p:nvPr/>
        </p:nvSpPr>
        <p:spPr>
          <a:xfrm>
            <a:off x="906704" y="929226"/>
            <a:ext cx="10515600" cy="351378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15000"/>
              </a:lnSpc>
              <a:buFont typeface="Arial" panose="020B0604020202020204" pitchFamily="34" charset="0"/>
              <a:buNone/>
              <a:tabLst>
                <a:tab pos="90170" algn="l"/>
              </a:tabLst>
            </a:pPr>
            <a:endParaRPr lang="ru-RU" sz="1600" b="1" dirty="0">
              <a:solidFill>
                <a:srgbClr val="C00000"/>
              </a:solidFill>
              <a:latin typeface="Arial" pitchFamily="34" charset="0"/>
              <a:ea typeface="SimSun" panose="02010600030101010101" pitchFamily="2" charset="-122"/>
              <a:cs typeface="Arial" pitchFamily="34" charset="0"/>
            </a:endParaRPr>
          </a:p>
        </p:txBody>
      </p:sp>
      <p:sp>
        <p:nvSpPr>
          <p:cNvPr id="6" name="Объект 6"/>
          <p:cNvSpPr>
            <a:spLocks noGrp="1"/>
          </p:cNvSpPr>
          <p:nvPr>
            <p:ph idx="1"/>
          </p:nvPr>
        </p:nvSpPr>
        <p:spPr>
          <a:xfrm>
            <a:off x="940407" y="1321392"/>
            <a:ext cx="8534555" cy="5991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algn="just">
              <a:lnSpc>
                <a:spcPct val="115000"/>
              </a:lnSpc>
              <a:buNone/>
              <a:tabLst>
                <a:tab pos="90170" algn="l"/>
              </a:tabLst>
            </a:pPr>
            <a:r>
              <a:rPr lang="ru-RU" sz="1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Предоставление специальных социальных услуг в условиях временного пребывания в области социальной защиты –</a:t>
            </a:r>
            <a:r>
              <a:rPr lang="ru-RU" sz="1400" b="1" dirty="0" smtClean="0">
                <a:solidFill>
                  <a:srgbClr val="0A259A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54 886,0 </a:t>
            </a:r>
            <a:r>
              <a:rPr lang="ru-RU" sz="1600" b="1" dirty="0" err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тыс.теңге</a:t>
            </a:r>
            <a:endParaRPr lang="ru-RU" sz="1600" b="1" dirty="0">
              <a:solidFill>
                <a:srgbClr val="C00000"/>
              </a:solidFill>
              <a:latin typeface="Arial" pitchFamily="34" charset="0"/>
              <a:ea typeface="SimSun" panose="02010600030101010101" pitchFamily="2" charset="-122"/>
              <a:cs typeface="Arial" pitchFamily="34" charset="0"/>
            </a:endParaRPr>
          </a:p>
        </p:txBody>
      </p:sp>
      <p:pic>
        <p:nvPicPr>
          <p:cNvPr id="14" name="Picture 2" descr="Ð¸ÐºÐ¾Ð½ÐºÐ° tick, Ð³Ð°Ð»Ð¾ÑÐºÐ°, Ð¾ÑÐ¼ÐµÑÐºÐ°,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476" y="586115"/>
            <a:ext cx="226035" cy="2870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" descr="Ð¸ÐºÐ¾Ð½ÐºÐ° tick, Ð³Ð°Ð»Ð¾ÑÐºÐ°, Ð¾ÑÐ¼ÐµÑÐºÐ°,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467" y="1315426"/>
            <a:ext cx="226035" cy="2870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64913" y="133051"/>
            <a:ext cx="1903562" cy="1193161"/>
          </a:xfrm>
          <a:prstGeom prst="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502" y="3604873"/>
            <a:ext cx="3383969" cy="128691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</p:pic>
      <p:pic>
        <p:nvPicPr>
          <p:cNvPr id="27" name="Рисунок 2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9471" y="3604873"/>
            <a:ext cx="4883306" cy="1286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35383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635976" y="717062"/>
            <a:ext cx="10515600" cy="944684"/>
          </a:xfrm>
        </p:spPr>
        <p:txBody>
          <a:bodyPr>
            <a:noAutofit/>
          </a:bodyPr>
          <a:lstStyle/>
          <a:p>
            <a:pPr algn="ctr"/>
            <a:r>
              <a:rPr lang="ru-RU" sz="20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Предусмотренные в районном бюджете целевые текущие</a:t>
            </a:r>
            <a:r>
              <a:rPr lang="ru-RU" sz="200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трансферты из областного бюджет</a:t>
            </a:r>
            <a:r>
              <a:rPr lang="ru-RU" sz="20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</a:t>
            </a:r>
            <a:r>
              <a:rPr lang="ru-RU" sz="20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на 2026-2028 годы в сфере социальной помощи и социального обеспечения</a:t>
            </a:r>
            <a:endParaRPr lang="ru-RU" sz="2000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7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35114122"/>
              </p:ext>
            </p:extLst>
          </p:nvPr>
        </p:nvGraphicFramePr>
        <p:xfrm>
          <a:off x="497864" y="2080773"/>
          <a:ext cx="10791825" cy="2623503"/>
        </p:xfrm>
        <a:graphic>
          <a:graphicData uri="http://schemas.openxmlformats.org/drawingml/2006/table">
            <a:tbl>
              <a:tblPr/>
              <a:tblGrid>
                <a:gridCol w="7540718">
                  <a:extLst>
                    <a:ext uri="{9D8B030D-6E8A-4147-A177-3AD203B41FA5}">
                      <a16:colId xmlns:a16="http://schemas.microsoft.com/office/drawing/2014/main" val="2315842423"/>
                    </a:ext>
                  </a:extLst>
                </a:gridCol>
                <a:gridCol w="1164238">
                  <a:extLst>
                    <a:ext uri="{9D8B030D-6E8A-4147-A177-3AD203B41FA5}">
                      <a16:colId xmlns:a16="http://schemas.microsoft.com/office/drawing/2014/main" val="1660756440"/>
                    </a:ext>
                  </a:extLst>
                </a:gridCol>
                <a:gridCol w="961657">
                  <a:extLst>
                    <a:ext uri="{9D8B030D-6E8A-4147-A177-3AD203B41FA5}">
                      <a16:colId xmlns:a16="http://schemas.microsoft.com/office/drawing/2014/main" val="129232617"/>
                    </a:ext>
                  </a:extLst>
                </a:gridCol>
                <a:gridCol w="1125212">
                  <a:extLst>
                    <a:ext uri="{9D8B030D-6E8A-4147-A177-3AD203B41FA5}">
                      <a16:colId xmlns:a16="http://schemas.microsoft.com/office/drawing/2014/main" val="338864557"/>
                    </a:ext>
                  </a:extLst>
                </a:gridCol>
              </a:tblGrid>
              <a:tr h="31223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Наименование </a:t>
                      </a:r>
                      <a:r>
                        <a:rPr lang="ru-RU" sz="1400" b="1" i="0" u="none" strike="noStrike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мероприятий </a:t>
                      </a:r>
                      <a:endParaRPr lang="ru-RU" sz="1400" b="1" i="0" u="none" strike="noStrike" dirty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777" marR="6777" marT="67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2026 год</a:t>
                      </a:r>
                    </a:p>
                    <a:p>
                      <a:pPr algn="ctr" fontAlgn="t"/>
                      <a:r>
                        <a:rPr lang="ru-RU" sz="1200" b="1" i="0" u="none" strike="noStrike" dirty="0" smtClean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(млн. </a:t>
                      </a:r>
                      <a:r>
                        <a:rPr lang="ru-RU" sz="1200" b="1" i="0" u="none" strike="noStrike" dirty="0" err="1" smtClean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теңге</a:t>
                      </a:r>
                      <a:r>
                        <a:rPr lang="ru-RU" sz="1200" b="1" i="0" u="none" strike="noStrike" dirty="0" smtClean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  <a:endParaRPr lang="ru-RU" sz="1200" b="1" i="0" u="none" strike="noStrike" dirty="0">
                        <a:solidFill>
                          <a:srgbClr val="C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2027 год</a:t>
                      </a:r>
                    </a:p>
                    <a:p>
                      <a:pPr algn="ctr" fontAlgn="t"/>
                      <a:r>
                        <a:rPr lang="ru-RU" sz="1200" b="1" i="0" u="none" strike="noStrike" dirty="0" smtClean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(млн.</a:t>
                      </a:r>
                      <a:r>
                        <a:rPr lang="ru-RU" sz="1200" b="1" i="0" u="none" strike="noStrike" baseline="0" dirty="0" smtClean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b="1" i="0" u="none" strike="noStrike" baseline="0" dirty="0" err="1" smtClean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теңге</a:t>
                      </a:r>
                      <a:r>
                        <a:rPr lang="ru-RU" sz="1200" b="1" i="0" u="none" strike="noStrike" baseline="0" dirty="0" smtClean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  <a:endParaRPr lang="ru-RU" sz="1200" b="1" i="0" u="none" strike="noStrike" dirty="0">
                        <a:solidFill>
                          <a:srgbClr val="C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2028 год</a:t>
                      </a:r>
                    </a:p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rgbClr val="C00000"/>
                          </a:solidFill>
                          <a:latin typeface="Arial" pitchFamily="34" charset="0"/>
                          <a:cs typeface="Arial" pitchFamily="34" charset="0"/>
                        </a:rPr>
                        <a:t>(млн.</a:t>
                      </a:r>
                      <a:r>
                        <a:rPr lang="ru-RU" sz="1200" b="1" i="0" u="none" strike="noStrike" baseline="0" dirty="0" smtClean="0">
                          <a:solidFill>
                            <a:srgbClr val="C00000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200" b="1" i="0" u="none" strike="noStrike" baseline="0" dirty="0" err="1" smtClean="0">
                          <a:solidFill>
                            <a:srgbClr val="C00000"/>
                          </a:solidFill>
                          <a:latin typeface="Arial" pitchFamily="34" charset="0"/>
                          <a:cs typeface="Arial" pitchFamily="34" charset="0"/>
                        </a:rPr>
                        <a:t>теңге</a:t>
                      </a:r>
                      <a:r>
                        <a:rPr lang="ru-RU" sz="1200" b="1" i="0" u="none" strike="noStrike" baseline="0" dirty="0" smtClean="0">
                          <a:solidFill>
                            <a:srgbClr val="C00000"/>
                          </a:solidFill>
                          <a:latin typeface="Arial" pitchFamily="34" charset="0"/>
                          <a:cs typeface="Arial" pitchFamily="34" charset="0"/>
                        </a:rPr>
                        <a:t>)</a:t>
                      </a:r>
                      <a:endParaRPr lang="ru-RU" sz="1200" b="1" i="0" u="none" strike="noStrike" dirty="0">
                        <a:solidFill>
                          <a:srgbClr val="C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777" marR="6777" marT="67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82881698"/>
                  </a:ext>
                </a:extLst>
              </a:tr>
              <a:tr h="174694">
                <a:tc>
                  <a:txBody>
                    <a:bodyPr/>
                    <a:lstStyle/>
                    <a:p>
                      <a:pPr marL="0" algn="l" defTabSz="914400" rtl="0" eaLnBrk="1" fontAlgn="b" latinLnBrk="0" hangingPunct="1">
                        <a:spcAft>
                          <a:spcPts val="0"/>
                        </a:spcAft>
                      </a:pPr>
                      <a:r>
                        <a:rPr lang="ru-RU" sz="1200" b="0" i="0" u="none" strike="noStrike" kern="120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На специальные средства передвижения, </a:t>
                      </a:r>
                      <a:r>
                        <a:rPr lang="ru-RU" sz="1200" b="1" i="0" u="none" strike="noStrike" kern="1200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ОБ</a:t>
                      </a:r>
                    </a:p>
                  </a:txBody>
                  <a:tcPr marL="68587" marR="68587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Aft>
                          <a:spcPts val="0"/>
                        </a:spcAft>
                      </a:pPr>
                      <a:r>
                        <a:rPr lang="ru-RU" sz="1200" b="0" i="0" u="none" strike="noStrike" kern="12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3,3</a:t>
                      </a:r>
                      <a:endParaRPr lang="ru-RU" sz="1200" b="0" i="0" u="none" strike="noStrike" kern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7" marR="68587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Aft>
                          <a:spcPts val="0"/>
                        </a:spcAft>
                      </a:pPr>
                      <a:r>
                        <a:rPr lang="ru-RU" sz="1200" b="0" i="0" u="none" strike="noStrike" kern="12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1,8</a:t>
                      </a:r>
                      <a:endParaRPr lang="ru-RU" sz="1200" b="0" i="0" u="none" strike="noStrike" kern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7" marR="68587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Aft>
                          <a:spcPts val="0"/>
                        </a:spcAft>
                      </a:pPr>
                      <a:r>
                        <a:rPr lang="ru-RU" sz="1200" b="0" i="0" u="none" strike="noStrike" kern="12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1,9</a:t>
                      </a:r>
                      <a:endParaRPr lang="ru-RU" sz="1200" b="0" i="0" u="none" strike="noStrike" kern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7" marR="68587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62311202"/>
                  </a:ext>
                </a:extLst>
              </a:tr>
              <a:tr h="174694">
                <a:tc>
                  <a:txBody>
                    <a:bodyPr/>
                    <a:lstStyle/>
                    <a:p>
                      <a:pPr marL="0" algn="l" defTabSz="914400" rtl="0" eaLnBrk="1" fontAlgn="b" latinLnBrk="0" hangingPunct="1">
                        <a:spcAft>
                          <a:spcPts val="0"/>
                        </a:spcAft>
                      </a:pPr>
                      <a:r>
                        <a:rPr lang="ru-RU" sz="1200" b="0" i="0" u="none" strike="noStrike" kern="120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На протезно-ортопедические средства, </a:t>
                      </a:r>
                      <a:r>
                        <a:rPr lang="ru-RU" sz="1200" b="1" i="0" u="none" strike="noStrike" kern="1200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ОБ</a:t>
                      </a:r>
                    </a:p>
                  </a:txBody>
                  <a:tcPr marL="68587" marR="68587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Aft>
                          <a:spcPts val="0"/>
                        </a:spcAft>
                      </a:pPr>
                      <a:r>
                        <a:rPr lang="ru-RU" sz="1200" b="0" i="0" u="none" strike="noStrike" kern="12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10,0</a:t>
                      </a:r>
                      <a:endParaRPr lang="ru-RU" sz="1200" b="0" i="0" u="none" strike="noStrike" kern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7" marR="68587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Aft>
                          <a:spcPts val="0"/>
                        </a:spcAft>
                      </a:pPr>
                      <a:r>
                        <a:rPr lang="ru-RU" sz="1200" b="0" i="0" u="none" strike="noStrike" kern="12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7,1</a:t>
                      </a:r>
                      <a:endParaRPr lang="ru-RU" sz="1200" b="0" i="0" u="none" strike="noStrike" kern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7" marR="68587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Aft>
                          <a:spcPts val="0"/>
                        </a:spcAft>
                      </a:pPr>
                      <a:r>
                        <a:rPr lang="ru-RU" sz="1200" b="0" i="0" u="none" strike="noStrike" kern="12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7,5</a:t>
                      </a:r>
                      <a:endParaRPr lang="ru-RU" sz="1200" b="0" i="0" u="none" strike="noStrike" kern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7" marR="68587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31189473"/>
                  </a:ext>
                </a:extLst>
              </a:tr>
              <a:tr h="174694">
                <a:tc>
                  <a:txBody>
                    <a:bodyPr/>
                    <a:lstStyle/>
                    <a:p>
                      <a:pPr marL="0" algn="l" defTabSz="914400" rtl="0" eaLnBrk="1" fontAlgn="b" latinLnBrk="0" hangingPunct="1">
                        <a:spcAft>
                          <a:spcPts val="0"/>
                        </a:spcAft>
                      </a:pPr>
                      <a:r>
                        <a:rPr lang="ru-RU" sz="1200" b="0" i="0" u="none" strike="noStrike" kern="120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На </a:t>
                      </a:r>
                      <a:r>
                        <a:rPr lang="ru-RU" sz="1200" b="0" i="0" u="none" strike="noStrike" kern="1200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тифлотехнические</a:t>
                      </a:r>
                      <a:r>
                        <a:rPr lang="ru-RU" sz="1200" b="0" i="0" u="none" strike="noStrike" kern="120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средства, </a:t>
                      </a:r>
                      <a:r>
                        <a:rPr lang="ru-RU" sz="1200" b="1" i="0" u="none" strike="noStrike" kern="1200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ОБ</a:t>
                      </a:r>
                    </a:p>
                  </a:txBody>
                  <a:tcPr marL="68587" marR="68587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Aft>
                          <a:spcPts val="0"/>
                        </a:spcAft>
                      </a:pPr>
                      <a:r>
                        <a:rPr lang="ru-RU" sz="1200" b="0" i="0" u="none" strike="noStrike" kern="12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3,3</a:t>
                      </a:r>
                      <a:endParaRPr lang="ru-RU" sz="1200" b="0" i="0" u="none" strike="noStrike" kern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7" marR="68587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Aft>
                          <a:spcPts val="0"/>
                        </a:spcAft>
                      </a:pPr>
                      <a:r>
                        <a:rPr lang="ru-RU" sz="1200" b="0" i="0" u="none" strike="noStrike" kern="12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3,3</a:t>
                      </a:r>
                      <a:endParaRPr lang="ru-RU" sz="1200" b="0" i="0" u="none" strike="noStrike" kern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7" marR="68587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Aft>
                          <a:spcPts val="0"/>
                        </a:spcAft>
                      </a:pPr>
                      <a:r>
                        <a:rPr lang="ru-RU" sz="1200" b="0" i="0" u="none" strike="noStrike" kern="12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3,5</a:t>
                      </a:r>
                      <a:endParaRPr lang="ru-RU" sz="1200" b="0" i="0" u="none" strike="noStrike" kern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7" marR="68587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53606575"/>
                  </a:ext>
                </a:extLst>
              </a:tr>
              <a:tr h="230535">
                <a:tc>
                  <a:txBody>
                    <a:bodyPr/>
                    <a:lstStyle/>
                    <a:p>
                      <a:pPr marL="0" algn="l" defTabSz="914400" rtl="0" eaLnBrk="1" fontAlgn="b" latinLnBrk="0" hangingPunct="1">
                        <a:spcAft>
                          <a:spcPts val="0"/>
                        </a:spcAft>
                      </a:pPr>
                      <a:r>
                        <a:rPr lang="ru-RU" sz="1200" b="0" i="0" u="none" strike="noStrike" kern="120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На </a:t>
                      </a:r>
                      <a:r>
                        <a:rPr lang="ru-RU" sz="1200" b="0" i="0" u="none" strike="noStrike" kern="1200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сурдотехнические</a:t>
                      </a:r>
                      <a:r>
                        <a:rPr lang="ru-RU" sz="1200" b="0" i="0" u="none" strike="noStrike" kern="120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средства, </a:t>
                      </a:r>
                      <a:r>
                        <a:rPr lang="ru-RU" sz="1200" b="1" i="0" u="none" strike="noStrike" kern="1200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ОБ</a:t>
                      </a:r>
                    </a:p>
                  </a:txBody>
                  <a:tcPr marL="68587" marR="68587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Aft>
                          <a:spcPts val="0"/>
                        </a:spcAft>
                      </a:pPr>
                      <a:r>
                        <a:rPr lang="ru-RU" sz="1200" b="0" i="0" u="none" strike="noStrike" kern="12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2,0</a:t>
                      </a:r>
                      <a:endParaRPr lang="ru-RU" sz="1200" b="0" i="0" u="none" strike="noStrike" kern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7" marR="68587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Aft>
                          <a:spcPts val="0"/>
                        </a:spcAft>
                      </a:pPr>
                      <a:r>
                        <a:rPr lang="ru-RU" sz="1200" b="0" i="0" u="none" strike="noStrike" kern="12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1,1</a:t>
                      </a:r>
                      <a:endParaRPr lang="ru-RU" sz="1200" b="0" i="0" u="none" strike="noStrike" kern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7" marR="68587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Aft>
                          <a:spcPts val="0"/>
                        </a:spcAft>
                      </a:pPr>
                      <a:r>
                        <a:rPr lang="ru-RU" sz="1200" b="0" i="0" u="none" strike="noStrike" kern="12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1,1</a:t>
                      </a:r>
                      <a:endParaRPr lang="ru-RU" sz="1200" b="0" i="0" u="none" strike="noStrike" kern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7" marR="68587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8578323"/>
                  </a:ext>
                </a:extLst>
              </a:tr>
              <a:tr h="367948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kern="12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На содержание КГУ «Центр</a:t>
                      </a:r>
                      <a:r>
                        <a:rPr lang="ru-RU" sz="1200" b="0" i="0" u="none" strike="noStrike" kern="1200" baseline="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поддержки семьи», </a:t>
                      </a:r>
                      <a:r>
                        <a:rPr lang="ru-RU" sz="1200" b="1" i="0" u="none" strike="noStrike" kern="1200" dirty="0" smtClean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ОБ</a:t>
                      </a:r>
                      <a:r>
                        <a:rPr lang="ru-RU" sz="1200" b="0" i="0" u="none" strike="noStrike" kern="12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</a:p>
                  </a:txBody>
                  <a:tcPr marL="68587" marR="68587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Aft>
                          <a:spcPts val="0"/>
                        </a:spcAft>
                      </a:pPr>
                      <a:r>
                        <a:rPr lang="ru-RU" sz="1200" b="0" i="0" u="none" strike="noStrike" kern="12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60,0</a:t>
                      </a:r>
                      <a:endParaRPr lang="ru-RU" sz="1200" b="0" i="0" u="none" strike="noStrike" kern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7" marR="68587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Aft>
                          <a:spcPts val="0"/>
                        </a:spcAft>
                      </a:pPr>
                      <a:r>
                        <a:rPr lang="ru-RU" sz="1200" b="0" i="0" u="none" strike="noStrike" kern="12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-</a:t>
                      </a:r>
                      <a:endParaRPr lang="ru-RU" sz="1200" b="0" i="0" u="none" strike="noStrike" kern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7" marR="68587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Aft>
                          <a:spcPts val="0"/>
                        </a:spcAft>
                      </a:pPr>
                      <a:r>
                        <a:rPr lang="ru-RU" sz="1200" b="0" i="0" u="none" strike="noStrike" kern="12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-</a:t>
                      </a:r>
                      <a:endParaRPr lang="ru-RU" sz="1200" b="0" i="0" u="none" strike="noStrike" kern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7" marR="68587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1755972"/>
                  </a:ext>
                </a:extLst>
              </a:tr>
              <a:tr h="367948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kern="12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На оказание услуг </a:t>
                      </a:r>
                      <a:r>
                        <a:rPr lang="ru-RU" sz="1200" b="0" i="0" u="none" strike="noStrike" kern="1200" dirty="0" err="1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иппотерапии</a:t>
                      </a:r>
                      <a:r>
                        <a:rPr lang="ru-RU" sz="1200" b="0" i="0" u="none" strike="noStrike" kern="12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для детей с инвалидностью, </a:t>
                      </a:r>
                      <a:r>
                        <a:rPr lang="ru-RU" sz="1200" b="1" i="0" u="none" strike="noStrike" kern="1200" dirty="0" smtClean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ОБ</a:t>
                      </a:r>
                      <a:endParaRPr lang="ru-RU" sz="1200" b="0" i="0" u="none" strike="noStrike" kern="1200" dirty="0" smtClean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7" marR="68587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Aft>
                          <a:spcPts val="0"/>
                        </a:spcAft>
                      </a:pPr>
                      <a:r>
                        <a:rPr lang="ru-RU" sz="1200" b="0" i="0" u="none" strike="noStrike" kern="12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6,6</a:t>
                      </a:r>
                      <a:endParaRPr lang="ru-RU" sz="1200" b="0" i="0" u="none" strike="noStrike" kern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7" marR="68587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-</a:t>
                      </a:r>
                      <a:endParaRPr kumimoji="0" lang="ru-RU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7" marR="68587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-</a:t>
                      </a:r>
                      <a:endParaRPr kumimoji="0" lang="ru-RU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7" marR="68587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39407938"/>
                  </a:ext>
                </a:extLst>
              </a:tr>
              <a:tr h="367948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kern="12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На гигиенические средства (подгузники) для лиц с инвалидностью, </a:t>
                      </a:r>
                      <a:r>
                        <a:rPr lang="ru-RU" sz="1200" b="1" i="0" u="none" strike="noStrike" kern="1200" dirty="0" smtClean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ОБ</a:t>
                      </a:r>
                      <a:endParaRPr lang="ru-RU" sz="1200" b="0" i="0" u="none" strike="noStrike" kern="1200" dirty="0" smtClean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0" i="0" u="none" strike="noStrike" kern="1200" dirty="0" smtClean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7" marR="68587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Aft>
                          <a:spcPts val="0"/>
                        </a:spcAft>
                      </a:pPr>
                      <a:r>
                        <a:rPr lang="ru-RU" sz="1200" b="0" i="0" u="none" strike="noStrike" kern="12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17,1</a:t>
                      </a:r>
                      <a:endParaRPr lang="ru-RU" sz="1200" b="0" i="0" u="none" strike="noStrike" kern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7" marR="68587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-</a:t>
                      </a:r>
                    </a:p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7" marR="68587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-</a:t>
                      </a:r>
                    </a:p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7" marR="68587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5522268"/>
                  </a:ext>
                </a:extLst>
              </a:tr>
              <a:tr h="367948"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kern="12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ИТОГО:</a:t>
                      </a:r>
                      <a:endParaRPr lang="ru-RU" sz="1200" b="0" i="0" u="none" strike="noStrike" kern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7" marR="68587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Aft>
                          <a:spcPts val="0"/>
                        </a:spcAft>
                      </a:pPr>
                      <a:r>
                        <a:rPr lang="ru-RU" sz="1200" b="0" i="0" u="none" strike="noStrike" kern="12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102,3</a:t>
                      </a:r>
                      <a:endParaRPr lang="ru-RU" sz="1200" b="0" i="0" u="none" strike="noStrike" kern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7" marR="68587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Aft>
                          <a:spcPts val="0"/>
                        </a:spcAft>
                      </a:pPr>
                      <a:r>
                        <a:rPr lang="ru-RU" sz="1200" b="0" i="0" u="none" strike="noStrike" kern="12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13,3</a:t>
                      </a:r>
                      <a:endParaRPr lang="ru-RU" sz="1200" b="0" i="0" u="none" strike="noStrike" kern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7" marR="68587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Aft>
                          <a:spcPts val="0"/>
                        </a:spcAft>
                      </a:pPr>
                      <a:r>
                        <a:rPr lang="ru-RU" sz="1200" b="0" i="0" u="none" strike="noStrike" kern="12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14,0</a:t>
                      </a:r>
                      <a:endParaRPr lang="ru-RU" sz="1200" b="0" i="0" u="none" strike="noStrike" kern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7" marR="68587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67688199"/>
                  </a:ext>
                </a:extLst>
              </a:tr>
            </a:tbl>
          </a:graphicData>
        </a:graphic>
      </p:graphicFrame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548545"/>
            <a:ext cx="12191999" cy="1309456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497864" y="4776855"/>
            <a:ext cx="6096000" cy="729430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lnSpc>
                <a:spcPct val="115000"/>
              </a:lnSpc>
              <a:tabLst>
                <a:tab pos="90170" algn="l"/>
              </a:tabLst>
            </a:pPr>
            <a:r>
              <a:rPr lang="ru-RU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Расшифровка </a:t>
            </a:r>
            <a:r>
              <a:rPr lang="ru-RU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аббревиатуры: </a:t>
            </a:r>
            <a:endParaRPr lang="ru-RU" b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15000"/>
              </a:lnSpc>
              <a:tabLst>
                <a:tab pos="90170" algn="l"/>
              </a:tabLst>
            </a:pPr>
            <a:r>
              <a:rPr lang="ru-RU" b="1" dirty="0" smtClean="0">
                <a:solidFill>
                  <a:srgbClr val="C00000"/>
                </a:solidFill>
                <a:latin typeface="Arial" pitchFamily="34" charset="0"/>
                <a:ea typeface="SimSun" panose="02010600030101010101" pitchFamily="2" charset="-122"/>
                <a:cs typeface="Arial" pitchFamily="34" charset="0"/>
              </a:rPr>
              <a:t>ОБ</a:t>
            </a:r>
            <a:r>
              <a:rPr lang="ru-RU" b="1" dirty="0" smtClean="0">
                <a:solidFill>
                  <a:srgbClr val="0A259A"/>
                </a:solidFill>
                <a:latin typeface="Arial" pitchFamily="34" charset="0"/>
                <a:ea typeface="SimSun" panose="02010600030101010101" pitchFamily="2" charset="-122"/>
                <a:cs typeface="Arial" pitchFamily="34" charset="0"/>
              </a:rPr>
              <a:t> </a:t>
            </a:r>
            <a:r>
              <a:rPr lang="ru-RU" b="1" dirty="0">
                <a:solidFill>
                  <a:srgbClr val="002060"/>
                </a:solidFill>
                <a:latin typeface="Arial" pitchFamily="34" charset="0"/>
                <a:ea typeface="SimSun" panose="02010600030101010101" pitchFamily="2" charset="-122"/>
                <a:cs typeface="Arial" pitchFamily="34" charset="0"/>
              </a:rPr>
              <a:t>– областной бюджет</a:t>
            </a:r>
          </a:p>
        </p:txBody>
      </p:sp>
    </p:spTree>
    <p:extLst>
      <p:ext uri="{BB962C8B-B14F-4D97-AF65-F5344CB8AC3E}">
        <p14:creationId xmlns:p14="http://schemas.microsoft.com/office/powerpoint/2010/main" val="183506498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2400" b="1" i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Расходы на реализацию мероприятий в сфере культуры, </a:t>
            </a:r>
            <a:r>
              <a:rPr lang="ru-RU" sz="2400" b="1" i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спорта  </a:t>
            </a:r>
            <a:r>
              <a:rPr lang="ru-RU" sz="2400" b="1" i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 информационного пространства  на </a:t>
            </a:r>
            <a:r>
              <a:rPr lang="ru-RU" sz="2400" b="1" i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2026 год  </a:t>
            </a:r>
            <a:r>
              <a:rPr lang="ru-RU" sz="2400" b="1" dirty="0" smtClean="0">
                <a:solidFill>
                  <a:srgbClr val="C00000"/>
                </a:solidFill>
              </a:rPr>
              <a:t/>
            </a:r>
            <a:br>
              <a:rPr lang="ru-RU" sz="2400" b="1" dirty="0" smtClean="0">
                <a:solidFill>
                  <a:srgbClr val="C00000"/>
                </a:solidFill>
              </a:rPr>
            </a:br>
            <a:r>
              <a:rPr lang="ru-RU" sz="2400" b="1" dirty="0" smtClean="0">
                <a:solidFill>
                  <a:srgbClr val="C00000"/>
                </a:solidFill>
              </a:rPr>
              <a:t>                                                                                          </a:t>
            </a:r>
            <a:br>
              <a:rPr lang="ru-RU" sz="2400" b="1" dirty="0" smtClean="0">
                <a:solidFill>
                  <a:srgbClr val="C00000"/>
                </a:solidFill>
              </a:rPr>
            </a:br>
            <a:endParaRPr lang="ru-RU" sz="1400" b="1" dirty="0">
              <a:solidFill>
                <a:srgbClr val="0A259A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Объект 7"/>
          <p:cNvSpPr>
            <a:spLocks noGrp="1"/>
          </p:cNvSpPr>
          <p:nvPr>
            <p:ph idx="1"/>
          </p:nvPr>
        </p:nvSpPr>
        <p:spPr>
          <a:xfrm>
            <a:off x="838200" y="1354870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800" b="1" dirty="0" smtClean="0">
                <a:solidFill>
                  <a:srgbClr val="0A259A"/>
                </a:solidFill>
                <a:latin typeface="Arial" pitchFamily="34" charset="0"/>
                <a:cs typeface="Arial" pitchFamily="34" charset="0"/>
              </a:rPr>
              <a:t>           </a:t>
            </a:r>
            <a:r>
              <a:rPr lang="ru-RU" sz="18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На </a:t>
            </a:r>
            <a:r>
              <a:rPr lang="ru-RU" sz="18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сферу культуры, спорта и информационного пространства в районном бюджете на </a:t>
            </a:r>
            <a:r>
              <a:rPr lang="ru-RU" sz="18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2026 </a:t>
            </a:r>
            <a:r>
              <a:rPr lang="ru-RU" sz="18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год предусмотрено </a:t>
            </a:r>
            <a:r>
              <a:rPr lang="ru-RU" sz="18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532 539,4 тысяч </a:t>
            </a:r>
            <a:r>
              <a:rPr lang="ru-RU" sz="18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теңге</a:t>
            </a:r>
            <a:r>
              <a:rPr lang="ru-RU" sz="18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.</a:t>
            </a:r>
            <a:endParaRPr lang="ru-RU" sz="1800" b="1" dirty="0">
              <a:solidFill>
                <a:srgbClr val="C00000"/>
              </a:solidFill>
              <a:latin typeface="Arial" pitchFamily="34" charset="0"/>
              <a:ea typeface="+mj-ea"/>
              <a:cs typeface="Arial" pitchFamily="34" charset="0"/>
            </a:endParaRPr>
          </a:p>
          <a:p>
            <a:pPr marL="0" indent="0">
              <a:buNone/>
            </a:pPr>
            <a:endParaRPr lang="ru-RU" sz="1800" b="1" dirty="0" smtClean="0">
              <a:solidFill>
                <a:srgbClr val="0A259A"/>
              </a:solidFill>
              <a:latin typeface="Arial" pitchFamily="34" charset="0"/>
              <a:ea typeface="+mj-ea"/>
              <a:cs typeface="Arial" pitchFamily="34" charset="0"/>
            </a:endParaRPr>
          </a:p>
          <a:p>
            <a:pPr marL="0" indent="0">
              <a:buNone/>
            </a:pPr>
            <a:r>
              <a:rPr lang="ru-RU" sz="1400" b="1" dirty="0">
                <a:solidFill>
                  <a:srgbClr val="002060"/>
                </a:solidFill>
                <a:latin typeface="Arial" pitchFamily="34" charset="0"/>
                <a:ea typeface="+mj-ea"/>
                <a:cs typeface="Arial" pitchFamily="34" charset="0"/>
              </a:rPr>
              <a:t>Поддержка культурно-досуговой </a:t>
            </a:r>
            <a:r>
              <a:rPr lang="ru-RU" sz="1400" b="1" dirty="0" smtClean="0">
                <a:solidFill>
                  <a:srgbClr val="002060"/>
                </a:solidFill>
                <a:latin typeface="Arial" pitchFamily="34" charset="0"/>
                <a:ea typeface="+mj-ea"/>
                <a:cs typeface="Arial" pitchFamily="34" charset="0"/>
              </a:rPr>
              <a:t>работы </a:t>
            </a:r>
            <a:r>
              <a:rPr lang="ru-RU" sz="1400" b="1" dirty="0" smtClean="0">
                <a:solidFill>
                  <a:srgbClr val="C00000"/>
                </a:solidFill>
                <a:latin typeface="Arial" pitchFamily="34" charset="0"/>
                <a:ea typeface="+mj-ea"/>
                <a:cs typeface="Arial" pitchFamily="34" charset="0"/>
              </a:rPr>
              <a:t>– 245 871,0 </a:t>
            </a:r>
            <a:r>
              <a:rPr lang="ru-RU" sz="1400" b="1" dirty="0" err="1" smtClean="0">
                <a:solidFill>
                  <a:srgbClr val="C00000"/>
                </a:solidFill>
                <a:latin typeface="Arial" pitchFamily="34" charset="0"/>
                <a:ea typeface="+mj-ea"/>
                <a:cs typeface="Arial" pitchFamily="34" charset="0"/>
              </a:rPr>
              <a:t>тыс.теңге</a:t>
            </a:r>
            <a:endParaRPr lang="ru-RU" sz="1400" b="1" dirty="0">
              <a:solidFill>
                <a:srgbClr val="C00000"/>
              </a:solidFill>
              <a:latin typeface="Arial" pitchFamily="34" charset="0"/>
              <a:ea typeface="+mj-ea"/>
              <a:cs typeface="Arial" pitchFamily="34" charset="0"/>
            </a:endParaRPr>
          </a:p>
          <a:p>
            <a:pPr marL="0" indent="0">
              <a:buNone/>
            </a:pPr>
            <a:r>
              <a:rPr lang="ru-RU" sz="1400" b="1" dirty="0">
                <a:solidFill>
                  <a:srgbClr val="002060"/>
                </a:solidFill>
                <a:latin typeface="Arial" pitchFamily="34" charset="0"/>
                <a:ea typeface="+mj-ea"/>
                <a:cs typeface="Arial" pitchFamily="34" charset="0"/>
              </a:rPr>
              <a:t>Развитие массового спорта и национальных видов спорта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sz="1400" b="1" dirty="0" smtClean="0">
                <a:solidFill>
                  <a:srgbClr val="C00000"/>
                </a:solidFill>
                <a:latin typeface="Arial" pitchFamily="34" charset="0"/>
                <a:ea typeface="+mj-ea"/>
                <a:cs typeface="Arial" pitchFamily="34" charset="0"/>
              </a:rPr>
              <a:t>– 62 189,0 </a:t>
            </a:r>
            <a:r>
              <a:rPr lang="ru-RU" sz="1400" b="1" dirty="0" err="1" smtClean="0">
                <a:solidFill>
                  <a:srgbClr val="C00000"/>
                </a:solidFill>
                <a:latin typeface="Arial" pitchFamily="34" charset="0"/>
                <a:ea typeface="+mj-ea"/>
                <a:cs typeface="Arial" pitchFamily="34" charset="0"/>
              </a:rPr>
              <a:t>тыс.теңге</a:t>
            </a:r>
            <a:endParaRPr lang="ru-RU" sz="1400" b="1" dirty="0">
              <a:solidFill>
                <a:srgbClr val="C00000"/>
              </a:solidFill>
              <a:latin typeface="Arial" pitchFamily="34" charset="0"/>
              <a:ea typeface="+mj-ea"/>
              <a:cs typeface="Arial" pitchFamily="34" charset="0"/>
            </a:endParaRPr>
          </a:p>
          <a:p>
            <a:pPr marL="0" indent="0">
              <a:buNone/>
            </a:pPr>
            <a:r>
              <a:rPr lang="ru-RU" sz="1400" b="1" dirty="0">
                <a:solidFill>
                  <a:srgbClr val="002060"/>
                </a:solidFill>
                <a:latin typeface="Arial" pitchFamily="34" charset="0"/>
                <a:ea typeface="+mj-ea"/>
                <a:cs typeface="Arial" pitchFamily="34" charset="0"/>
              </a:rPr>
              <a:t>Проведение спортивных соревнований на районном (города областного значения) уровне </a:t>
            </a:r>
            <a:r>
              <a:rPr lang="ru-RU" sz="1400" b="1" dirty="0">
                <a:solidFill>
                  <a:srgbClr val="C00000"/>
                </a:solidFill>
                <a:latin typeface="Arial" pitchFamily="34" charset="0"/>
                <a:ea typeface="+mj-ea"/>
                <a:cs typeface="Arial" pitchFamily="34" charset="0"/>
              </a:rPr>
              <a:t>– </a:t>
            </a:r>
            <a:r>
              <a:rPr lang="ru-RU" sz="1400" b="1" dirty="0" smtClean="0">
                <a:solidFill>
                  <a:srgbClr val="C00000"/>
                </a:solidFill>
                <a:latin typeface="Arial" pitchFamily="34" charset="0"/>
                <a:ea typeface="+mj-ea"/>
                <a:cs typeface="Arial" pitchFamily="34" charset="0"/>
              </a:rPr>
              <a:t>5 436,0 </a:t>
            </a:r>
            <a:r>
              <a:rPr lang="ru-RU" sz="1400" b="1" dirty="0" err="1" smtClean="0">
                <a:solidFill>
                  <a:srgbClr val="C00000"/>
                </a:solidFill>
                <a:latin typeface="Arial" pitchFamily="34" charset="0"/>
                <a:ea typeface="+mj-ea"/>
                <a:cs typeface="Arial" pitchFamily="34" charset="0"/>
              </a:rPr>
              <a:t>тыс.теңге</a:t>
            </a:r>
            <a:endParaRPr lang="ru-RU" sz="1400" b="1" dirty="0">
              <a:solidFill>
                <a:srgbClr val="C00000"/>
              </a:solidFill>
              <a:latin typeface="Arial" pitchFamily="34" charset="0"/>
              <a:ea typeface="+mj-ea"/>
              <a:cs typeface="Arial" pitchFamily="34" charset="0"/>
            </a:endParaRPr>
          </a:p>
          <a:p>
            <a:pPr marL="0" indent="0">
              <a:buNone/>
            </a:pPr>
            <a:r>
              <a:rPr lang="ru-RU" sz="1400" b="1" dirty="0">
                <a:solidFill>
                  <a:srgbClr val="002060"/>
                </a:solidFill>
                <a:latin typeface="Arial" pitchFamily="34" charset="0"/>
                <a:ea typeface="+mj-ea"/>
                <a:cs typeface="Arial" pitchFamily="34" charset="0"/>
              </a:rPr>
              <a:t>Подготовка и участие членов  сборных команд района (города областного значения) по различным видам спорта на областных спортивных соревнованиях </a:t>
            </a:r>
            <a:r>
              <a:rPr lang="ru-RU" sz="1400" b="1" dirty="0">
                <a:solidFill>
                  <a:srgbClr val="C00000"/>
                </a:solidFill>
                <a:latin typeface="Arial" pitchFamily="34" charset="0"/>
                <a:ea typeface="+mj-ea"/>
                <a:cs typeface="Arial" pitchFamily="34" charset="0"/>
              </a:rPr>
              <a:t>– </a:t>
            </a:r>
            <a:r>
              <a:rPr lang="ru-RU" sz="1400" b="1" dirty="0" smtClean="0">
                <a:solidFill>
                  <a:srgbClr val="C00000"/>
                </a:solidFill>
                <a:latin typeface="Arial" pitchFamily="34" charset="0"/>
                <a:ea typeface="+mj-ea"/>
                <a:cs typeface="Arial" pitchFamily="34" charset="0"/>
              </a:rPr>
              <a:t>30 392,4 </a:t>
            </a:r>
            <a:r>
              <a:rPr lang="ru-RU" sz="1400" b="1" dirty="0" err="1" smtClean="0">
                <a:solidFill>
                  <a:srgbClr val="C00000"/>
                </a:solidFill>
                <a:latin typeface="Arial" pitchFamily="34" charset="0"/>
                <a:ea typeface="+mj-ea"/>
                <a:cs typeface="Arial" pitchFamily="34" charset="0"/>
              </a:rPr>
              <a:t>тыс.теңге</a:t>
            </a:r>
            <a:endParaRPr lang="ru-RU" sz="1400" b="1" dirty="0" smtClean="0">
              <a:solidFill>
                <a:srgbClr val="C00000"/>
              </a:solidFill>
              <a:latin typeface="Arial" pitchFamily="34" charset="0"/>
              <a:ea typeface="+mj-ea"/>
              <a:cs typeface="Arial" pitchFamily="34" charset="0"/>
            </a:endParaRPr>
          </a:p>
          <a:p>
            <a:pPr marL="0" indent="0">
              <a:buNone/>
            </a:pPr>
            <a:r>
              <a:rPr lang="ru-RU" sz="1400" b="1" dirty="0" smtClean="0">
                <a:solidFill>
                  <a:srgbClr val="002060"/>
                </a:solidFill>
                <a:latin typeface="Arial" pitchFamily="34" charset="0"/>
                <a:ea typeface="+mj-ea"/>
                <a:cs typeface="Arial" pitchFamily="34" charset="0"/>
              </a:rPr>
              <a:t>Функционирование </a:t>
            </a:r>
            <a:r>
              <a:rPr lang="ru-RU" sz="1400" b="1" dirty="0">
                <a:solidFill>
                  <a:srgbClr val="002060"/>
                </a:solidFill>
                <a:latin typeface="Arial" pitchFamily="34" charset="0"/>
                <a:ea typeface="+mj-ea"/>
                <a:cs typeface="Arial" pitchFamily="34" charset="0"/>
              </a:rPr>
              <a:t>районных (городских) библиотек </a:t>
            </a:r>
            <a:r>
              <a:rPr lang="ru-RU" sz="1400" b="1" dirty="0" smtClean="0">
                <a:solidFill>
                  <a:srgbClr val="C00000"/>
                </a:solidFill>
                <a:latin typeface="Arial" pitchFamily="34" charset="0"/>
                <a:ea typeface="+mj-ea"/>
                <a:cs typeface="Arial" pitchFamily="34" charset="0"/>
              </a:rPr>
              <a:t>– 85 095,0 </a:t>
            </a:r>
            <a:r>
              <a:rPr lang="ru-RU" sz="1400" b="1" dirty="0" err="1" smtClean="0">
                <a:solidFill>
                  <a:srgbClr val="C00000"/>
                </a:solidFill>
                <a:latin typeface="Arial" pitchFamily="34" charset="0"/>
                <a:ea typeface="+mj-ea"/>
                <a:cs typeface="Arial" pitchFamily="34" charset="0"/>
              </a:rPr>
              <a:t>тыс.теңге</a:t>
            </a:r>
            <a:endParaRPr lang="ru-RU" sz="1400" b="1" dirty="0">
              <a:solidFill>
                <a:srgbClr val="C00000"/>
              </a:solidFill>
              <a:latin typeface="Arial" pitchFamily="34" charset="0"/>
              <a:ea typeface="+mj-ea"/>
              <a:cs typeface="Arial" pitchFamily="34" charset="0"/>
            </a:endParaRPr>
          </a:p>
          <a:p>
            <a:pPr marL="0" indent="0">
              <a:buNone/>
            </a:pPr>
            <a:r>
              <a:rPr lang="ru-RU" sz="1400" b="1" dirty="0">
                <a:solidFill>
                  <a:srgbClr val="002060"/>
                </a:solidFill>
                <a:latin typeface="Arial" pitchFamily="34" charset="0"/>
                <a:ea typeface="+mj-ea"/>
                <a:cs typeface="Arial" pitchFamily="34" charset="0"/>
              </a:rPr>
              <a:t>Развитие государственного языка и других языков народа </a:t>
            </a:r>
            <a:r>
              <a:rPr lang="ru-RU" sz="1400" b="1" dirty="0" smtClean="0">
                <a:solidFill>
                  <a:srgbClr val="002060"/>
                </a:solidFill>
                <a:latin typeface="Arial" pitchFamily="34" charset="0"/>
                <a:ea typeface="+mj-ea"/>
                <a:cs typeface="Arial" pitchFamily="34" charset="0"/>
              </a:rPr>
              <a:t>Казахстана </a:t>
            </a:r>
            <a:r>
              <a:rPr lang="ru-RU" sz="1400" b="1" dirty="0" smtClean="0">
                <a:solidFill>
                  <a:srgbClr val="C00000"/>
                </a:solidFill>
                <a:latin typeface="Arial" pitchFamily="34" charset="0"/>
                <a:ea typeface="+mj-ea"/>
                <a:cs typeface="Arial" pitchFamily="34" charset="0"/>
              </a:rPr>
              <a:t>– 30 450,0 </a:t>
            </a:r>
            <a:r>
              <a:rPr lang="ru-RU" sz="1400" b="1" dirty="0" err="1" smtClean="0">
                <a:solidFill>
                  <a:srgbClr val="C00000"/>
                </a:solidFill>
                <a:latin typeface="Arial" pitchFamily="34" charset="0"/>
                <a:ea typeface="+mj-ea"/>
                <a:cs typeface="Arial" pitchFamily="34" charset="0"/>
              </a:rPr>
              <a:t>тыс.теңге</a:t>
            </a:r>
            <a:endParaRPr lang="ru-RU" sz="1400" b="1" dirty="0">
              <a:solidFill>
                <a:srgbClr val="C00000"/>
              </a:solidFill>
              <a:latin typeface="Arial" pitchFamily="34" charset="0"/>
              <a:ea typeface="+mj-ea"/>
              <a:cs typeface="Arial" pitchFamily="34" charset="0"/>
            </a:endParaRPr>
          </a:p>
          <a:p>
            <a:pPr marL="0" indent="0">
              <a:buNone/>
            </a:pPr>
            <a:r>
              <a:rPr lang="ru-RU" sz="1400" b="1" dirty="0">
                <a:solidFill>
                  <a:srgbClr val="002060"/>
                </a:solidFill>
                <a:latin typeface="Arial" pitchFamily="34" charset="0"/>
                <a:ea typeface="+mj-ea"/>
                <a:cs typeface="Arial" pitchFamily="34" charset="0"/>
              </a:rPr>
              <a:t>Услуги по проведению государственной информационной </a:t>
            </a:r>
            <a:r>
              <a:rPr lang="ru-RU" sz="1400" b="1" dirty="0" smtClean="0">
                <a:solidFill>
                  <a:srgbClr val="002060"/>
                </a:solidFill>
                <a:latin typeface="Arial" pitchFamily="34" charset="0"/>
                <a:ea typeface="+mj-ea"/>
                <a:cs typeface="Arial" pitchFamily="34" charset="0"/>
              </a:rPr>
              <a:t>политики </a:t>
            </a:r>
            <a:r>
              <a:rPr lang="ru-RU" sz="1400" b="1" dirty="0" smtClean="0">
                <a:solidFill>
                  <a:srgbClr val="C00000"/>
                </a:solidFill>
                <a:latin typeface="Arial" pitchFamily="34" charset="0"/>
                <a:ea typeface="+mj-ea"/>
                <a:cs typeface="Arial" pitchFamily="34" charset="0"/>
              </a:rPr>
              <a:t>– 30 123,0 </a:t>
            </a:r>
            <a:r>
              <a:rPr lang="ru-RU" sz="1400" b="1" dirty="0" err="1" smtClean="0">
                <a:solidFill>
                  <a:srgbClr val="C00000"/>
                </a:solidFill>
                <a:latin typeface="Arial" pitchFamily="34" charset="0"/>
                <a:ea typeface="+mj-ea"/>
                <a:cs typeface="Arial" pitchFamily="34" charset="0"/>
              </a:rPr>
              <a:t>тыс.теңге</a:t>
            </a:r>
            <a:endParaRPr lang="ru-RU" sz="1400" b="1" dirty="0">
              <a:solidFill>
                <a:srgbClr val="C00000"/>
              </a:solidFill>
              <a:latin typeface="Arial" pitchFamily="34" charset="0"/>
              <a:ea typeface="+mj-ea"/>
              <a:cs typeface="Arial" pitchFamily="34" charset="0"/>
            </a:endParaRPr>
          </a:p>
          <a:p>
            <a:pPr marL="0" indent="0">
              <a:buNone/>
            </a:pPr>
            <a:r>
              <a:rPr lang="ru-RU" sz="1400" b="1" dirty="0">
                <a:solidFill>
                  <a:srgbClr val="002060"/>
                </a:solidFill>
                <a:latin typeface="Arial" pitchFamily="34" charset="0"/>
                <a:ea typeface="+mj-ea"/>
                <a:cs typeface="Arial" pitchFamily="34" charset="0"/>
              </a:rPr>
              <a:t>Реализация мероприятий в сфере молодежной политики </a:t>
            </a:r>
            <a:r>
              <a:rPr lang="ru-RU" sz="1400" b="1" dirty="0">
                <a:solidFill>
                  <a:srgbClr val="C00000"/>
                </a:solidFill>
                <a:latin typeface="Arial" pitchFamily="34" charset="0"/>
                <a:ea typeface="+mj-ea"/>
                <a:cs typeface="Arial" pitchFamily="34" charset="0"/>
              </a:rPr>
              <a:t>– </a:t>
            </a:r>
            <a:r>
              <a:rPr lang="ru-RU" sz="1400" b="1" dirty="0" smtClean="0">
                <a:solidFill>
                  <a:srgbClr val="C00000"/>
                </a:solidFill>
                <a:latin typeface="Arial" pitchFamily="34" charset="0"/>
                <a:ea typeface="+mj-ea"/>
                <a:cs typeface="Arial" pitchFamily="34" charset="0"/>
              </a:rPr>
              <a:t>42 983,0 </a:t>
            </a:r>
            <a:r>
              <a:rPr lang="ru-RU" sz="1400" b="1" dirty="0" err="1" smtClean="0">
                <a:solidFill>
                  <a:srgbClr val="C00000"/>
                </a:solidFill>
                <a:latin typeface="Arial" pitchFamily="34" charset="0"/>
                <a:ea typeface="+mj-ea"/>
                <a:cs typeface="Arial" pitchFamily="34" charset="0"/>
              </a:rPr>
              <a:t>тыс.теңге</a:t>
            </a:r>
            <a:endParaRPr lang="ru-RU" sz="1400" b="1" dirty="0">
              <a:solidFill>
                <a:srgbClr val="C00000"/>
              </a:solidFill>
              <a:latin typeface="Arial" pitchFamily="34" charset="0"/>
              <a:ea typeface="+mj-ea"/>
              <a:cs typeface="Arial" pitchFamily="34" charset="0"/>
            </a:endParaRPr>
          </a:p>
          <a:p>
            <a:pPr marL="0" indent="0">
              <a:buNone/>
            </a:pPr>
            <a:endParaRPr lang="ru-RU" sz="3200" b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endParaRPr lang="ru-RU" sz="3200" b="1" dirty="0" smtClean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  <a:p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8229" y="1776047"/>
            <a:ext cx="4013771" cy="137160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92969"/>
            <a:ext cx="12192000" cy="1565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942478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830179" y="0"/>
            <a:ext cx="8050823" cy="1506050"/>
          </a:xfrm>
        </p:spPr>
        <p:txBody>
          <a:bodyPr>
            <a:noAutofit/>
          </a:bodyPr>
          <a:lstStyle/>
          <a:p>
            <a:pPr algn="ctr"/>
            <a:r>
              <a:rPr lang="ru-RU" sz="24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Расходы на реализацию </a:t>
            </a:r>
            <a:r>
              <a:rPr lang="ru-RU" sz="24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инвестиционных проектов </a:t>
            </a:r>
            <a:br>
              <a:rPr lang="ru-RU" sz="24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4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</a:t>
            </a:r>
            <a:r>
              <a:rPr lang="ru-RU" sz="24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сфере </a:t>
            </a:r>
            <a:r>
              <a:rPr lang="ru-RU" sz="24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строительства </a:t>
            </a:r>
            <a:r>
              <a:rPr lang="ru-RU" sz="24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 </a:t>
            </a:r>
            <a:r>
              <a:rPr lang="ru-RU" sz="24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2026-2028 годы, </a:t>
            </a:r>
            <a:r>
              <a:rPr lang="ru-RU" sz="2400" b="1" dirty="0" err="1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тыс.тг</a:t>
            </a:r>
            <a:r>
              <a:rPr lang="ru-RU" sz="24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24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60089" y="0"/>
            <a:ext cx="2810608" cy="1145244"/>
          </a:xfrm>
          <a:prstGeom prst="rect">
            <a:avLst/>
          </a:prstGeom>
        </p:spPr>
      </p:pic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8CF6D7D3-616B-43D9-9DBE-6B3DFED35A2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07928713"/>
              </p:ext>
            </p:extLst>
          </p:nvPr>
        </p:nvGraphicFramePr>
        <p:xfrm>
          <a:off x="304801" y="1145244"/>
          <a:ext cx="11397454" cy="5182359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7493668">
                  <a:extLst>
                    <a:ext uri="{9D8B030D-6E8A-4147-A177-3AD203B41FA5}">
                      <a16:colId xmlns:a16="http://schemas.microsoft.com/office/drawing/2014/main" val="1392737400"/>
                    </a:ext>
                  </a:extLst>
                </a:gridCol>
                <a:gridCol w="861646">
                  <a:extLst>
                    <a:ext uri="{9D8B030D-6E8A-4147-A177-3AD203B41FA5}">
                      <a16:colId xmlns:a16="http://schemas.microsoft.com/office/drawing/2014/main" val="1615036783"/>
                    </a:ext>
                  </a:extLst>
                </a:gridCol>
                <a:gridCol w="1063869">
                  <a:extLst>
                    <a:ext uri="{9D8B030D-6E8A-4147-A177-3AD203B41FA5}">
                      <a16:colId xmlns:a16="http://schemas.microsoft.com/office/drawing/2014/main" val="4095777133"/>
                    </a:ext>
                  </a:extLst>
                </a:gridCol>
                <a:gridCol w="1060393">
                  <a:extLst>
                    <a:ext uri="{9D8B030D-6E8A-4147-A177-3AD203B41FA5}">
                      <a16:colId xmlns:a16="http://schemas.microsoft.com/office/drawing/2014/main" val="2452426405"/>
                    </a:ext>
                  </a:extLst>
                </a:gridCol>
                <a:gridCol w="917878">
                  <a:extLst>
                    <a:ext uri="{9D8B030D-6E8A-4147-A177-3AD203B41FA5}">
                      <a16:colId xmlns:a16="http://schemas.microsoft.com/office/drawing/2014/main" val="719609063"/>
                    </a:ext>
                  </a:extLst>
                </a:gridCol>
              </a:tblGrid>
              <a:tr h="58714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проекта</a:t>
                      </a:r>
                      <a:endParaRPr lang="ru-RU" sz="1200" b="1" i="0" u="none" strike="noStrike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88" marR="5588" marT="558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 smtClean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Источник финансирования</a:t>
                      </a:r>
                      <a:endParaRPr lang="ru-RU" sz="1200" b="1" i="0" u="none" strike="noStrike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88" marR="5588" marT="558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 smtClean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2026 год</a:t>
                      </a:r>
                      <a:endParaRPr lang="ru-RU" sz="1200" b="1" i="0" u="none" strike="noStrike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88" marR="5588" marT="5588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2027 год</a:t>
                      </a:r>
                      <a:endParaRPr kumimoji="0" lang="ru-RU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588" marR="5588" marT="5588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2028 год</a:t>
                      </a:r>
                      <a:endParaRPr kumimoji="0" lang="ru-RU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588" marR="5588" marT="5588" marB="0" anchor="ctr"/>
                </a:tc>
                <a:extLst>
                  <a:ext uri="{0D108BD9-81ED-4DB2-BD59-A6C34878D82A}">
                    <a16:rowId xmlns:a16="http://schemas.microsoft.com/office/drawing/2014/main" val="3612715883"/>
                  </a:ext>
                </a:extLst>
              </a:tr>
              <a:tr h="147154"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u="none" strike="noStrike" dirty="0">
                          <a:solidFill>
                            <a:srgbClr val="0A259A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900" b="0" i="0" u="none" strike="noStrike" dirty="0">
                        <a:solidFill>
                          <a:srgbClr val="0A259A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88" marR="5588" marT="5588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solidFill>
                            <a:srgbClr val="0A259A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900" b="0" i="0" u="none" strike="noStrike" dirty="0">
                        <a:solidFill>
                          <a:srgbClr val="0A259A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88" marR="5588" marT="558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solidFill>
                            <a:srgbClr val="0A259A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900" b="0" i="0" u="none" strike="noStrike" dirty="0">
                        <a:solidFill>
                          <a:srgbClr val="0A259A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88" marR="5588" marT="5588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u="none" strike="noStrike">
                          <a:solidFill>
                            <a:srgbClr val="0A259A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900" b="0" i="0" u="none" strike="noStrike">
                        <a:solidFill>
                          <a:srgbClr val="0A259A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88" marR="5588" marT="5588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solidFill>
                            <a:srgbClr val="0A259A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900" b="0" i="0" u="none" strike="noStrike" dirty="0">
                        <a:solidFill>
                          <a:srgbClr val="0A259A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88" marR="5588" marT="5588" marB="0" anchor="ctr"/>
                </a:tc>
                <a:extLst>
                  <a:ext uri="{0D108BD9-81ED-4DB2-BD59-A6C34878D82A}">
                    <a16:rowId xmlns:a16="http://schemas.microsoft.com/office/drawing/2014/main" val="4287658936"/>
                  </a:ext>
                </a:extLst>
              </a:tr>
              <a:tr h="217538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1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Всего, в том числе: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b="0" i="0" u="none" strike="noStrike" dirty="0">
                        <a:solidFill>
                          <a:srgbClr val="0A259A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0" u="none" strike="noStrike" dirty="0" smtClean="0">
                          <a:solidFill>
                            <a:srgbClr val="0A259A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713</a:t>
                      </a:r>
                      <a:r>
                        <a:rPr lang="ru-RU" sz="1200" b="1" i="0" u="none" strike="noStrike" baseline="0" dirty="0" smtClean="0">
                          <a:solidFill>
                            <a:srgbClr val="0A259A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589,2</a:t>
                      </a:r>
                      <a:endParaRPr lang="ru-RU" sz="1200" b="1" i="0" u="none" strike="noStrike" dirty="0">
                        <a:solidFill>
                          <a:srgbClr val="0A259A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1" i="0" u="none" strike="noStrike" dirty="0" smtClean="0">
                          <a:solidFill>
                            <a:srgbClr val="0A259A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ru-RU" sz="1200" b="1" i="0" u="none" strike="noStrike" baseline="0" dirty="0" smtClean="0">
                          <a:solidFill>
                            <a:srgbClr val="0A259A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037 699,0</a:t>
                      </a:r>
                      <a:r>
                        <a:rPr lang="ru-RU" sz="1200" b="1" i="0" u="none" strike="noStrike" dirty="0">
                          <a:solidFill>
                            <a:srgbClr val="0A259A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rgbClr val="0A259A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ru-RU" sz="1200" b="1" i="0" u="none" strike="noStrike" baseline="0" dirty="0" smtClean="0">
                          <a:solidFill>
                            <a:srgbClr val="0A259A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427 159</a:t>
                      </a:r>
                      <a:r>
                        <a:rPr lang="ru-RU" sz="1200" b="1" i="0" u="none" strike="noStrike" dirty="0" smtClean="0">
                          <a:solidFill>
                            <a:srgbClr val="0A259A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,0</a:t>
                      </a:r>
                      <a:r>
                        <a:rPr lang="ru-RU" sz="1200" b="1" i="0" u="none" strike="noStrike" dirty="0">
                          <a:solidFill>
                            <a:srgbClr val="0A259A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10586334"/>
                  </a:ext>
                </a:extLst>
              </a:tr>
              <a:tr h="203476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Строительство водопровода из подземного источника</a:t>
                      </a:r>
                      <a:r>
                        <a:rPr lang="ru-RU" sz="1200" b="0" i="0" u="none" strike="noStrike" baseline="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 с. Степное </a:t>
                      </a:r>
                      <a:r>
                        <a:rPr lang="ru-RU" sz="1200" b="0" i="0" u="none" strike="noStrike" baseline="0" dirty="0" err="1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Житикаринского</a:t>
                      </a:r>
                      <a:r>
                        <a:rPr lang="ru-RU" sz="1200" b="0" i="0" u="none" strike="noStrike" baseline="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 района </a:t>
                      </a:r>
                      <a:r>
                        <a:rPr lang="ru-RU" sz="1200" b="0" i="0" u="none" strike="noStrike" baseline="0" dirty="0" err="1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Костанайской</a:t>
                      </a:r>
                      <a:r>
                        <a:rPr lang="ru-RU" sz="1200" b="0" i="0" u="none" strike="noStrike" baseline="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 области </a:t>
                      </a:r>
                      <a:endParaRPr lang="ru-RU" sz="1200" b="0" i="0" u="none" strike="noStrike" dirty="0" smtClean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</a:t>
                      </a:r>
                      <a:endParaRPr lang="ru-RU" sz="12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88" marR="5588" marT="5588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500</a:t>
                      </a:r>
                      <a:r>
                        <a:rPr lang="ru-RU" sz="1200" b="0" i="0" u="none" strike="noStrike" baseline="0" dirty="0" smtClean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000,0</a:t>
                      </a:r>
                      <a:endParaRPr lang="ru-RU" sz="1200" b="0" i="0" u="none" strike="noStrike" dirty="0" smtClean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88" marR="5588" marT="5588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200" b="0" i="0" u="none" strike="noStrike" dirty="0" smtClean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559 772,0</a:t>
                      </a:r>
                      <a:endParaRPr lang="ru-RU" sz="1200" b="0" i="0" u="none" strike="noStrike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88" marR="5588" marT="5588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200" b="0" i="0" u="none" strike="noStrike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88" marR="5588" marT="5588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8452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Строительство газопровода высокого давления для газификации с. </a:t>
                      </a:r>
                      <a:r>
                        <a:rPr lang="ru-RU" sz="1200" b="0" i="0" u="none" strike="noStrike" dirty="0" err="1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Милютинка</a:t>
                      </a:r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Житикаринского</a:t>
                      </a:r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 района </a:t>
                      </a:r>
                      <a:r>
                        <a:rPr lang="ru-RU" sz="1200" b="0" i="0" u="none" strike="noStrike" dirty="0" err="1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Костанайской</a:t>
                      </a:r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 области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ОБ</a:t>
                      </a:r>
                      <a:endParaRPr lang="ru-RU" sz="12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</a:rPr>
                        <a:t>-</a:t>
                      </a:r>
                      <a:endParaRPr lang="ru-RU" sz="1200" b="0" i="0" u="none" strike="noStrike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</a:rPr>
                        <a:t>300</a:t>
                      </a:r>
                      <a:r>
                        <a:rPr lang="ru-RU" sz="1200" b="0" i="0" u="none" strike="noStrike" baseline="0" dirty="0" smtClean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</a:rPr>
                        <a:t> 000,0</a:t>
                      </a:r>
                      <a:endParaRPr lang="ru-RU" sz="1200" b="0" i="0" u="none" strike="noStrike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baseline="0" dirty="0" smtClean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</a:rPr>
                        <a:t>579 055,0</a:t>
                      </a:r>
                      <a:endParaRPr lang="ru-RU" sz="1200" b="0" i="0" u="none" strike="noStrike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1705004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200" b="0" i="0" u="none" strike="noStrike" kern="12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Строительство разводящих</a:t>
                      </a:r>
                      <a:r>
                        <a:rPr lang="ru-RU" sz="1200" b="0" i="0" u="none" strike="noStrike" kern="1200" baseline="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 сетей газопровода для газификации с. </a:t>
                      </a:r>
                      <a:r>
                        <a:rPr lang="ru-RU" sz="1200" b="0" i="0" u="none" strike="noStrike" kern="1200" baseline="0" dirty="0" err="1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Милютинка</a:t>
                      </a:r>
                      <a:r>
                        <a:rPr lang="ru-RU" sz="1200" b="0" i="0" u="none" strike="noStrike" kern="1200" baseline="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200" b="0" i="0" u="none" strike="noStrike" kern="1200" baseline="0" dirty="0" err="1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Житикаринского</a:t>
                      </a:r>
                      <a:r>
                        <a:rPr lang="ru-RU" sz="1200" b="0" i="0" u="none" strike="noStrike" kern="1200" baseline="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 района </a:t>
                      </a:r>
                      <a:r>
                        <a:rPr lang="ru-RU" sz="1200" b="0" i="0" u="none" strike="noStrike" kern="1200" baseline="0" dirty="0" err="1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Костанайской</a:t>
                      </a:r>
                      <a:r>
                        <a:rPr lang="ru-RU" sz="1200" b="0" i="0" u="none" strike="noStrike" kern="1200" baseline="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 области </a:t>
                      </a:r>
                      <a:endParaRPr lang="ru-RU" sz="1200" b="0" i="0" u="none" strike="noStrike" kern="12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ОБ</a:t>
                      </a:r>
                      <a:endParaRPr lang="ru-RU" sz="12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</a:rPr>
                        <a:t>-</a:t>
                      </a:r>
                      <a:endParaRPr lang="ru-RU" sz="1200" b="0" i="0" u="none" strike="noStrike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</a:rPr>
                        <a:t>150</a:t>
                      </a:r>
                      <a:r>
                        <a:rPr lang="ru-RU" sz="1200" b="0" i="0" u="none" strike="noStrike" baseline="0" dirty="0" smtClean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</a:rPr>
                        <a:t> 000,0</a:t>
                      </a:r>
                      <a:endParaRPr lang="ru-RU" sz="1200" b="0" i="0" u="none" strike="noStrike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</a:rPr>
                        <a:t>211</a:t>
                      </a:r>
                      <a:r>
                        <a:rPr lang="ru-RU" sz="1200" b="0" i="0" u="none" strike="noStrike" baseline="0" dirty="0" smtClean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</a:rPr>
                        <a:t> 608,0</a:t>
                      </a:r>
                      <a:endParaRPr lang="ru-RU" sz="1200" b="0" i="0" u="none" strike="noStrike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88471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kern="12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Строительство газопровода высокого давления для газификации с. </a:t>
                      </a:r>
                      <a:r>
                        <a:rPr lang="ru-RU" sz="1200" b="0" i="0" u="none" strike="noStrike" kern="1200" dirty="0" err="1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Тургеновка</a:t>
                      </a:r>
                      <a:r>
                        <a:rPr lang="ru-RU" sz="1200" b="0" i="0" u="none" strike="noStrike" kern="12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200" b="0" i="0" u="none" strike="noStrike" kern="1200" dirty="0" err="1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Житикаринского</a:t>
                      </a:r>
                      <a:r>
                        <a:rPr lang="ru-RU" sz="1200" b="0" i="0" u="none" strike="noStrike" kern="12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 района </a:t>
                      </a:r>
                      <a:r>
                        <a:rPr lang="ru-RU" sz="1200" b="0" i="0" u="none" strike="noStrike" kern="1200" dirty="0" err="1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Костанайской</a:t>
                      </a:r>
                      <a:r>
                        <a:rPr lang="ru-RU" sz="1200" b="0" i="0" u="none" strike="noStrike" kern="12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 области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ОБ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</a:rPr>
                        <a:t>-</a:t>
                      </a:r>
                      <a:endParaRPr lang="ru-RU" sz="1200" b="0" i="0" u="none" strike="noStrike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</a:rPr>
                        <a:t>-</a:t>
                      </a:r>
                      <a:endParaRPr lang="ru-RU" sz="1200" b="0" i="0" u="none" strike="noStrike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</a:rPr>
                        <a:t>245 851,0</a:t>
                      </a:r>
                      <a:endParaRPr lang="ru-RU" sz="1200" b="0" i="0" u="none" strike="noStrike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90035980"/>
                  </a:ext>
                </a:extLst>
              </a:tr>
              <a:tr h="288471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0" i="0" u="none" strike="noStrike" kern="1200" dirty="0" smtClean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МБ</a:t>
                      </a:r>
                      <a:endParaRPr lang="ru-RU" sz="12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</a:rPr>
                        <a:t> 6 576,1</a:t>
                      </a:r>
                      <a:endParaRPr lang="ru-RU" sz="1200" b="0" i="0" u="none" strike="noStrike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</a:rPr>
                        <a:t>-</a:t>
                      </a:r>
                      <a:endParaRPr lang="ru-RU" sz="1200" b="0" i="0" u="none" strike="noStrike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</a:rPr>
                        <a:t>-</a:t>
                      </a:r>
                      <a:endParaRPr lang="ru-RU" sz="1200" b="0" i="0" u="none" strike="noStrike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79563465"/>
                  </a:ext>
                </a:extLst>
              </a:tr>
              <a:tr h="288471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kern="12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Строительство разводящих</a:t>
                      </a:r>
                      <a:r>
                        <a:rPr lang="ru-RU" sz="1200" b="0" i="0" u="none" strike="noStrike" kern="1200" baseline="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 сетей газопровода для газификации с. </a:t>
                      </a:r>
                      <a:r>
                        <a:rPr lang="ru-RU" sz="1200" b="0" i="0" u="none" strike="noStrike" kern="1200" baseline="0" dirty="0" err="1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Тургеновка</a:t>
                      </a:r>
                      <a:r>
                        <a:rPr lang="ru-RU" sz="1200" b="0" i="0" u="none" strike="noStrike" kern="1200" baseline="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200" b="0" i="0" u="none" strike="noStrike" kern="1200" baseline="0" dirty="0" err="1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Житикаринского</a:t>
                      </a:r>
                      <a:r>
                        <a:rPr lang="ru-RU" sz="1200" b="0" i="0" u="none" strike="noStrike" kern="1200" baseline="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 района </a:t>
                      </a:r>
                      <a:r>
                        <a:rPr lang="ru-RU" sz="1200" b="0" i="0" u="none" strike="noStrike" kern="1200" baseline="0" dirty="0" err="1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Костанайской</a:t>
                      </a:r>
                      <a:r>
                        <a:rPr lang="ru-RU" sz="1200" b="0" i="0" u="none" strike="noStrike" kern="1200" baseline="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 области </a:t>
                      </a:r>
                      <a:endParaRPr lang="ru-RU" sz="1200" b="0" i="0" u="none" strike="noStrike" kern="1200" dirty="0" smtClean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ОБ</a:t>
                      </a:r>
                      <a:endParaRPr lang="ru-RU" sz="12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</a:rPr>
                        <a:t>-</a:t>
                      </a:r>
                      <a:endParaRPr lang="ru-RU" sz="1200" b="0" i="0" u="none" strike="noStrike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</a:rPr>
                        <a:t>-</a:t>
                      </a:r>
                      <a:endParaRPr lang="ru-RU" sz="1200" b="0" i="0" u="none" strike="noStrike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</a:rPr>
                        <a:t>329 892,0</a:t>
                      </a:r>
                      <a:endParaRPr lang="ru-RU" sz="1200" b="0" i="0" u="none" strike="noStrike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93880763"/>
                  </a:ext>
                </a:extLst>
              </a:tr>
              <a:tr h="376137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Строительство антенно-мачтового сооружения высотой 40 метров в селе </a:t>
                      </a:r>
                      <a:r>
                        <a:rPr lang="ru-RU" sz="1200" b="0" i="0" u="none" strike="noStrike" dirty="0" err="1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Хозрет</a:t>
                      </a:r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, </a:t>
                      </a:r>
                      <a:r>
                        <a:rPr lang="ru-RU" sz="1200" b="0" i="0" u="none" strike="noStrike" dirty="0" err="1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Житикаринского</a:t>
                      </a:r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 района,</a:t>
                      </a:r>
                      <a:r>
                        <a:rPr lang="ru-RU" sz="1200" b="0" i="0" u="none" strike="noStrike" baseline="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baseline="0" dirty="0" err="1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Костанайской</a:t>
                      </a:r>
                      <a:r>
                        <a:rPr lang="ru-RU" sz="1200" b="0" i="0" u="none" strike="noStrike" baseline="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 области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ОБ</a:t>
                      </a:r>
                      <a:endParaRPr lang="ru-RU" sz="12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baseline="0" dirty="0" smtClean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smtClean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</a:rPr>
                        <a:t>39</a:t>
                      </a:r>
                      <a:r>
                        <a:rPr lang="ru-RU" sz="1200" b="0" i="0" u="none" strike="noStrike" baseline="0" dirty="0" smtClean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</a:rPr>
                        <a:t> 860,7</a:t>
                      </a:r>
                      <a:endParaRPr lang="ru-RU" sz="1200" b="0" i="0" u="none" strike="noStrike" dirty="0" smtClean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</a:rPr>
                        <a:t>-</a:t>
                      </a:r>
                      <a:endParaRPr lang="ru-RU" sz="1200" b="0" i="0" u="none" strike="noStrike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</a:rPr>
                        <a:t>-</a:t>
                      </a:r>
                      <a:endParaRPr lang="ru-RU" sz="1200" b="0" i="0" u="none" strike="noStrike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7559728"/>
                  </a:ext>
                </a:extLst>
              </a:tr>
              <a:tr h="394264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МБ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</a:rPr>
                        <a:t>606,1</a:t>
                      </a:r>
                      <a:endParaRPr lang="ru-RU" sz="1200" b="0" i="0" u="none" strike="noStrike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</a:rPr>
                        <a:t>-</a:t>
                      </a:r>
                      <a:endParaRPr lang="ru-RU" sz="1200" b="0" i="0" u="none" strike="noStrike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</a:rPr>
                        <a:t>-</a:t>
                      </a:r>
                      <a:endParaRPr lang="ru-RU" sz="1200" b="0" i="0" u="none" strike="noStrike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11417999"/>
                  </a:ext>
                </a:extLst>
              </a:tr>
              <a:tr h="288471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Строительство антенно-мачтового сооружения высотой 40 метров в селе </a:t>
                      </a:r>
                      <a:r>
                        <a:rPr lang="ru-RU" sz="1200" b="0" i="0" u="none" strike="noStrike" dirty="0" err="1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Кусакан</a:t>
                      </a:r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, </a:t>
                      </a:r>
                      <a:r>
                        <a:rPr lang="ru-RU" sz="1200" b="0" i="0" u="none" strike="noStrike" dirty="0" err="1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Житикаринского</a:t>
                      </a:r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 района, </a:t>
                      </a:r>
                      <a:r>
                        <a:rPr lang="ru-RU" sz="1200" b="0" i="0" u="none" strike="noStrike" dirty="0" err="1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Костанайской</a:t>
                      </a:r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 области  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ОБ</a:t>
                      </a:r>
                      <a:endParaRPr lang="ru-RU" sz="12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</a:rPr>
                        <a:t>43</a:t>
                      </a:r>
                      <a:r>
                        <a:rPr lang="ru-RU" sz="1200" b="0" i="0" u="none" strike="noStrike" baseline="0" dirty="0" smtClean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</a:rPr>
                        <a:t> 991,9</a:t>
                      </a:r>
                      <a:endParaRPr lang="ru-RU" sz="1200" b="0" i="0" u="none" strike="noStrike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</a:rPr>
                        <a:t>-</a:t>
                      </a:r>
                      <a:endParaRPr lang="ru-RU" sz="1200" b="0" i="0" u="none" strike="noStrike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</a:rPr>
                        <a:t>-</a:t>
                      </a:r>
                      <a:endParaRPr lang="ru-RU" sz="1200" b="0" i="0" u="none" strike="noStrike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84169377"/>
                  </a:ext>
                </a:extLst>
              </a:tr>
              <a:tr h="288471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МБ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</a:rPr>
                        <a:t>645,5</a:t>
                      </a:r>
                      <a:endParaRPr lang="ru-RU" sz="1200" b="0" i="0" u="none" strike="noStrike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</a:rPr>
                        <a:t>-</a:t>
                      </a:r>
                      <a:endParaRPr lang="ru-RU" sz="1200" b="0" i="0" u="none" strike="noStrike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</a:rPr>
                        <a:t>-</a:t>
                      </a:r>
                      <a:endParaRPr lang="ru-RU" sz="1200" b="0" i="0" u="none" strike="noStrike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05801942"/>
                  </a:ext>
                </a:extLst>
              </a:tr>
              <a:tr h="248691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Строительство опоры связи высотой 24 метра в селе Шевченковка </a:t>
                      </a:r>
                      <a:r>
                        <a:rPr lang="ru-RU" sz="1200" b="0" i="0" u="none" strike="noStrike" dirty="0" err="1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Житикаринского</a:t>
                      </a:r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 района, </a:t>
                      </a:r>
                      <a:r>
                        <a:rPr lang="ru-RU" sz="1200" b="0" i="0" u="none" strike="noStrike" dirty="0" err="1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Костанайской</a:t>
                      </a:r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 области 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ОБ</a:t>
                      </a:r>
                      <a:endParaRPr lang="ru-RU" sz="12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dirty="0" smtClean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</a:rPr>
                        <a:t>11</a:t>
                      </a:r>
                      <a:r>
                        <a:rPr lang="ru-RU" sz="1200" b="0" i="0" u="none" strike="noStrike" baseline="0" dirty="0" smtClean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</a:rPr>
                        <a:t> 737</a:t>
                      </a:r>
                      <a:r>
                        <a:rPr lang="ru-RU" sz="1200" b="0" i="0" u="none" strike="noStrike" dirty="0" smtClean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</a:rPr>
                        <a:t>,0</a:t>
                      </a:r>
                    </a:p>
                    <a:p>
                      <a:pPr algn="ctr" fontAlgn="ctr"/>
                      <a:endParaRPr lang="ru-RU" sz="1200" b="0" i="0" u="none" strike="noStrike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</a:rPr>
                        <a:t>-</a:t>
                      </a:r>
                      <a:endParaRPr lang="ru-RU" sz="1200" b="0" i="0" u="none" strike="noStrike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</a:rPr>
                        <a:t>-</a:t>
                      </a:r>
                      <a:endParaRPr lang="ru-RU" sz="1200" b="0" i="0" u="none" strike="noStrike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90477126"/>
                  </a:ext>
                </a:extLst>
              </a:tr>
              <a:tr h="226332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МБ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</a:rPr>
                        <a:t>171,9</a:t>
                      </a:r>
                      <a:endParaRPr lang="ru-RU" sz="1200" b="0" i="0" u="none" strike="noStrike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</a:rPr>
                        <a:t>-</a:t>
                      </a:r>
                      <a:endParaRPr lang="ru-RU" sz="1200" b="0" i="0" u="none" strike="noStrike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</a:rPr>
                        <a:t>-</a:t>
                      </a:r>
                      <a:endParaRPr lang="ru-RU" sz="1200" b="0" i="0" u="none" strike="noStrike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27496094"/>
                  </a:ext>
                </a:extLst>
              </a:tr>
              <a:tr h="288471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Реконструкция здания бывшей районной больницы (без ремонта фасадов) по адресу </a:t>
                      </a:r>
                      <a:r>
                        <a:rPr lang="ru-RU" sz="1200" b="0" i="0" u="none" strike="noStrike" dirty="0" err="1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Костанайская</a:t>
                      </a:r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 область, </a:t>
                      </a:r>
                      <a:r>
                        <a:rPr lang="ru-RU" sz="1200" b="0" i="0" u="none" strike="noStrike" dirty="0" err="1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Житикаринский</a:t>
                      </a:r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райрн</a:t>
                      </a:r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, город </a:t>
                      </a:r>
                      <a:r>
                        <a:rPr lang="ru-RU" sz="1200" b="0" i="0" u="none" strike="noStrike" dirty="0" err="1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Житикара</a:t>
                      </a:r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, улица Ленина, 108/1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МБ</a:t>
                      </a:r>
                      <a:endParaRPr lang="ru-RU" sz="12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</a:rPr>
                        <a:t>110 000,0</a:t>
                      </a:r>
                      <a:endParaRPr lang="ru-RU" sz="1200" b="0" i="0" u="none" strike="noStrike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</a:rPr>
                        <a:t>27</a:t>
                      </a:r>
                      <a:r>
                        <a:rPr lang="ru-RU" sz="1200" b="0" i="0" u="none" strike="noStrike" baseline="0" dirty="0" smtClean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</a:rPr>
                        <a:t> 927,0</a:t>
                      </a:r>
                      <a:endParaRPr lang="ru-RU" sz="1200" b="0" i="0" u="none" strike="noStrike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</a:rPr>
                        <a:t>60 753,0</a:t>
                      </a:r>
                      <a:endParaRPr lang="ru-RU" sz="1200" b="0" i="0" u="none" strike="noStrike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67192125"/>
                  </a:ext>
                </a:extLst>
              </a:tr>
            </a:tbl>
          </a:graphicData>
        </a:graphic>
      </p:graphicFrame>
      <p:sp>
        <p:nvSpPr>
          <p:cNvPr id="2" name="Прямоугольник 1"/>
          <p:cNvSpPr/>
          <p:nvPr/>
        </p:nvSpPr>
        <p:spPr>
          <a:xfrm>
            <a:off x="481264" y="6326751"/>
            <a:ext cx="3490332" cy="6081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tabLst>
                <a:tab pos="90170" algn="l"/>
              </a:tabLst>
            </a:pPr>
            <a:r>
              <a:rPr lang="ru-RU" sz="10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Расшифровка аббревиатур: </a:t>
            </a:r>
          </a:p>
          <a:p>
            <a:pPr algn="just">
              <a:lnSpc>
                <a:spcPct val="115000"/>
              </a:lnSpc>
              <a:tabLst>
                <a:tab pos="90170" algn="l"/>
              </a:tabLst>
            </a:pPr>
            <a:r>
              <a:rPr lang="ru-RU" sz="1000" b="1" dirty="0">
                <a:solidFill>
                  <a:srgbClr val="C00000"/>
                </a:solidFill>
                <a:latin typeface="Arial" pitchFamily="34" charset="0"/>
                <a:ea typeface="SimSun" panose="02010600030101010101" pitchFamily="2" charset="-122"/>
                <a:cs typeface="Arial" pitchFamily="34" charset="0"/>
              </a:rPr>
              <a:t>МБ</a:t>
            </a:r>
            <a:r>
              <a:rPr lang="ru-RU" sz="1000" b="1" dirty="0">
                <a:solidFill>
                  <a:srgbClr val="0A259A"/>
                </a:solidFill>
                <a:latin typeface="Arial" pitchFamily="34" charset="0"/>
                <a:ea typeface="SimSun" panose="02010600030101010101" pitchFamily="2" charset="-122"/>
                <a:cs typeface="Arial" pitchFamily="34" charset="0"/>
              </a:rPr>
              <a:t> </a:t>
            </a:r>
            <a:r>
              <a:rPr lang="ru-RU" sz="1000" b="1" dirty="0">
                <a:solidFill>
                  <a:srgbClr val="002060"/>
                </a:solidFill>
                <a:latin typeface="Arial" pitchFamily="34" charset="0"/>
                <a:ea typeface="SimSun" panose="02010600030101010101" pitchFamily="2" charset="-122"/>
                <a:cs typeface="Arial" pitchFamily="34" charset="0"/>
              </a:rPr>
              <a:t>– местный бюджет</a:t>
            </a:r>
          </a:p>
          <a:p>
            <a:pPr algn="just">
              <a:lnSpc>
                <a:spcPct val="115000"/>
              </a:lnSpc>
              <a:tabLst>
                <a:tab pos="90170" algn="l"/>
              </a:tabLst>
            </a:pPr>
            <a:r>
              <a:rPr lang="ru-RU" sz="1000" b="1" dirty="0">
                <a:solidFill>
                  <a:srgbClr val="C00000"/>
                </a:solidFill>
                <a:latin typeface="Arial" pitchFamily="34" charset="0"/>
                <a:ea typeface="SimSun" panose="02010600030101010101" pitchFamily="2" charset="-122"/>
                <a:cs typeface="Arial" pitchFamily="34" charset="0"/>
              </a:rPr>
              <a:t>ОБ</a:t>
            </a:r>
            <a:r>
              <a:rPr lang="ru-RU" sz="1000" b="1" dirty="0">
                <a:solidFill>
                  <a:srgbClr val="0A259A"/>
                </a:solidFill>
                <a:latin typeface="Arial" pitchFamily="34" charset="0"/>
                <a:ea typeface="SimSun" panose="02010600030101010101" pitchFamily="2" charset="-122"/>
                <a:cs typeface="Arial" pitchFamily="34" charset="0"/>
              </a:rPr>
              <a:t> </a:t>
            </a:r>
            <a:r>
              <a:rPr lang="ru-RU" sz="1000" b="1" dirty="0">
                <a:solidFill>
                  <a:srgbClr val="002060"/>
                </a:solidFill>
                <a:latin typeface="Arial" pitchFamily="34" charset="0"/>
                <a:ea typeface="SimSun" panose="02010600030101010101" pitchFamily="2" charset="-122"/>
                <a:cs typeface="Arial" pitchFamily="34" charset="0"/>
              </a:rPr>
              <a:t>– областной бюджет</a:t>
            </a:r>
          </a:p>
        </p:txBody>
      </p:sp>
    </p:spTree>
    <p:extLst>
      <p:ext uri="{BB962C8B-B14F-4D97-AF65-F5344CB8AC3E}">
        <p14:creationId xmlns:p14="http://schemas.microsoft.com/office/powerpoint/2010/main" val="196353636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993530" y="432624"/>
            <a:ext cx="8062547" cy="883383"/>
          </a:xfrm>
        </p:spPr>
        <p:txBody>
          <a:bodyPr>
            <a:normAutofit/>
          </a:bodyPr>
          <a:lstStyle/>
          <a:p>
            <a:pPr algn="ctr"/>
            <a:r>
              <a:rPr lang="ru-RU" sz="24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Расходы на реализацию инвестиционных проектов </a:t>
            </a:r>
            <a:br>
              <a:rPr lang="ru-RU" sz="24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4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сфере </a:t>
            </a:r>
            <a:r>
              <a:rPr lang="ru-RU" sz="24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ЖКХ </a:t>
            </a:r>
            <a:r>
              <a:rPr lang="ru-RU" sz="24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 </a:t>
            </a:r>
            <a:r>
              <a:rPr lang="ru-RU" sz="24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2026-2028 годы, тыс. </a:t>
            </a:r>
            <a:r>
              <a:rPr lang="ru-RU" sz="2400" b="1" dirty="0" err="1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теңге</a:t>
            </a:r>
            <a:r>
              <a:rPr lang="ru-RU" sz="24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24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5490" y="373031"/>
            <a:ext cx="2549769" cy="942976"/>
          </a:xfrm>
          <a:prstGeom prst="rect">
            <a:avLst/>
          </a:prstGeom>
        </p:spPr>
      </p:pic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8CF6D7D3-616B-43D9-9DBE-6B3DFED35A2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77978120"/>
              </p:ext>
            </p:extLst>
          </p:nvPr>
        </p:nvGraphicFramePr>
        <p:xfrm>
          <a:off x="557152" y="1598837"/>
          <a:ext cx="11039138" cy="4416952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7600357">
                  <a:extLst>
                    <a:ext uri="{9D8B030D-6E8A-4147-A177-3AD203B41FA5}">
                      <a16:colId xmlns:a16="http://schemas.microsoft.com/office/drawing/2014/main" val="1392737400"/>
                    </a:ext>
                  </a:extLst>
                </a:gridCol>
                <a:gridCol w="933969">
                  <a:extLst>
                    <a:ext uri="{9D8B030D-6E8A-4147-A177-3AD203B41FA5}">
                      <a16:colId xmlns:a16="http://schemas.microsoft.com/office/drawing/2014/main" val="1615036783"/>
                    </a:ext>
                  </a:extLst>
                </a:gridCol>
                <a:gridCol w="887885">
                  <a:extLst>
                    <a:ext uri="{9D8B030D-6E8A-4147-A177-3AD203B41FA5}">
                      <a16:colId xmlns:a16="http://schemas.microsoft.com/office/drawing/2014/main" val="4095777133"/>
                    </a:ext>
                  </a:extLst>
                </a:gridCol>
                <a:gridCol w="892097">
                  <a:extLst>
                    <a:ext uri="{9D8B030D-6E8A-4147-A177-3AD203B41FA5}">
                      <a16:colId xmlns:a16="http://schemas.microsoft.com/office/drawing/2014/main" val="2452426405"/>
                    </a:ext>
                  </a:extLst>
                </a:gridCol>
                <a:gridCol w="724830">
                  <a:extLst>
                    <a:ext uri="{9D8B030D-6E8A-4147-A177-3AD203B41FA5}">
                      <a16:colId xmlns:a16="http://schemas.microsoft.com/office/drawing/2014/main" val="719609063"/>
                    </a:ext>
                  </a:extLst>
                </a:gridCol>
              </a:tblGrid>
              <a:tr h="51321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</a:t>
                      </a:r>
                      <a:r>
                        <a:rPr lang="ru-RU" sz="1200" u="none" strike="noStrike" dirty="0" smtClean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проекта</a:t>
                      </a:r>
                      <a:endParaRPr lang="ru-RU" sz="1200" b="1" i="0" u="none" strike="noStrike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88" marR="5588" marT="558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 smtClean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Источник финансирования</a:t>
                      </a:r>
                      <a:endParaRPr lang="ru-RU" sz="1200" b="1" i="0" u="none" strike="noStrike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88" marR="5588" marT="558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 smtClean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2026 год</a:t>
                      </a:r>
                      <a:endParaRPr lang="ru-RU" sz="1200" b="1" i="0" u="none" strike="noStrike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88" marR="5588" marT="5588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2027 год</a:t>
                      </a:r>
                      <a:endParaRPr kumimoji="0" lang="ru-RU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588" marR="5588" marT="5588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2028 год</a:t>
                      </a:r>
                      <a:endParaRPr kumimoji="0" lang="ru-RU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588" marR="5588" marT="5588" marB="0" anchor="ctr"/>
                </a:tc>
                <a:extLst>
                  <a:ext uri="{0D108BD9-81ED-4DB2-BD59-A6C34878D82A}">
                    <a16:rowId xmlns:a16="http://schemas.microsoft.com/office/drawing/2014/main" val="3612715883"/>
                  </a:ext>
                </a:extLst>
              </a:tr>
              <a:tr h="151842"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u="none" strike="noStrike" dirty="0">
                          <a:solidFill>
                            <a:srgbClr val="0A259A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900" b="0" i="0" u="none" strike="noStrike" dirty="0">
                        <a:solidFill>
                          <a:srgbClr val="0A259A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88" marR="5588" marT="5588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solidFill>
                            <a:srgbClr val="0A259A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900" b="0" i="0" u="none" strike="noStrike" dirty="0">
                        <a:solidFill>
                          <a:srgbClr val="0A259A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88" marR="5588" marT="558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solidFill>
                            <a:srgbClr val="0A259A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900" b="0" i="0" u="none" strike="noStrike" dirty="0">
                        <a:solidFill>
                          <a:srgbClr val="0A259A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88" marR="5588" marT="5588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u="none" strike="noStrike">
                          <a:solidFill>
                            <a:srgbClr val="0A259A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900" b="0" i="0" u="none" strike="noStrike">
                        <a:solidFill>
                          <a:srgbClr val="0A259A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88" marR="5588" marT="5588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solidFill>
                            <a:srgbClr val="0A259A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900" b="0" i="0" u="none" strike="noStrike" dirty="0">
                        <a:solidFill>
                          <a:srgbClr val="0A259A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88" marR="5588" marT="5588" marB="0" anchor="ctr"/>
                </a:tc>
                <a:extLst>
                  <a:ext uri="{0D108BD9-81ED-4DB2-BD59-A6C34878D82A}">
                    <a16:rowId xmlns:a16="http://schemas.microsoft.com/office/drawing/2014/main" val="4287658936"/>
                  </a:ext>
                </a:extLst>
              </a:tr>
              <a:tr h="188230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1" i="0" u="none" strike="noStrike" dirty="0">
                          <a:solidFill>
                            <a:srgbClr val="0A259A"/>
                          </a:solidFill>
                          <a:effectLst/>
                          <a:latin typeface="Times New Roman" panose="02020603050405020304" pitchFamily="18" charset="0"/>
                        </a:rPr>
                        <a:t>Всего, в </a:t>
                      </a:r>
                      <a:r>
                        <a:rPr lang="ru-RU" sz="1200" b="1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том числе: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A259A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0" u="none" strike="noStrike" baseline="0" dirty="0" smtClean="0">
                          <a:solidFill>
                            <a:srgbClr val="1D3176"/>
                          </a:solidFill>
                          <a:effectLst/>
                          <a:latin typeface="Times New Roman" panose="02020603050405020304" pitchFamily="18" charset="0"/>
                        </a:rPr>
                        <a:t>1 312 750,8</a:t>
                      </a:r>
                      <a:r>
                        <a:rPr lang="ru-RU" sz="1200" b="1" i="0" u="none" strike="noStrike" dirty="0">
                          <a:solidFill>
                            <a:srgbClr val="1D317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1" i="0" u="none" strike="noStrike" dirty="0" smtClean="0">
                          <a:solidFill>
                            <a:srgbClr val="1D317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825</a:t>
                      </a:r>
                      <a:r>
                        <a:rPr lang="ru-RU" sz="1200" b="1" i="0" u="none" strike="noStrike" baseline="0" dirty="0" smtClean="0">
                          <a:solidFill>
                            <a:srgbClr val="1D317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494</a:t>
                      </a:r>
                      <a:r>
                        <a:rPr lang="ru-RU" sz="1200" b="1" i="0" u="none" strike="noStrike" dirty="0" smtClean="0">
                          <a:solidFill>
                            <a:srgbClr val="1D317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,0</a:t>
                      </a:r>
                      <a:r>
                        <a:rPr lang="ru-RU" sz="1200" b="1" i="0" u="none" strike="noStrike" dirty="0">
                          <a:solidFill>
                            <a:srgbClr val="1D317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rgbClr val="1D3176"/>
                          </a:solidFill>
                          <a:effectLst/>
                          <a:latin typeface="Times New Roman" panose="02020603050405020304" pitchFamily="18" charset="0"/>
                        </a:rPr>
                        <a:t>10</a:t>
                      </a:r>
                      <a:r>
                        <a:rPr lang="ru-RU" sz="1200" b="1" i="0" u="none" strike="noStrike" baseline="0" dirty="0" smtClean="0">
                          <a:solidFill>
                            <a:srgbClr val="1D3176"/>
                          </a:solidFill>
                          <a:effectLst/>
                          <a:latin typeface="Times New Roman" panose="02020603050405020304" pitchFamily="18" charset="0"/>
                        </a:rPr>
                        <a:t> 000,0</a:t>
                      </a:r>
                      <a:endParaRPr lang="ru-RU" sz="1200" b="1" i="0" u="none" strike="noStrike" dirty="0">
                        <a:solidFill>
                          <a:srgbClr val="1D3176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10586334"/>
                  </a:ext>
                </a:extLst>
              </a:tr>
              <a:tr h="439710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Реконструкция сетей водоснабжения села </a:t>
                      </a:r>
                      <a:r>
                        <a:rPr lang="ru-RU" sz="1200" b="0" i="0" u="none" strike="noStrike" dirty="0" err="1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Тургеновка</a:t>
                      </a:r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 с подключением к системе централизованного водоснабжения города </a:t>
                      </a:r>
                      <a:r>
                        <a:rPr lang="ru-RU" sz="1200" b="0" i="0" u="none" strike="noStrike" dirty="0" err="1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Житикара</a:t>
                      </a:r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Житикаринского</a:t>
                      </a:r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 района </a:t>
                      </a:r>
                      <a:r>
                        <a:rPr lang="ru-RU" sz="1200" b="0" i="0" u="none" strike="noStrike" dirty="0" err="1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Костанайской</a:t>
                      </a:r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 области</a:t>
                      </a:r>
                    </a:p>
                  </a:txBody>
                  <a:tcPr marL="9525" marR="9525" marT="9525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</a:rPr>
                        <a:t>ОБ</a:t>
                      </a:r>
                      <a:endParaRPr lang="ru-RU" sz="1200" b="0" i="0" u="none" strike="noStrike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2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88" marR="5588" marT="5588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176</a:t>
                      </a:r>
                      <a:r>
                        <a:rPr lang="ru-RU" sz="1200" b="0" i="0" u="none" strike="noStrike" baseline="0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698,0</a:t>
                      </a:r>
                      <a:endParaRPr lang="ru-RU" sz="12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88" marR="5588" marT="5588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2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88" marR="5588" marT="5588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88731463"/>
                  </a:ext>
                </a:extLst>
              </a:tr>
              <a:tr h="409413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Реконструкция сетей водоснабжения села </a:t>
                      </a:r>
                      <a:r>
                        <a:rPr lang="ru-RU" sz="1200" b="0" i="0" u="none" strike="noStrike" dirty="0" err="1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Тохтарово</a:t>
                      </a:r>
                      <a:r>
                        <a:rPr lang="ru-RU" sz="1200" b="0" i="0" u="none" strike="noStrike" baseline="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Житикаринского</a:t>
                      </a:r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 района </a:t>
                      </a:r>
                      <a:r>
                        <a:rPr lang="ru-RU" sz="1200" b="0" i="0" u="none" strike="noStrike" dirty="0" err="1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Костанайской</a:t>
                      </a:r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 области</a:t>
                      </a:r>
                    </a:p>
                  </a:txBody>
                  <a:tcPr marL="9525" marR="9525" marT="9525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</a:rPr>
                        <a:t>ОБ</a:t>
                      </a:r>
                      <a:endParaRPr lang="ru-RU" sz="1200" b="0" i="0" u="none" strike="noStrike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435</a:t>
                      </a:r>
                      <a:r>
                        <a:rPr lang="ru-RU" sz="1200" b="0" i="0" u="none" strike="noStrike" baseline="0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 555,0</a:t>
                      </a:r>
                      <a:endParaRPr lang="ru-RU" sz="12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599 796</a:t>
                      </a:r>
                      <a:r>
                        <a:rPr lang="ru-RU" sz="1200" b="0" i="0" u="none" strike="noStrike" baseline="0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,0</a:t>
                      </a:r>
                      <a:endParaRPr lang="ru-RU" sz="12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-</a:t>
                      </a:r>
                      <a:endParaRPr lang="ru-RU" sz="12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36694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Реконструкция канализационных очистных сооружений в городе </a:t>
                      </a:r>
                      <a:r>
                        <a:rPr lang="ru-RU" sz="1200" b="0" i="0" u="none" strike="noStrike" dirty="0" err="1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Житикара</a:t>
                      </a:r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, </a:t>
                      </a:r>
                      <a:r>
                        <a:rPr lang="ru-RU" sz="1200" b="0" i="0" u="none" strike="noStrike" dirty="0" err="1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Житикаринского</a:t>
                      </a:r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 района </a:t>
                      </a:r>
                      <a:r>
                        <a:rPr lang="ru-RU" sz="1200" b="0" i="0" u="none" strike="noStrike" dirty="0" err="1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Костанайской</a:t>
                      </a:r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 области 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dirty="0" smtClean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</a:rPr>
                        <a:t>ОБ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-</a:t>
                      </a:r>
                      <a:endParaRPr lang="ru-RU" sz="12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49</a:t>
                      </a:r>
                      <a:r>
                        <a:rPr lang="ru-RU" sz="1200" b="0" i="0" u="none" strike="noStrike" baseline="0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 000,0</a:t>
                      </a:r>
                      <a:endParaRPr lang="ru-RU" sz="12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10</a:t>
                      </a:r>
                      <a:r>
                        <a:rPr lang="ru-RU" sz="1200" b="0" i="0" u="none" strike="noStrike" baseline="0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 000,0</a:t>
                      </a:r>
                      <a:endParaRPr lang="ru-RU" sz="12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89758009"/>
                  </a:ext>
                </a:extLst>
              </a:tr>
              <a:tr h="433115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Реконструкция мазутного хозяйства  с заменой мазутного резервуара объемом 1000 м3 на  Центральной городской котельной ГКП «</a:t>
                      </a:r>
                      <a:r>
                        <a:rPr lang="ru-RU" sz="1200" b="0" i="0" u="none" strike="noStrike" dirty="0" err="1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Житикаракоммунэнерго</a:t>
                      </a:r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»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0" i="0" u="none" strike="noStrike" dirty="0" smtClean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dirty="0" smtClean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</a:rPr>
                        <a:t>МБ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0" i="0" u="none" strike="noStrike" dirty="0" smtClean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30 167,2</a:t>
                      </a:r>
                      <a:endParaRPr lang="ru-RU" sz="12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-</a:t>
                      </a:r>
                      <a:endParaRPr lang="ru-RU" sz="12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0" i="0" u="none" strike="noStrike" dirty="0" smtClean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-</a:t>
                      </a:r>
                    </a:p>
                    <a:p>
                      <a:pPr algn="ctr" fontAlgn="ctr"/>
                      <a:endParaRPr lang="ru-RU" sz="12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39620996"/>
                  </a:ext>
                </a:extLst>
              </a:tr>
              <a:tr h="428403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Реконструкция участка тепловой сети от центральной городской котельной до ТК-32, Д426 мм </a:t>
                      </a:r>
                      <a:r>
                        <a:rPr lang="ru-RU" sz="1200" b="0" i="0" u="none" strike="noStrike" dirty="0" err="1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г.Житикара</a:t>
                      </a:r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Костанайская</a:t>
                      </a:r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 область (кредит из областного бюджета)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0" i="0" u="none" strike="noStrike" dirty="0" smtClean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dirty="0" smtClean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</a:rPr>
                        <a:t>ОБ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0" i="0" u="none" strike="noStrike" dirty="0" smtClean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629 016,3</a:t>
                      </a:r>
                      <a:endParaRPr lang="ru-RU" sz="12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-</a:t>
                      </a:r>
                      <a:endParaRPr kumimoji="0" lang="ru-RU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-</a:t>
                      </a:r>
                      <a:endParaRPr kumimoji="0" lang="ru-RU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39017445"/>
                  </a:ext>
                </a:extLst>
              </a:tr>
              <a:tr h="436694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Реконструкция участков тепловых сетей Д108-159 мм (переходы под дорогам) в микрорайонах </a:t>
                      </a:r>
                      <a:r>
                        <a:rPr lang="ru-RU" sz="1200" b="0" i="0" u="none" strike="noStrike" dirty="0" err="1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г.Житикара</a:t>
                      </a:r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Костанайская</a:t>
                      </a:r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 область (кредит из областного бюджета)</a:t>
                      </a:r>
                    </a:p>
                  </a:txBody>
                  <a:tcPr marL="9525" marR="9525" marT="9525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0" i="0" u="none" strike="noStrike" dirty="0" smtClean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dirty="0" smtClean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</a:rPr>
                        <a:t>ОБ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0" i="0" u="none" strike="noStrike" dirty="0" smtClean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2 22</a:t>
                      </a:r>
                      <a:r>
                        <a:rPr lang="ru-RU" sz="1200" b="0" i="0" u="none" strike="noStrike" baseline="0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2</a:t>
                      </a:r>
                      <a:r>
                        <a:rPr lang="ru-RU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,3</a:t>
                      </a:r>
                      <a:endParaRPr lang="ru-RU" sz="12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-</a:t>
                      </a:r>
                      <a:endParaRPr kumimoji="0" lang="ru-RU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-</a:t>
                      </a:r>
                      <a:endParaRPr kumimoji="0" lang="ru-RU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09517487"/>
                  </a:ext>
                </a:extLst>
              </a:tr>
              <a:tr h="368993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Внедрение автоматизированной информационной</a:t>
                      </a:r>
                      <a:r>
                        <a:rPr lang="ru-RU" sz="1200" b="0" i="0" u="none" strike="noStrike" baseline="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 системы коммерческого учета электрической энергии и телеметрии ГКП «</a:t>
                      </a:r>
                      <a:r>
                        <a:rPr lang="ru-RU" sz="1200" b="0" i="0" u="none" strike="noStrike" baseline="0" dirty="0" err="1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Житикаракоммунэнерго</a:t>
                      </a:r>
                      <a:r>
                        <a:rPr lang="ru-RU" sz="1200" b="0" i="0" u="none" strike="noStrike" baseline="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» </a:t>
                      </a:r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(кредит из областного бюджета)</a:t>
                      </a:r>
                    </a:p>
                  </a:txBody>
                  <a:tcPr marL="9525" marR="9525" marT="9525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0" i="0" u="none" strike="noStrike" dirty="0" smtClean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dirty="0" smtClean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</a:rPr>
                        <a:t>ОБ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0" i="0" u="none" strike="noStrike" dirty="0" smtClean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fontAlgn="ctr"/>
                      <a:r>
                        <a:rPr lang="ru-RU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215 790,0</a:t>
                      </a:r>
                      <a:endParaRPr lang="ru-RU" sz="12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-</a:t>
                      </a:r>
                      <a:endParaRPr kumimoji="0" lang="ru-RU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-</a:t>
                      </a:r>
                      <a:endParaRPr kumimoji="0" lang="ru-RU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74290673"/>
                  </a:ext>
                </a:extLst>
              </a:tr>
            </a:tbl>
          </a:graphicData>
        </a:graphic>
      </p:graphicFrame>
      <p:sp>
        <p:nvSpPr>
          <p:cNvPr id="2" name="Прямоугольник 1"/>
          <p:cNvSpPr/>
          <p:nvPr/>
        </p:nvSpPr>
        <p:spPr>
          <a:xfrm>
            <a:off x="910079" y="6015789"/>
            <a:ext cx="3677963" cy="9417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15000"/>
              </a:lnSpc>
              <a:tabLst>
                <a:tab pos="90170" algn="l"/>
              </a:tabLst>
            </a:pPr>
            <a:r>
              <a:rPr lang="ru-RU" sz="12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Расшифровка </a:t>
            </a:r>
            <a:r>
              <a:rPr lang="ru-RU" sz="12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аббревиатуры: </a:t>
            </a:r>
            <a:endParaRPr lang="ru-RU" sz="1200" b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  <a:p>
            <a:pPr lvl="0" algn="just">
              <a:lnSpc>
                <a:spcPct val="115000"/>
              </a:lnSpc>
              <a:tabLst>
                <a:tab pos="90170" algn="l"/>
              </a:tabLst>
            </a:pPr>
            <a:r>
              <a:rPr lang="ru-RU" sz="1200" b="1" dirty="0" smtClean="0">
                <a:solidFill>
                  <a:srgbClr val="C00000"/>
                </a:solidFill>
                <a:latin typeface="Arial" pitchFamily="34" charset="0"/>
                <a:ea typeface="SimSun" panose="02010600030101010101" pitchFamily="2" charset="-122"/>
                <a:cs typeface="Arial" pitchFamily="34" charset="0"/>
              </a:rPr>
              <a:t>ОБ</a:t>
            </a:r>
            <a:r>
              <a:rPr lang="ru-RU" sz="1200" b="1" dirty="0" smtClean="0">
                <a:solidFill>
                  <a:srgbClr val="0A259A"/>
                </a:solidFill>
                <a:latin typeface="Arial" pitchFamily="34" charset="0"/>
                <a:ea typeface="SimSun" panose="02010600030101010101" pitchFamily="2" charset="-122"/>
                <a:cs typeface="Arial" pitchFamily="34" charset="0"/>
              </a:rPr>
              <a:t> </a:t>
            </a:r>
            <a:r>
              <a:rPr lang="ru-RU" sz="1200" b="1" dirty="0">
                <a:solidFill>
                  <a:srgbClr val="002060"/>
                </a:solidFill>
                <a:latin typeface="Arial" pitchFamily="34" charset="0"/>
                <a:ea typeface="SimSun" panose="02010600030101010101" pitchFamily="2" charset="-122"/>
                <a:cs typeface="Arial" pitchFamily="34" charset="0"/>
              </a:rPr>
              <a:t>– областной </a:t>
            </a:r>
            <a:r>
              <a:rPr lang="ru-RU" sz="1200" b="1" dirty="0" smtClean="0">
                <a:solidFill>
                  <a:srgbClr val="002060"/>
                </a:solidFill>
                <a:latin typeface="Arial" pitchFamily="34" charset="0"/>
                <a:ea typeface="SimSun" panose="02010600030101010101" pitchFamily="2" charset="-122"/>
                <a:cs typeface="Arial" pitchFamily="34" charset="0"/>
              </a:rPr>
              <a:t>бюджет</a:t>
            </a:r>
          </a:p>
          <a:p>
            <a:pPr algn="just">
              <a:lnSpc>
                <a:spcPct val="115000"/>
              </a:lnSpc>
              <a:tabLst>
                <a:tab pos="90170" algn="l"/>
              </a:tabLst>
            </a:pPr>
            <a:r>
              <a:rPr lang="ru-RU" sz="1200" b="1" dirty="0">
                <a:solidFill>
                  <a:srgbClr val="C00000"/>
                </a:solidFill>
                <a:latin typeface="Arial" pitchFamily="34" charset="0"/>
                <a:ea typeface="SimSun" panose="02010600030101010101" pitchFamily="2" charset="-122"/>
                <a:cs typeface="Arial" pitchFamily="34" charset="0"/>
              </a:rPr>
              <a:t>МБ</a:t>
            </a:r>
            <a:r>
              <a:rPr lang="ru-RU" sz="1200" b="1" dirty="0">
                <a:solidFill>
                  <a:srgbClr val="0A259A"/>
                </a:solidFill>
                <a:latin typeface="Arial" pitchFamily="34" charset="0"/>
                <a:ea typeface="SimSun" panose="02010600030101010101" pitchFamily="2" charset="-122"/>
                <a:cs typeface="Arial" pitchFamily="34" charset="0"/>
              </a:rPr>
              <a:t> </a:t>
            </a:r>
            <a:r>
              <a:rPr lang="ru-RU" sz="1200" b="1" dirty="0">
                <a:solidFill>
                  <a:srgbClr val="002060"/>
                </a:solidFill>
                <a:latin typeface="Arial" pitchFamily="34" charset="0"/>
                <a:ea typeface="SimSun" panose="02010600030101010101" pitchFamily="2" charset="-122"/>
                <a:cs typeface="Arial" pitchFamily="34" charset="0"/>
              </a:rPr>
              <a:t>– местный бюджет</a:t>
            </a:r>
          </a:p>
          <a:p>
            <a:pPr lvl="0" algn="just">
              <a:lnSpc>
                <a:spcPct val="115000"/>
              </a:lnSpc>
              <a:tabLst>
                <a:tab pos="90170" algn="l"/>
              </a:tabLst>
            </a:pPr>
            <a:endParaRPr lang="ru-RU" sz="1200" b="1" dirty="0">
              <a:solidFill>
                <a:srgbClr val="002060"/>
              </a:solidFill>
              <a:latin typeface="Arial" pitchFamily="34" charset="0"/>
              <a:ea typeface="SimSun" panose="02010600030101010101" pitchFamily="2" charset="-122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861935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0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Транспорт и коммуникации</a:t>
            </a:r>
          </a:p>
        </p:txBody>
      </p:sp>
      <p:sp>
        <p:nvSpPr>
          <p:cNvPr id="5" name="Объект 2"/>
          <p:cNvSpPr>
            <a:spLocks noGrp="1"/>
          </p:cNvSpPr>
          <p:nvPr>
            <p:ph idx="1"/>
          </p:nvPr>
        </p:nvSpPr>
        <p:spPr>
          <a:xfrm>
            <a:off x="570781" y="1471942"/>
            <a:ext cx="10515600" cy="4351338"/>
          </a:xfrm>
        </p:spPr>
        <p:txBody>
          <a:bodyPr/>
          <a:lstStyle/>
          <a:p>
            <a:pPr marL="0" indent="0" algn="just">
              <a:buNone/>
            </a:pPr>
            <a:r>
              <a:rPr lang="ru-RU" dirty="0" smtClean="0">
                <a:solidFill>
                  <a:srgbClr val="002060"/>
                </a:solidFill>
              </a:rPr>
              <a:t>        Расходы </a:t>
            </a:r>
            <a:r>
              <a:rPr lang="ru-RU" dirty="0">
                <a:solidFill>
                  <a:srgbClr val="002060"/>
                </a:solidFill>
              </a:rPr>
              <a:t>районного бюджета в сфере транспорта и </a:t>
            </a:r>
            <a:r>
              <a:rPr lang="ru-RU" dirty="0" smtClean="0">
                <a:solidFill>
                  <a:srgbClr val="002060"/>
                </a:solidFill>
              </a:rPr>
              <a:t>коммуникаций в 2026-2028 </a:t>
            </a:r>
            <a:r>
              <a:rPr lang="ru-RU" dirty="0">
                <a:solidFill>
                  <a:srgbClr val="002060"/>
                </a:solidFill>
              </a:rPr>
              <a:t>годах составят </a:t>
            </a:r>
            <a:r>
              <a:rPr lang="ru-RU" b="1" dirty="0" smtClean="0">
                <a:solidFill>
                  <a:srgbClr val="002060"/>
                </a:solidFill>
              </a:rPr>
              <a:t>5 907,7 </a:t>
            </a:r>
            <a:r>
              <a:rPr lang="ru-RU" b="1" dirty="0">
                <a:solidFill>
                  <a:srgbClr val="002060"/>
                </a:solidFill>
              </a:rPr>
              <a:t>млн. </a:t>
            </a:r>
            <a:r>
              <a:rPr lang="ru-RU" b="1" dirty="0" err="1" smtClean="0">
                <a:solidFill>
                  <a:srgbClr val="002060"/>
                </a:solidFill>
              </a:rPr>
              <a:t>теңге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>
                <a:solidFill>
                  <a:srgbClr val="002060"/>
                </a:solidFill>
              </a:rPr>
              <a:t>и будут направлены на финансирование мероприятий по обеспечению функционирования автомобильных дорог районного значения и улиц в населенных пунктах, среднему и текущему ремонту объектов транспортной инфраструктуры, и субсидирование пассажирских перевозок по социально значимым сообщениям. </a:t>
            </a:r>
          </a:p>
          <a:p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629150"/>
            <a:ext cx="12192000" cy="2228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0401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771283" y="240729"/>
            <a:ext cx="10515600" cy="603333"/>
          </a:xfrm>
        </p:spPr>
        <p:txBody>
          <a:bodyPr>
            <a:normAutofit/>
          </a:bodyPr>
          <a:lstStyle/>
          <a:p>
            <a:pPr algn="ctr"/>
            <a:r>
              <a:rPr lang="ru-RU" sz="24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Объемы расходов в сфере транспорта и коммуникации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075" y="5530362"/>
            <a:ext cx="2279639" cy="132763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32983" y="5530362"/>
            <a:ext cx="3174024" cy="1327638"/>
          </a:xfrm>
          <a:prstGeom prst="rect">
            <a:avLst/>
          </a:prstGeom>
        </p:spPr>
      </p:pic>
      <p:graphicFrame>
        <p:nvGraphicFramePr>
          <p:cNvPr id="8" name="Объект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68161427"/>
              </p:ext>
            </p:extLst>
          </p:nvPr>
        </p:nvGraphicFramePr>
        <p:xfrm>
          <a:off x="771283" y="1007154"/>
          <a:ext cx="10667517" cy="2951220"/>
        </p:xfrm>
        <a:graphic>
          <a:graphicData uri="http://schemas.openxmlformats.org/drawingml/2006/table">
            <a:tbl>
              <a:tblPr/>
              <a:tblGrid>
                <a:gridCol w="7277797">
                  <a:extLst>
                    <a:ext uri="{9D8B030D-6E8A-4147-A177-3AD203B41FA5}">
                      <a16:colId xmlns:a16="http://schemas.microsoft.com/office/drawing/2014/main" val="2315842423"/>
                    </a:ext>
                  </a:extLst>
                </a:gridCol>
                <a:gridCol w="1419770">
                  <a:extLst>
                    <a:ext uri="{9D8B030D-6E8A-4147-A177-3AD203B41FA5}">
                      <a16:colId xmlns:a16="http://schemas.microsoft.com/office/drawing/2014/main" val="1660756440"/>
                    </a:ext>
                  </a:extLst>
                </a:gridCol>
                <a:gridCol w="913482">
                  <a:extLst>
                    <a:ext uri="{9D8B030D-6E8A-4147-A177-3AD203B41FA5}">
                      <a16:colId xmlns:a16="http://schemas.microsoft.com/office/drawing/2014/main" val="129232617"/>
                    </a:ext>
                  </a:extLst>
                </a:gridCol>
                <a:gridCol w="1056468">
                  <a:extLst>
                    <a:ext uri="{9D8B030D-6E8A-4147-A177-3AD203B41FA5}">
                      <a16:colId xmlns:a16="http://schemas.microsoft.com/office/drawing/2014/main" val="338864557"/>
                    </a:ext>
                  </a:extLst>
                </a:gridCol>
              </a:tblGrid>
              <a:tr h="42890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Наименование </a:t>
                      </a:r>
                      <a:r>
                        <a:rPr lang="ru-RU" sz="1400" b="1" i="0" u="none" strike="noStrike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мероприятий </a:t>
                      </a:r>
                      <a:endParaRPr lang="ru-RU" sz="1400" b="1" i="0" u="none" strike="noStrike" dirty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775" marR="6775" marT="67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000" b="1" i="0" u="none" strike="noStrike" dirty="0" smtClean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 fontAlgn="t"/>
                      <a:r>
                        <a:rPr lang="ru-RU" sz="10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2026 год</a:t>
                      </a:r>
                    </a:p>
                    <a:p>
                      <a:pPr algn="ctr" fontAlgn="t"/>
                      <a:r>
                        <a:rPr lang="ru-RU" sz="1000" b="1" i="0" u="none" strike="noStrike" dirty="0" smtClean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(млн. </a:t>
                      </a:r>
                      <a:r>
                        <a:rPr lang="ru-RU" sz="1000" b="1" i="0" u="none" strike="noStrike" dirty="0" err="1" smtClean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теңге</a:t>
                      </a:r>
                      <a:r>
                        <a:rPr lang="ru-RU" sz="1000" b="1" i="0" u="none" strike="noStrike" dirty="0" smtClean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  <a:endParaRPr lang="ru-RU" sz="1000" b="1" i="0" u="none" strike="noStrike" dirty="0">
                        <a:solidFill>
                          <a:srgbClr val="C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000" b="1" u="none" strike="noStrike" dirty="0" smtClean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 fontAlgn="t"/>
                      <a:r>
                        <a:rPr lang="ru-RU" sz="10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2027 год</a:t>
                      </a:r>
                    </a:p>
                    <a:p>
                      <a:pPr algn="ctr" fontAlgn="t"/>
                      <a:r>
                        <a:rPr lang="ru-RU" sz="1000" b="1" i="0" u="none" strike="noStrike" dirty="0" smtClean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(млн.</a:t>
                      </a:r>
                      <a:r>
                        <a:rPr lang="ru-RU" sz="1000" b="1" i="0" u="none" strike="noStrike" baseline="0" dirty="0" smtClean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000" b="1" i="0" u="none" strike="noStrike" baseline="0" dirty="0" err="1" smtClean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теңге</a:t>
                      </a:r>
                      <a:r>
                        <a:rPr lang="ru-RU" sz="1000" b="1" i="0" u="none" strike="noStrike" baseline="0" dirty="0" smtClean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  <a:endParaRPr lang="ru-RU" sz="1000" b="1" i="0" u="none" strike="noStrike" dirty="0">
                        <a:solidFill>
                          <a:srgbClr val="C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000" b="1" i="0" u="none" strike="noStrike" dirty="0" smtClean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 fontAlgn="ctr"/>
                      <a:r>
                        <a:rPr lang="ru-RU" sz="1000" b="1" i="0" u="none" strike="noStrike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2028 год</a:t>
                      </a:r>
                    </a:p>
                    <a:p>
                      <a:pPr algn="ctr" fontAlgn="ctr"/>
                      <a:r>
                        <a:rPr lang="ru-RU" sz="1000" b="1" i="0" u="none" strike="noStrike" dirty="0" smtClean="0">
                          <a:solidFill>
                            <a:srgbClr val="C00000"/>
                          </a:solidFill>
                          <a:latin typeface="Arial" pitchFamily="34" charset="0"/>
                          <a:cs typeface="Arial" pitchFamily="34" charset="0"/>
                        </a:rPr>
                        <a:t>(млн.</a:t>
                      </a:r>
                      <a:r>
                        <a:rPr lang="ru-RU" sz="1000" b="1" i="0" u="none" strike="noStrike" baseline="0" dirty="0" smtClean="0">
                          <a:solidFill>
                            <a:srgbClr val="C00000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000" b="1" i="0" u="none" strike="noStrike" baseline="0" dirty="0" err="1" smtClean="0">
                          <a:solidFill>
                            <a:srgbClr val="C00000"/>
                          </a:solidFill>
                          <a:latin typeface="Arial" pitchFamily="34" charset="0"/>
                          <a:cs typeface="Arial" pitchFamily="34" charset="0"/>
                        </a:rPr>
                        <a:t>теңге</a:t>
                      </a:r>
                      <a:r>
                        <a:rPr lang="ru-RU" sz="1000" b="1" i="0" u="none" strike="noStrike" baseline="0" dirty="0" smtClean="0">
                          <a:solidFill>
                            <a:srgbClr val="C00000"/>
                          </a:solidFill>
                          <a:latin typeface="Arial" pitchFamily="34" charset="0"/>
                          <a:cs typeface="Arial" pitchFamily="34" charset="0"/>
                        </a:rPr>
                        <a:t>)</a:t>
                      </a:r>
                      <a:endParaRPr lang="ru-RU" sz="1000" b="1" i="0" u="none" strike="noStrike" dirty="0">
                        <a:solidFill>
                          <a:srgbClr val="C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775" marR="6775" marT="67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82881698"/>
                  </a:ext>
                </a:extLst>
              </a:tr>
              <a:tr h="169058">
                <a:tc>
                  <a:txBody>
                    <a:bodyPr/>
                    <a:lstStyle/>
                    <a:p>
                      <a:pPr marL="0" algn="l" defTabSz="914400" rtl="0" eaLnBrk="1" fontAlgn="b" latinLnBrk="0" hangingPunct="1">
                        <a:spcAft>
                          <a:spcPts val="0"/>
                        </a:spcAft>
                      </a:pPr>
                      <a:r>
                        <a:rPr lang="ru-RU" sz="1200" b="1" i="0" u="none" strike="noStrike" kern="12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Транспорт</a:t>
                      </a:r>
                      <a:r>
                        <a:rPr lang="ru-RU" sz="1200" b="1" i="0" u="none" strike="noStrike" kern="1200" baseline="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и коммуникации всего:</a:t>
                      </a:r>
                      <a:endParaRPr lang="ru-RU" sz="1200" b="1" i="0" u="none" strike="noStrike" kern="1200" dirty="0">
                        <a:solidFill>
                          <a:srgbClr val="C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71" marR="68571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Aft>
                          <a:spcPts val="0"/>
                        </a:spcAft>
                      </a:pPr>
                      <a:r>
                        <a:rPr lang="kk-KZ" sz="1200" b="1" i="0" u="none" strike="noStrike" kern="12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843,9</a:t>
                      </a:r>
                      <a:endParaRPr lang="ru-RU" sz="1200" b="1" i="0" u="none" strike="noStrike" kern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71" marR="68571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Aft>
                          <a:spcPts val="0"/>
                        </a:spcAft>
                      </a:pPr>
                      <a:r>
                        <a:rPr lang="ru-RU" sz="1200" b="1" i="0" u="none" strike="noStrike" kern="12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1 448,8</a:t>
                      </a:r>
                      <a:endParaRPr lang="ru-RU" sz="1200" b="1" i="0" u="none" strike="noStrike" kern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71" marR="68571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Aft>
                          <a:spcPts val="0"/>
                        </a:spcAft>
                      </a:pPr>
                      <a:r>
                        <a:rPr lang="ru-RU" sz="1200" b="1" i="0" u="none" strike="noStrike" kern="12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</a:t>
                      </a:r>
                      <a:r>
                        <a:rPr lang="ru-RU" sz="1200" b="1" i="0" u="none" strike="noStrike" kern="1200" baseline="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615,0</a:t>
                      </a:r>
                      <a:endParaRPr lang="ru-RU" sz="1200" b="1" i="0" u="none" strike="noStrike" kern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71" marR="68571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89267813"/>
                  </a:ext>
                </a:extLst>
              </a:tr>
              <a:tr h="214892">
                <a:tc>
                  <a:txBody>
                    <a:bodyPr/>
                    <a:lstStyle/>
                    <a:p>
                      <a:pPr marL="0" algn="l" defTabSz="914400" rtl="0" eaLnBrk="1" fontAlgn="b" latinLnBrk="0" hangingPunct="1">
                        <a:spcAft>
                          <a:spcPts val="0"/>
                        </a:spcAft>
                      </a:pPr>
                      <a:r>
                        <a:rPr lang="ru-RU" sz="1200" b="1" i="1" u="none" strike="noStrike" kern="12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Автомобильный транспорт</a:t>
                      </a:r>
                    </a:p>
                  </a:txBody>
                  <a:tcPr marL="68571" marR="68571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Aft>
                          <a:spcPts val="0"/>
                        </a:spcAft>
                      </a:pPr>
                      <a:r>
                        <a:rPr lang="ru-RU" sz="1200" b="1" i="1" u="none" strike="noStrike" kern="12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816,7</a:t>
                      </a:r>
                      <a:endParaRPr lang="ru-RU" sz="1200" b="1" i="1" u="none" strike="noStrike" kern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71" marR="68571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Aft>
                          <a:spcPts val="0"/>
                        </a:spcAft>
                      </a:pPr>
                      <a:r>
                        <a:rPr lang="ru-RU" sz="1200" b="1" i="1" u="none" strike="noStrike" kern="12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</a:t>
                      </a:r>
                      <a:r>
                        <a:rPr lang="ru-RU" sz="1200" b="1" i="1" u="none" strike="noStrike" kern="1200" baseline="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419,1</a:t>
                      </a:r>
                      <a:endParaRPr lang="ru-RU" sz="1200" b="1" i="1" u="none" strike="noStrike" kern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71" marR="68571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Aft>
                          <a:spcPts val="0"/>
                        </a:spcAft>
                      </a:pPr>
                      <a:r>
                        <a:rPr lang="ru-RU" sz="1200" b="1" i="1" u="none" strike="noStrike" kern="12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</a:t>
                      </a:r>
                      <a:r>
                        <a:rPr lang="ru-RU" sz="1200" b="1" i="1" u="none" strike="noStrike" kern="1200" baseline="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583,5</a:t>
                      </a:r>
                      <a:endParaRPr lang="ru-RU" sz="1200" b="1" i="1" u="none" strike="noStrike" kern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71" marR="68571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62311202"/>
                  </a:ext>
                </a:extLst>
              </a:tr>
              <a:tr h="189570">
                <a:tc>
                  <a:txBody>
                    <a:bodyPr/>
                    <a:lstStyle/>
                    <a:p>
                      <a:pPr marL="0" algn="l" defTabSz="914400" rtl="0" eaLnBrk="1" fontAlgn="b" latinLnBrk="0" hangingPunct="1">
                        <a:spcAft>
                          <a:spcPts val="0"/>
                        </a:spcAft>
                      </a:pPr>
                      <a:r>
                        <a:rPr lang="ru-RU" sz="1200" b="0" i="0" u="none" strike="noStrike" kern="12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Обеспечение функционирования</a:t>
                      </a:r>
                      <a:r>
                        <a:rPr lang="ru-RU" sz="1200" b="0" i="0" u="none" strike="noStrike" kern="1200" baseline="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автомобильных дорог</a:t>
                      </a:r>
                    </a:p>
                  </a:txBody>
                  <a:tcPr marL="68571" marR="68571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Aft>
                          <a:spcPts val="0"/>
                        </a:spcAft>
                      </a:pPr>
                      <a:r>
                        <a:rPr lang="ru-RU" sz="1200" b="0" i="0" u="none" strike="noStrike" kern="12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115,5</a:t>
                      </a:r>
                      <a:endParaRPr lang="ru-RU" sz="1200" b="0" i="0" u="none" strike="noStrike" kern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71" marR="68571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Aft>
                          <a:spcPts val="0"/>
                        </a:spcAft>
                      </a:pPr>
                      <a:r>
                        <a:rPr lang="ru-RU" sz="1200" b="0" i="0" u="none" strike="noStrike" kern="12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124,4</a:t>
                      </a:r>
                      <a:endParaRPr lang="ru-RU" sz="1200" b="0" i="0" u="none" strike="noStrike" kern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71" marR="68571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Aft>
                          <a:spcPts val="0"/>
                        </a:spcAft>
                      </a:pPr>
                      <a:r>
                        <a:rPr lang="ru-RU" sz="1200" b="0" i="0" u="none" strike="noStrike" kern="12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351,8</a:t>
                      </a:r>
                      <a:endParaRPr lang="ru-RU" sz="1200" b="0" i="0" u="none" strike="noStrike" kern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71" marR="68571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31189473"/>
                  </a:ext>
                </a:extLst>
              </a:tr>
              <a:tr h="189570">
                <a:tc>
                  <a:txBody>
                    <a:bodyPr/>
                    <a:lstStyle/>
                    <a:p>
                      <a:pPr marL="0" algn="l" defTabSz="914400" rtl="0" eaLnBrk="1" fontAlgn="b" latinLnBrk="0" hangingPunct="1">
                        <a:spcAft>
                          <a:spcPts val="0"/>
                        </a:spcAft>
                      </a:pPr>
                      <a:r>
                        <a:rPr lang="ru-RU" sz="1200" b="0" i="0" u="none" strike="noStrike" kern="1200" baseline="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Капитальный и средний ремонт автомобильных дорог районного значения и улиц населенных пунктов </a:t>
                      </a:r>
                    </a:p>
                  </a:txBody>
                  <a:tcPr marL="68571" marR="68571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Aft>
                          <a:spcPts val="0"/>
                        </a:spcAft>
                      </a:pPr>
                      <a:r>
                        <a:rPr lang="ru-RU" sz="1200" b="0" i="0" u="none" strike="noStrike" kern="12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1,</a:t>
                      </a:r>
                      <a:r>
                        <a:rPr lang="en-US" sz="1200" b="0" i="0" u="none" strike="noStrike" kern="12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</a:t>
                      </a:r>
                      <a:r>
                        <a:rPr lang="ru-RU" sz="1200" b="0" i="0" u="none" strike="noStrike" kern="12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7</a:t>
                      </a:r>
                      <a:endParaRPr lang="ru-RU" sz="1200" b="0" i="0" u="none" strike="noStrike" kern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71" marR="68571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Aft>
                          <a:spcPts val="0"/>
                        </a:spcAft>
                      </a:pPr>
                      <a:r>
                        <a:rPr lang="ru-RU" sz="1200" b="0" i="0" u="none" strike="noStrike" kern="12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</a:t>
                      </a:r>
                      <a:endParaRPr lang="ru-RU" sz="1200" b="0" i="0" u="none" strike="noStrike" kern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71" marR="68571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Aft>
                          <a:spcPts val="0"/>
                        </a:spcAft>
                      </a:pPr>
                      <a:r>
                        <a:rPr lang="ru-RU" sz="1200" b="0" i="0" u="none" strike="noStrike" kern="12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</a:t>
                      </a:r>
                      <a:endParaRPr lang="ru-RU" sz="1200" b="0" i="0" u="none" strike="noStrike" kern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71" marR="68571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31187700"/>
                  </a:ext>
                </a:extLst>
              </a:tr>
              <a:tr h="802888">
                <a:tc>
                  <a:txBody>
                    <a:bodyPr/>
                    <a:lstStyle/>
                    <a:p>
                      <a:pPr marL="0" algn="l" defTabSz="914400" rtl="0" eaLnBrk="1" fontAlgn="b" latinLnBrk="0" hangingPunct="1">
                        <a:spcAft>
                          <a:spcPts val="0"/>
                        </a:spcAft>
                      </a:pPr>
                      <a:r>
                        <a:rPr lang="ru-RU" sz="1200" b="0" i="0" u="none" strike="noStrike" kern="12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Реализация приоритетных проектов транспортной инфраструктуры </a:t>
                      </a:r>
                      <a:r>
                        <a:rPr lang="ru-RU" sz="1200" b="0" i="1" u="none" strike="noStrike" kern="12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(Средний ремонт участка автомобильной дороги районного значения KP-JT-2 «</a:t>
                      </a:r>
                      <a:r>
                        <a:rPr lang="ru-RU" sz="1200" b="0" i="1" u="none" strike="noStrike" kern="1200" dirty="0" err="1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Житикара-Берсуат</a:t>
                      </a:r>
                      <a:r>
                        <a:rPr lang="ru-RU" sz="1200" b="0" i="1" u="none" strike="noStrike" kern="12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» на км 38-68</a:t>
                      </a:r>
                      <a:r>
                        <a:rPr lang="ru-RU" sz="1200" b="0" i="1" u="none" strike="noStrike" kern="1200" baseline="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b="0" i="1" u="none" strike="noStrike" kern="12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– </a:t>
                      </a:r>
                      <a:r>
                        <a:rPr lang="ru-RU" sz="1200" b="1" i="1" u="none" strike="noStrike" kern="12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350,0</a:t>
                      </a:r>
                      <a:r>
                        <a:rPr lang="ru-RU" sz="1200" b="1" i="1" u="none" strike="noStrike" kern="1200" baseline="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b="1" i="1" u="none" strike="noStrike" kern="12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млн.</a:t>
                      </a:r>
                      <a:r>
                        <a:rPr lang="ru-RU" sz="1200" b="1" i="1" u="none" strike="noStrike" kern="1200" baseline="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b="1" i="1" u="none" strike="noStrike" kern="1200" baseline="0" dirty="0" err="1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тг</a:t>
                      </a:r>
                      <a:r>
                        <a:rPr lang="ru-RU" sz="1200" b="1" i="1" u="none" strike="noStrike" kern="1200" baseline="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., </a:t>
                      </a:r>
                      <a:r>
                        <a:rPr lang="ru-RU" sz="1200" b="0" i="1" u="none" strike="noStrike" kern="12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средний ремонт участка автомобильной дороги районного значения KP-JT-1 «Подъезд к с. Дзержинское» с переустройством водопропускных труб на км 14-35</a:t>
                      </a:r>
                      <a:r>
                        <a:rPr lang="ru-RU" sz="1200" b="0" i="1" u="none" strike="noStrike" kern="1200" baseline="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b="0" i="1" u="none" strike="noStrike" kern="12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– </a:t>
                      </a:r>
                      <a:r>
                        <a:rPr lang="ru-RU" sz="1200" b="1" i="1" u="none" strike="noStrike" kern="12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350,0 млн. </a:t>
                      </a:r>
                      <a:r>
                        <a:rPr lang="ru-RU" sz="1200" b="1" i="1" u="none" strike="noStrike" kern="1200" dirty="0" err="1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тг</a:t>
                      </a:r>
                      <a:r>
                        <a:rPr lang="ru-RU" sz="1200" b="1" i="1" u="none" strike="noStrike" kern="12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.</a:t>
                      </a:r>
                      <a:r>
                        <a:rPr lang="ru-RU" sz="1200" b="0" i="1" u="none" strike="noStrike" kern="12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) </a:t>
                      </a:r>
                    </a:p>
                  </a:txBody>
                  <a:tcPr marL="68571" marR="68571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Aft>
                          <a:spcPts val="0"/>
                        </a:spcAft>
                      </a:pPr>
                      <a:r>
                        <a:rPr lang="ru-RU" sz="1200" b="0" i="0" u="none" strike="noStrike" kern="12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700,0</a:t>
                      </a:r>
                      <a:endParaRPr lang="ru-RU" sz="1200" b="0" i="0" u="none" strike="noStrike" kern="1200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71" marR="68571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Aft>
                          <a:spcPts val="0"/>
                        </a:spcAft>
                      </a:pPr>
                      <a:r>
                        <a:rPr lang="ru-RU" sz="1200" b="0" i="0" u="none" strike="noStrike" kern="12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1 294,7</a:t>
                      </a:r>
                      <a:endParaRPr lang="ru-RU" sz="1200" b="0" i="0" u="none" strike="noStrike" kern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71" marR="68571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Aft>
                          <a:spcPts val="0"/>
                        </a:spcAft>
                      </a:pPr>
                      <a:r>
                        <a:rPr lang="ru-RU" sz="1200" b="0" i="0" u="none" strike="noStrike" kern="12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3 231,7</a:t>
                      </a:r>
                      <a:endParaRPr lang="ru-RU" sz="1200" b="0" i="0" u="none" strike="noStrike" kern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71" marR="68571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53606575"/>
                  </a:ext>
                </a:extLst>
              </a:tr>
              <a:tr h="274054"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1" u="none" strike="noStrike" kern="12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Прочие услуги в сфере транспорта и коммуникаций</a:t>
                      </a:r>
                      <a:endParaRPr lang="ru-RU" sz="1200" b="1" i="1" u="none" strike="noStrike" kern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71" marR="68571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Aft>
                          <a:spcPts val="0"/>
                        </a:spcAft>
                      </a:pPr>
                      <a:r>
                        <a:rPr lang="ru-RU" sz="1200" b="1" i="1" u="none" strike="noStrike" kern="12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27,3</a:t>
                      </a:r>
                      <a:endParaRPr lang="ru-RU" sz="1200" b="1" i="1" u="none" strike="noStrike" kern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71" marR="68571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Aft>
                          <a:spcPts val="0"/>
                        </a:spcAft>
                      </a:pPr>
                      <a:r>
                        <a:rPr lang="ru-RU" sz="1200" b="1" i="1" u="none" strike="noStrike" kern="12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29,7</a:t>
                      </a:r>
                      <a:endParaRPr lang="ru-RU" sz="1200" b="1" i="1" u="none" strike="noStrike" kern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71" marR="68571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Aft>
                          <a:spcPts val="0"/>
                        </a:spcAft>
                      </a:pPr>
                      <a:r>
                        <a:rPr lang="ru-RU" sz="1200" b="1" i="1" u="none" strike="noStrike" kern="12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31,5</a:t>
                      </a:r>
                      <a:endParaRPr lang="ru-RU" sz="1200" b="1" i="1" u="none" strike="noStrike" kern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71" marR="68571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94615021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kern="12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Субсидирование пассажирских перевозок по социально значимым городским (сельским), пригородным и внутрирайонным сообщениям </a:t>
                      </a:r>
                      <a:r>
                        <a:rPr lang="ru-RU" sz="1200" b="0" i="0" u="none" strike="noStrike" kern="120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(маршрут №7, №16)</a:t>
                      </a:r>
                      <a:endParaRPr lang="ru-RU" sz="1200" b="0" i="0" u="none" strike="noStrike" kern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71" marR="68571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Aft>
                          <a:spcPts val="0"/>
                        </a:spcAft>
                      </a:pPr>
                      <a:r>
                        <a:rPr lang="ru-RU" sz="1200" b="1" i="1" u="none" strike="noStrike" kern="12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27,3</a:t>
                      </a:r>
                      <a:endParaRPr lang="ru-RU" sz="1200" b="1" i="1" u="none" strike="noStrike" kern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71" marR="68571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Aft>
                          <a:spcPts val="0"/>
                        </a:spcAft>
                      </a:pPr>
                      <a:r>
                        <a:rPr lang="ru-RU" sz="1200" b="1" i="1" u="none" strike="noStrike" kern="12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29,7</a:t>
                      </a:r>
                      <a:endParaRPr lang="ru-RU" sz="1200" b="1" i="1" u="none" strike="noStrike" kern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71" marR="68571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Aft>
                          <a:spcPts val="0"/>
                        </a:spcAft>
                      </a:pPr>
                      <a:r>
                        <a:rPr lang="ru-RU" sz="1200" b="1" i="1" u="none" strike="noStrike" kern="12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31,5</a:t>
                      </a:r>
                      <a:endParaRPr lang="ru-RU" sz="1200" b="1" i="1" u="none" strike="noStrike" kern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71" marR="68571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492315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45851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895350" y="14605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ru-RU" sz="1800" dirty="0" smtClean="0">
                <a:solidFill>
                  <a:srgbClr val="0A259A"/>
                </a:solidFill>
                <a:latin typeface="Times New Roman" panose="02020603050405020304" pitchFamily="18" charset="0"/>
              </a:rPr>
              <a:t>           </a:t>
            </a:r>
            <a:r>
              <a:rPr lang="ru-RU" sz="24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 2026 год </a:t>
            </a:r>
            <a:r>
              <a:rPr lang="ru-RU" sz="24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 обеспечение функционирования автомобильных дорог предусмотрено </a:t>
            </a:r>
            <a:r>
              <a:rPr lang="ru-RU" sz="24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1002,0 млн</a:t>
            </a:r>
            <a:r>
              <a:rPr lang="ru-RU" sz="24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ru-RU" sz="2400" b="1" dirty="0" err="1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теңге</a:t>
            </a:r>
            <a:r>
              <a:rPr lang="ru-RU" sz="2400" b="1" i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ru-RU" sz="24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Oval 105"/>
          <p:cNvSpPr>
            <a:spLocks noChangeArrowheads="1"/>
          </p:cNvSpPr>
          <p:nvPr/>
        </p:nvSpPr>
        <p:spPr bwMode="auto">
          <a:xfrm>
            <a:off x="3413573" y="1227221"/>
            <a:ext cx="4530064" cy="1911123"/>
          </a:xfrm>
          <a:prstGeom prst="ellipse">
            <a:avLst/>
          </a:prstGeom>
          <a:ln>
            <a:noFill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R="0" lvl="0" indent="0" algn="ctr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altLang="ru-RU" sz="1400" b="1" dirty="0" smtClean="0"/>
          </a:p>
          <a:p>
            <a:pPr marR="0" lvl="0" indent="0" algn="ctr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altLang="ru-RU" sz="1400" b="1" dirty="0" smtClean="0">
                <a:solidFill>
                  <a:srgbClr val="C00000"/>
                </a:solidFill>
              </a:rPr>
              <a:t>Обеспечение </a:t>
            </a:r>
            <a:r>
              <a:rPr lang="ru-RU" altLang="ru-RU" sz="1400" b="1" dirty="0">
                <a:solidFill>
                  <a:srgbClr val="C00000"/>
                </a:solidFill>
              </a:rPr>
              <a:t>функционирования автомобильных дорог </a:t>
            </a:r>
          </a:p>
          <a:p>
            <a:pPr marR="0" lvl="0" indent="0" algn="ctr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altLang="ru-RU" sz="1400" b="1" dirty="0">
                <a:solidFill>
                  <a:srgbClr val="C00000"/>
                </a:solidFill>
              </a:rPr>
              <a:t>на </a:t>
            </a:r>
            <a:r>
              <a:rPr lang="ru-RU" altLang="ru-RU" sz="1400" b="1" dirty="0" smtClean="0">
                <a:solidFill>
                  <a:srgbClr val="C00000"/>
                </a:solidFill>
              </a:rPr>
              <a:t>2026 </a:t>
            </a:r>
            <a:r>
              <a:rPr lang="ru-RU" altLang="ru-RU" sz="1400" b="1" dirty="0">
                <a:solidFill>
                  <a:srgbClr val="C00000"/>
                </a:solidFill>
              </a:rPr>
              <a:t>год  </a:t>
            </a:r>
            <a:r>
              <a:rPr lang="ru-RU" altLang="ru-RU" sz="1400" b="1" dirty="0" smtClean="0">
                <a:solidFill>
                  <a:srgbClr val="C00000"/>
                </a:solidFill>
              </a:rPr>
              <a:t>-</a:t>
            </a:r>
            <a:r>
              <a:rPr lang="ru-RU" altLang="ru-RU" sz="1400" b="1" dirty="0" smtClean="0">
                <a:solidFill>
                  <a:srgbClr val="002060"/>
                </a:solidFill>
              </a:rPr>
              <a:t> 1002,</a:t>
            </a:r>
            <a:r>
              <a:rPr lang="ru-RU" altLang="ru-RU" sz="1400" b="1" dirty="0">
                <a:solidFill>
                  <a:srgbClr val="002060"/>
                </a:solidFill>
              </a:rPr>
              <a:t>0</a:t>
            </a:r>
            <a:r>
              <a:rPr lang="ru-RU" altLang="ru-RU" sz="1400" b="1" dirty="0" smtClean="0">
                <a:solidFill>
                  <a:srgbClr val="002060"/>
                </a:solidFill>
              </a:rPr>
              <a:t> </a:t>
            </a:r>
            <a:r>
              <a:rPr lang="ru-RU" altLang="ru-RU" sz="1400" b="1" dirty="0" err="1" smtClean="0">
                <a:solidFill>
                  <a:srgbClr val="002060"/>
                </a:solidFill>
              </a:rPr>
              <a:t>млн.теңге</a:t>
            </a:r>
            <a:r>
              <a:rPr lang="ru-RU" altLang="ru-RU" sz="1400" b="1" dirty="0">
                <a:solidFill>
                  <a:srgbClr val="002060"/>
                </a:solidFill>
              </a:rPr>
              <a:t>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b="0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" name="AutoShape 101"/>
          <p:cNvSpPr>
            <a:spLocks noChangeArrowheads="1"/>
          </p:cNvSpPr>
          <p:nvPr/>
        </p:nvSpPr>
        <p:spPr bwMode="auto">
          <a:xfrm rot="1806569">
            <a:off x="3815242" y="2715693"/>
            <a:ext cx="279400" cy="533191"/>
          </a:xfrm>
          <a:prstGeom prst="downArrow">
            <a:avLst>
              <a:gd name="adj1" fmla="val 50000"/>
              <a:gd name="adj2" fmla="val 44224"/>
            </a:avLst>
          </a:prstGeom>
          <a:solidFill>
            <a:srgbClr val="C0C0C0"/>
          </a:solidFill>
          <a:ln w="9525">
            <a:solidFill>
              <a:srgbClr val="000000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39700" prst="cross"/>
          </a:sp3d>
        </p:spPr>
        <p:txBody>
          <a:bodyPr vert="eaVert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Oval 105"/>
          <p:cNvSpPr>
            <a:spLocks noChangeArrowheads="1"/>
          </p:cNvSpPr>
          <p:nvPr/>
        </p:nvSpPr>
        <p:spPr bwMode="auto">
          <a:xfrm>
            <a:off x="895350" y="3138345"/>
            <a:ext cx="3873357" cy="1869896"/>
          </a:xfrm>
          <a:prstGeom prst="ellipse">
            <a:avLst/>
          </a:prstGeom>
          <a:ln>
            <a:noFill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400" b="1" dirty="0" smtClean="0">
                <a:solidFill>
                  <a:srgbClr val="C00000"/>
                </a:solidFill>
              </a:rPr>
              <a:t>Функционирование автомобильных дорог районного значения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400" b="1" dirty="0">
                <a:solidFill>
                  <a:srgbClr val="C00000"/>
                </a:solidFill>
              </a:rPr>
              <a:t>- </a:t>
            </a:r>
            <a:r>
              <a:rPr lang="ru-RU" altLang="ru-RU" sz="1400" b="1" dirty="0" smtClean="0">
                <a:solidFill>
                  <a:srgbClr val="002060"/>
                </a:solidFill>
              </a:rPr>
              <a:t>816,7 </a:t>
            </a:r>
            <a:r>
              <a:rPr lang="ru-RU" altLang="ru-RU" sz="1400" b="1" dirty="0" err="1" smtClean="0">
                <a:solidFill>
                  <a:srgbClr val="002060"/>
                </a:solidFill>
              </a:rPr>
              <a:t>млн.теңге</a:t>
            </a:r>
            <a:r>
              <a:rPr lang="ru-RU" altLang="ru-RU" sz="1400" b="1" dirty="0">
                <a:solidFill>
                  <a:srgbClr val="002060"/>
                </a:solidFill>
              </a:rPr>
              <a:t>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" name="Oval 105"/>
          <p:cNvSpPr>
            <a:spLocks noChangeArrowheads="1"/>
          </p:cNvSpPr>
          <p:nvPr/>
        </p:nvSpPr>
        <p:spPr bwMode="auto">
          <a:xfrm>
            <a:off x="7553625" y="1825625"/>
            <a:ext cx="3554858" cy="4895636"/>
          </a:xfrm>
          <a:prstGeom prst="ellipse">
            <a:avLst/>
          </a:prstGeom>
          <a:ln>
            <a:noFill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 eaLnBrk="0" fontAlgn="base" hangingPunct="0"/>
            <a:r>
              <a:rPr lang="ru-RU" sz="1400" b="1" dirty="0">
                <a:solidFill>
                  <a:srgbClr val="C00000"/>
                </a:solidFill>
              </a:rPr>
              <a:t>Функционирование автомобильных дорог в городах районного значения, селах, поселках, сельских округах – </a:t>
            </a:r>
            <a:r>
              <a:rPr lang="ru-RU" sz="1400" b="1" dirty="0" smtClean="0">
                <a:solidFill>
                  <a:srgbClr val="002060"/>
                </a:solidFill>
              </a:rPr>
              <a:t>185,</a:t>
            </a:r>
            <a:r>
              <a:rPr lang="en-US" sz="1400" b="1" dirty="0" smtClean="0">
                <a:solidFill>
                  <a:srgbClr val="002060"/>
                </a:solidFill>
              </a:rPr>
              <a:t>3</a:t>
            </a:r>
            <a:r>
              <a:rPr lang="ru-RU" sz="1400" b="1" dirty="0" smtClean="0">
                <a:solidFill>
                  <a:srgbClr val="002060"/>
                </a:solidFill>
              </a:rPr>
              <a:t> </a:t>
            </a:r>
            <a:r>
              <a:rPr lang="x-none" sz="1400" b="1" dirty="0" smtClean="0">
                <a:solidFill>
                  <a:srgbClr val="002060"/>
                </a:solidFill>
              </a:rPr>
              <a:t>млн.те</a:t>
            </a:r>
            <a:r>
              <a:rPr lang="kk-KZ" sz="1400" b="1" dirty="0" smtClean="0">
                <a:solidFill>
                  <a:srgbClr val="002060"/>
                </a:solidFill>
              </a:rPr>
              <a:t>ң</a:t>
            </a:r>
            <a:r>
              <a:rPr lang="x-none" sz="1400" b="1" dirty="0" smtClean="0">
                <a:solidFill>
                  <a:srgbClr val="002060"/>
                </a:solidFill>
              </a:rPr>
              <a:t>ге</a:t>
            </a:r>
            <a:r>
              <a:rPr lang="x-none" sz="1400" b="1" dirty="0">
                <a:solidFill>
                  <a:srgbClr val="002060"/>
                </a:solidFill>
              </a:rPr>
              <a:t>, </a:t>
            </a:r>
            <a:endParaRPr lang="ru-RU" sz="1400" dirty="0">
              <a:solidFill>
                <a:srgbClr val="002060"/>
              </a:solidFill>
            </a:endParaRPr>
          </a:p>
          <a:p>
            <a:pPr eaLnBrk="0" fontAlgn="base" hangingPunct="0"/>
            <a:r>
              <a:rPr lang="x-none" sz="1200" i="1" dirty="0">
                <a:solidFill>
                  <a:srgbClr val="C00000"/>
                </a:solidFill>
              </a:rPr>
              <a:t>в том числе:</a:t>
            </a:r>
            <a:endParaRPr lang="ru-RU" sz="1200" dirty="0">
              <a:solidFill>
                <a:srgbClr val="C00000"/>
              </a:solidFill>
            </a:endParaRPr>
          </a:p>
          <a:p>
            <a:pPr eaLnBrk="0" fontAlgn="base" hangingPunct="0"/>
            <a:r>
              <a:rPr lang="ru-RU" sz="1200" dirty="0">
                <a:solidFill>
                  <a:srgbClr val="002060"/>
                </a:solidFill>
              </a:rPr>
              <a:t>- г. </a:t>
            </a:r>
            <a:r>
              <a:rPr lang="ru-RU" sz="1200" dirty="0" err="1">
                <a:solidFill>
                  <a:srgbClr val="002060"/>
                </a:solidFill>
              </a:rPr>
              <a:t>Житикара</a:t>
            </a:r>
            <a:r>
              <a:rPr lang="x-none" sz="1200" dirty="0">
                <a:solidFill>
                  <a:srgbClr val="002060"/>
                </a:solidFill>
              </a:rPr>
              <a:t> – </a:t>
            </a:r>
            <a:r>
              <a:rPr lang="ru-RU" sz="1200" dirty="0" smtClean="0">
                <a:solidFill>
                  <a:srgbClr val="002060"/>
                </a:solidFill>
              </a:rPr>
              <a:t>169,5 </a:t>
            </a:r>
            <a:r>
              <a:rPr lang="ru-RU" sz="1200" b="1" dirty="0">
                <a:solidFill>
                  <a:srgbClr val="002060"/>
                </a:solidFill>
              </a:rPr>
              <a:t>млн</a:t>
            </a:r>
            <a:r>
              <a:rPr lang="x-none" sz="1200" dirty="0">
                <a:solidFill>
                  <a:srgbClr val="002060"/>
                </a:solidFill>
              </a:rPr>
              <a:t>.т.</a:t>
            </a:r>
            <a:r>
              <a:rPr lang="ru-RU" sz="1200" dirty="0">
                <a:solidFill>
                  <a:srgbClr val="002060"/>
                </a:solidFill>
              </a:rPr>
              <a:t>;</a:t>
            </a:r>
          </a:p>
          <a:p>
            <a:pPr eaLnBrk="0" fontAlgn="base" hangingPunct="0"/>
            <a:r>
              <a:rPr lang="ru-RU" sz="1200" dirty="0" smtClean="0">
                <a:solidFill>
                  <a:srgbClr val="002060"/>
                </a:solidFill>
              </a:rPr>
              <a:t>-  </a:t>
            </a:r>
            <a:r>
              <a:rPr lang="ru-RU" sz="1200" dirty="0">
                <a:solidFill>
                  <a:srgbClr val="002060"/>
                </a:solidFill>
              </a:rPr>
              <a:t>с. </a:t>
            </a:r>
            <a:r>
              <a:rPr lang="ru-RU" sz="1200" dirty="0" err="1">
                <a:solidFill>
                  <a:srgbClr val="002060"/>
                </a:solidFill>
              </a:rPr>
              <a:t>Забеловка</a:t>
            </a:r>
            <a:r>
              <a:rPr lang="ru-RU" sz="1200" dirty="0">
                <a:solidFill>
                  <a:srgbClr val="002060"/>
                </a:solidFill>
              </a:rPr>
              <a:t> </a:t>
            </a:r>
            <a:r>
              <a:rPr lang="x-none" sz="1200" dirty="0">
                <a:solidFill>
                  <a:srgbClr val="002060"/>
                </a:solidFill>
              </a:rPr>
              <a:t>– </a:t>
            </a:r>
            <a:r>
              <a:rPr lang="ru-RU" sz="1200" dirty="0" smtClean="0">
                <a:solidFill>
                  <a:srgbClr val="002060"/>
                </a:solidFill>
              </a:rPr>
              <a:t>1,6 </a:t>
            </a:r>
            <a:r>
              <a:rPr lang="ru-RU" sz="1200" dirty="0">
                <a:solidFill>
                  <a:srgbClr val="002060"/>
                </a:solidFill>
              </a:rPr>
              <a:t>млн</a:t>
            </a:r>
            <a:r>
              <a:rPr lang="x-none" sz="1200" dirty="0">
                <a:solidFill>
                  <a:srgbClr val="002060"/>
                </a:solidFill>
              </a:rPr>
              <a:t>.т.</a:t>
            </a:r>
            <a:r>
              <a:rPr lang="ru-RU" sz="1200" dirty="0">
                <a:solidFill>
                  <a:srgbClr val="002060"/>
                </a:solidFill>
              </a:rPr>
              <a:t>;</a:t>
            </a:r>
          </a:p>
          <a:p>
            <a:pPr eaLnBrk="0" fontAlgn="base" hangingPunct="0"/>
            <a:r>
              <a:rPr lang="ru-RU" sz="1200" dirty="0">
                <a:solidFill>
                  <a:srgbClr val="002060"/>
                </a:solidFill>
              </a:rPr>
              <a:t>- с. </a:t>
            </a:r>
            <a:r>
              <a:rPr lang="ru-RU" sz="1200" dirty="0" err="1">
                <a:solidFill>
                  <a:srgbClr val="002060"/>
                </a:solidFill>
              </a:rPr>
              <a:t>Милютинка</a:t>
            </a:r>
            <a:r>
              <a:rPr lang="x-none" sz="1200" dirty="0">
                <a:solidFill>
                  <a:srgbClr val="002060"/>
                </a:solidFill>
              </a:rPr>
              <a:t> – </a:t>
            </a:r>
            <a:r>
              <a:rPr lang="ru-RU" sz="1200" dirty="0" smtClean="0">
                <a:solidFill>
                  <a:srgbClr val="002060"/>
                </a:solidFill>
              </a:rPr>
              <a:t>0,</a:t>
            </a:r>
            <a:r>
              <a:rPr lang="en-US" sz="1200" dirty="0" smtClean="0">
                <a:solidFill>
                  <a:srgbClr val="002060"/>
                </a:solidFill>
              </a:rPr>
              <a:t>4</a:t>
            </a:r>
            <a:r>
              <a:rPr lang="ru-RU" sz="1200" dirty="0" smtClean="0">
                <a:solidFill>
                  <a:srgbClr val="002060"/>
                </a:solidFill>
              </a:rPr>
              <a:t> </a:t>
            </a:r>
            <a:r>
              <a:rPr lang="ru-RU" sz="1200" dirty="0">
                <a:solidFill>
                  <a:srgbClr val="002060"/>
                </a:solidFill>
              </a:rPr>
              <a:t>млн</a:t>
            </a:r>
            <a:r>
              <a:rPr lang="x-none" sz="1200" dirty="0">
                <a:solidFill>
                  <a:srgbClr val="002060"/>
                </a:solidFill>
              </a:rPr>
              <a:t>.т.</a:t>
            </a:r>
            <a:r>
              <a:rPr lang="ru-RU" sz="1200" dirty="0">
                <a:solidFill>
                  <a:srgbClr val="002060"/>
                </a:solidFill>
              </a:rPr>
              <a:t>;</a:t>
            </a:r>
          </a:p>
          <a:p>
            <a:pPr eaLnBrk="0" fontAlgn="base" hangingPunct="0"/>
            <a:r>
              <a:rPr lang="ru-RU" sz="1200" dirty="0">
                <a:solidFill>
                  <a:srgbClr val="002060"/>
                </a:solidFill>
              </a:rPr>
              <a:t>- с. Пригородное</a:t>
            </a:r>
            <a:r>
              <a:rPr lang="x-none" sz="1200" dirty="0">
                <a:solidFill>
                  <a:srgbClr val="002060"/>
                </a:solidFill>
              </a:rPr>
              <a:t> – </a:t>
            </a:r>
            <a:r>
              <a:rPr lang="ru-RU" sz="1200" dirty="0" smtClean="0">
                <a:solidFill>
                  <a:srgbClr val="002060"/>
                </a:solidFill>
              </a:rPr>
              <a:t>3,2  </a:t>
            </a:r>
            <a:r>
              <a:rPr lang="ru-RU" sz="1200" dirty="0">
                <a:solidFill>
                  <a:srgbClr val="002060"/>
                </a:solidFill>
              </a:rPr>
              <a:t>млн</a:t>
            </a:r>
            <a:r>
              <a:rPr lang="x-none" sz="1200" dirty="0">
                <a:solidFill>
                  <a:srgbClr val="002060"/>
                </a:solidFill>
              </a:rPr>
              <a:t>.т.</a:t>
            </a:r>
            <a:r>
              <a:rPr lang="ru-RU" sz="1200" dirty="0">
                <a:solidFill>
                  <a:srgbClr val="002060"/>
                </a:solidFill>
              </a:rPr>
              <a:t>;</a:t>
            </a:r>
          </a:p>
          <a:p>
            <a:pPr eaLnBrk="0" fontAlgn="base" hangingPunct="0"/>
            <a:r>
              <a:rPr lang="x-none" sz="1200" dirty="0">
                <a:solidFill>
                  <a:srgbClr val="002060"/>
                </a:solidFill>
              </a:rPr>
              <a:t>-</a:t>
            </a:r>
            <a:r>
              <a:rPr lang="ru-RU" sz="1200" dirty="0">
                <a:solidFill>
                  <a:srgbClr val="002060"/>
                </a:solidFill>
              </a:rPr>
              <a:t> с. Приречное</a:t>
            </a:r>
            <a:r>
              <a:rPr lang="x-none" sz="1200" dirty="0">
                <a:solidFill>
                  <a:srgbClr val="002060"/>
                </a:solidFill>
              </a:rPr>
              <a:t> – </a:t>
            </a:r>
            <a:r>
              <a:rPr lang="ru-RU" sz="1200" dirty="0" smtClean="0">
                <a:solidFill>
                  <a:srgbClr val="002060"/>
                </a:solidFill>
              </a:rPr>
              <a:t>1,2 млн</a:t>
            </a:r>
            <a:r>
              <a:rPr lang="x-none" sz="1200" dirty="0" smtClean="0">
                <a:solidFill>
                  <a:srgbClr val="002060"/>
                </a:solidFill>
              </a:rPr>
              <a:t>.</a:t>
            </a:r>
            <a:r>
              <a:rPr lang="ru-RU" sz="1200" dirty="0">
                <a:solidFill>
                  <a:srgbClr val="002060"/>
                </a:solidFill>
              </a:rPr>
              <a:t>т.;</a:t>
            </a:r>
          </a:p>
          <a:p>
            <a:pPr eaLnBrk="0" fontAlgn="base" hangingPunct="0"/>
            <a:r>
              <a:rPr lang="ru-RU" sz="1200" dirty="0">
                <a:solidFill>
                  <a:srgbClr val="002060"/>
                </a:solidFill>
              </a:rPr>
              <a:t>- </a:t>
            </a:r>
            <a:r>
              <a:rPr lang="ru-RU" sz="1200" dirty="0" smtClean="0">
                <a:solidFill>
                  <a:srgbClr val="002060"/>
                </a:solidFill>
              </a:rPr>
              <a:t>Степной </a:t>
            </a:r>
            <a:r>
              <a:rPr lang="ru-RU" sz="1200" dirty="0" err="1" smtClean="0">
                <a:solidFill>
                  <a:srgbClr val="002060"/>
                </a:solidFill>
              </a:rPr>
              <a:t>с.о</a:t>
            </a:r>
            <a:r>
              <a:rPr lang="ru-RU" sz="1200" dirty="0" smtClean="0">
                <a:solidFill>
                  <a:srgbClr val="002060"/>
                </a:solidFill>
              </a:rPr>
              <a:t>. </a:t>
            </a:r>
            <a:r>
              <a:rPr lang="x-none" sz="1200" dirty="0">
                <a:solidFill>
                  <a:srgbClr val="002060"/>
                </a:solidFill>
              </a:rPr>
              <a:t>– </a:t>
            </a:r>
            <a:r>
              <a:rPr lang="ru-RU" sz="1200" dirty="0" smtClean="0">
                <a:solidFill>
                  <a:srgbClr val="002060"/>
                </a:solidFill>
              </a:rPr>
              <a:t>1,0 млн</a:t>
            </a:r>
            <a:r>
              <a:rPr lang="x-none" sz="1200" dirty="0" smtClean="0">
                <a:solidFill>
                  <a:srgbClr val="002060"/>
                </a:solidFill>
              </a:rPr>
              <a:t>.</a:t>
            </a:r>
            <a:r>
              <a:rPr lang="ru-RU" sz="1200" dirty="0">
                <a:solidFill>
                  <a:srgbClr val="002060"/>
                </a:solidFill>
              </a:rPr>
              <a:t>т.;</a:t>
            </a:r>
          </a:p>
          <a:p>
            <a:pPr eaLnBrk="0" fontAlgn="base" hangingPunct="0"/>
            <a:r>
              <a:rPr lang="ru-RU" sz="1200" dirty="0">
                <a:solidFill>
                  <a:srgbClr val="002060"/>
                </a:solidFill>
              </a:rPr>
              <a:t>- с. </a:t>
            </a:r>
            <a:r>
              <a:rPr lang="ru-RU" sz="1200" dirty="0" err="1">
                <a:solidFill>
                  <a:srgbClr val="002060"/>
                </a:solidFill>
              </a:rPr>
              <a:t>Чайковское</a:t>
            </a:r>
            <a:r>
              <a:rPr lang="ru-RU" sz="1200" dirty="0">
                <a:solidFill>
                  <a:srgbClr val="002060"/>
                </a:solidFill>
              </a:rPr>
              <a:t> – </a:t>
            </a:r>
            <a:r>
              <a:rPr lang="ru-RU" sz="1200" dirty="0" smtClean="0">
                <a:solidFill>
                  <a:srgbClr val="002060"/>
                </a:solidFill>
              </a:rPr>
              <a:t>1,7 </a:t>
            </a:r>
            <a:r>
              <a:rPr lang="ru-RU" sz="1200" dirty="0" err="1" smtClean="0">
                <a:solidFill>
                  <a:srgbClr val="002060"/>
                </a:solidFill>
              </a:rPr>
              <a:t>млн.т</a:t>
            </a:r>
            <a:r>
              <a:rPr lang="ru-RU" sz="1200" dirty="0">
                <a:solidFill>
                  <a:srgbClr val="002060"/>
                </a:solidFill>
              </a:rPr>
              <a:t>.</a:t>
            </a:r>
          </a:p>
          <a:p>
            <a:pPr eaLnBrk="0" fontAlgn="base" hangingPunct="0"/>
            <a:r>
              <a:rPr lang="ru-RU" sz="1200" dirty="0">
                <a:solidFill>
                  <a:srgbClr val="002060"/>
                </a:solidFill>
              </a:rPr>
              <a:t>- с. </a:t>
            </a:r>
            <a:r>
              <a:rPr lang="ru-RU" sz="1200" dirty="0" err="1">
                <a:solidFill>
                  <a:srgbClr val="002060"/>
                </a:solidFill>
              </a:rPr>
              <a:t>Ырсай</a:t>
            </a:r>
            <a:r>
              <a:rPr lang="ru-RU" sz="1200" dirty="0">
                <a:solidFill>
                  <a:srgbClr val="002060"/>
                </a:solidFill>
              </a:rPr>
              <a:t> – </a:t>
            </a:r>
            <a:r>
              <a:rPr lang="ru-RU" sz="1200" dirty="0" smtClean="0">
                <a:solidFill>
                  <a:srgbClr val="002060"/>
                </a:solidFill>
              </a:rPr>
              <a:t>0,7 </a:t>
            </a:r>
            <a:r>
              <a:rPr lang="ru-RU" sz="1200" dirty="0" err="1" smtClean="0">
                <a:solidFill>
                  <a:srgbClr val="002060"/>
                </a:solidFill>
              </a:rPr>
              <a:t>млн.т</a:t>
            </a:r>
            <a:r>
              <a:rPr lang="ru-RU" sz="1200" dirty="0">
                <a:solidFill>
                  <a:srgbClr val="002060"/>
                </a:solidFill>
              </a:rPr>
              <a:t>.</a:t>
            </a:r>
          </a:p>
          <a:p>
            <a:pPr eaLnBrk="0" fontAlgn="base" hangingPunct="0"/>
            <a:r>
              <a:rPr lang="ru-RU" sz="1200" dirty="0">
                <a:solidFill>
                  <a:srgbClr val="002060"/>
                </a:solidFill>
              </a:rPr>
              <a:t>- Большевистский </a:t>
            </a:r>
            <a:r>
              <a:rPr lang="ru-RU" sz="1200" dirty="0" err="1">
                <a:solidFill>
                  <a:srgbClr val="002060"/>
                </a:solidFill>
              </a:rPr>
              <a:t>с.о</a:t>
            </a:r>
            <a:r>
              <a:rPr lang="ru-RU" sz="1200" dirty="0">
                <a:solidFill>
                  <a:srgbClr val="002060"/>
                </a:solidFill>
              </a:rPr>
              <a:t>. – 3</a:t>
            </a:r>
            <a:r>
              <a:rPr lang="ru-RU" sz="1200" dirty="0" smtClean="0">
                <a:solidFill>
                  <a:srgbClr val="002060"/>
                </a:solidFill>
              </a:rPr>
              <a:t>,1 </a:t>
            </a:r>
            <a:r>
              <a:rPr lang="ru-RU" sz="1200" dirty="0" err="1" smtClean="0">
                <a:solidFill>
                  <a:srgbClr val="002060"/>
                </a:solidFill>
              </a:rPr>
              <a:t>млн.т</a:t>
            </a:r>
            <a:r>
              <a:rPr lang="ru-RU" sz="1200" dirty="0">
                <a:solidFill>
                  <a:srgbClr val="002060"/>
                </a:solidFill>
              </a:rPr>
              <a:t>.</a:t>
            </a:r>
          </a:p>
          <a:p>
            <a:pPr eaLnBrk="0" fontAlgn="base" hangingPunct="0"/>
            <a:r>
              <a:rPr lang="ru-RU" sz="1200" dirty="0">
                <a:solidFill>
                  <a:srgbClr val="002060"/>
                </a:solidFill>
              </a:rPr>
              <a:t>- </a:t>
            </a:r>
            <a:r>
              <a:rPr lang="ru-RU" sz="1200" dirty="0" err="1">
                <a:solidFill>
                  <a:srgbClr val="002060"/>
                </a:solidFill>
              </a:rPr>
              <a:t>Муктикольский</a:t>
            </a:r>
            <a:r>
              <a:rPr lang="ru-RU" sz="1200" dirty="0">
                <a:solidFill>
                  <a:srgbClr val="002060"/>
                </a:solidFill>
              </a:rPr>
              <a:t> </a:t>
            </a:r>
            <a:r>
              <a:rPr lang="ru-RU" sz="1200" dirty="0" err="1">
                <a:solidFill>
                  <a:srgbClr val="002060"/>
                </a:solidFill>
              </a:rPr>
              <a:t>с.о</a:t>
            </a:r>
            <a:r>
              <a:rPr lang="ru-RU" sz="1200" dirty="0">
                <a:solidFill>
                  <a:srgbClr val="002060"/>
                </a:solidFill>
              </a:rPr>
              <a:t>. – </a:t>
            </a:r>
            <a:r>
              <a:rPr lang="en-US" sz="1200" dirty="0" smtClean="0">
                <a:solidFill>
                  <a:srgbClr val="002060"/>
                </a:solidFill>
              </a:rPr>
              <a:t>0</a:t>
            </a:r>
            <a:r>
              <a:rPr lang="ru-RU" sz="1200" dirty="0" smtClean="0">
                <a:solidFill>
                  <a:srgbClr val="002060"/>
                </a:solidFill>
              </a:rPr>
              <a:t>,</a:t>
            </a:r>
            <a:r>
              <a:rPr lang="en-US" sz="1200" dirty="0" smtClean="0">
                <a:solidFill>
                  <a:srgbClr val="002060"/>
                </a:solidFill>
              </a:rPr>
              <a:t>8</a:t>
            </a:r>
            <a:r>
              <a:rPr lang="ru-RU" sz="1200" dirty="0" smtClean="0">
                <a:solidFill>
                  <a:srgbClr val="002060"/>
                </a:solidFill>
              </a:rPr>
              <a:t> </a:t>
            </a:r>
            <a:r>
              <a:rPr lang="ru-RU" sz="1200" dirty="0" err="1" smtClean="0">
                <a:solidFill>
                  <a:srgbClr val="002060"/>
                </a:solidFill>
              </a:rPr>
              <a:t>млн.т</a:t>
            </a:r>
            <a:r>
              <a:rPr lang="ru-RU" sz="1200" dirty="0">
                <a:solidFill>
                  <a:srgbClr val="002060"/>
                </a:solidFill>
              </a:rPr>
              <a:t>.</a:t>
            </a:r>
          </a:p>
          <a:p>
            <a:pPr eaLnBrk="0" fontAlgn="base" hangingPunct="0"/>
            <a:r>
              <a:rPr lang="ru-RU" sz="1200" dirty="0">
                <a:solidFill>
                  <a:srgbClr val="002060"/>
                </a:solidFill>
              </a:rPr>
              <a:t>- </a:t>
            </a:r>
            <a:r>
              <a:rPr lang="ru-RU" sz="1200" dirty="0" err="1">
                <a:solidFill>
                  <a:srgbClr val="002060"/>
                </a:solidFill>
              </a:rPr>
              <a:t>Тохтаровский</a:t>
            </a:r>
            <a:r>
              <a:rPr lang="ru-RU" sz="1200" dirty="0">
                <a:solidFill>
                  <a:srgbClr val="002060"/>
                </a:solidFill>
              </a:rPr>
              <a:t> </a:t>
            </a:r>
            <a:r>
              <a:rPr lang="ru-RU" sz="1200" dirty="0" err="1">
                <a:solidFill>
                  <a:srgbClr val="002060"/>
                </a:solidFill>
              </a:rPr>
              <a:t>с.о</a:t>
            </a:r>
            <a:r>
              <a:rPr lang="ru-RU" sz="1200" dirty="0">
                <a:solidFill>
                  <a:srgbClr val="002060"/>
                </a:solidFill>
              </a:rPr>
              <a:t>. – </a:t>
            </a:r>
            <a:r>
              <a:rPr lang="ru-RU" sz="1200" dirty="0" smtClean="0">
                <a:solidFill>
                  <a:srgbClr val="002060"/>
                </a:solidFill>
              </a:rPr>
              <a:t>2,1 </a:t>
            </a:r>
            <a:r>
              <a:rPr lang="ru-RU" sz="1200" dirty="0" err="1" smtClean="0">
                <a:solidFill>
                  <a:srgbClr val="002060"/>
                </a:solidFill>
              </a:rPr>
              <a:t>млн.т</a:t>
            </a:r>
            <a:r>
              <a:rPr lang="ru-RU" sz="1200" dirty="0">
                <a:solidFill>
                  <a:srgbClr val="002060"/>
                </a:solidFill>
              </a:rPr>
              <a:t>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b="0" i="0" u="none" strike="noStrike" cap="none" normalizeH="0" baseline="0" dirty="0" smtClean="0">
              <a:ln>
                <a:noFill/>
              </a:ln>
              <a:solidFill>
                <a:srgbClr val="7030A0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" name="AutoShape 101"/>
          <p:cNvSpPr>
            <a:spLocks noChangeArrowheads="1"/>
          </p:cNvSpPr>
          <p:nvPr/>
        </p:nvSpPr>
        <p:spPr bwMode="auto">
          <a:xfrm rot="-1670987">
            <a:off x="7425407" y="2614483"/>
            <a:ext cx="358011" cy="545109"/>
          </a:xfrm>
          <a:prstGeom prst="downArrow">
            <a:avLst>
              <a:gd name="adj1" fmla="val 41654"/>
              <a:gd name="adj2" fmla="val 38638"/>
            </a:avLst>
          </a:prstGeom>
          <a:solidFill>
            <a:srgbClr val="C0C0C0"/>
          </a:solidFill>
          <a:ln w="9525">
            <a:solidFill>
              <a:srgbClr val="000000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39700" prst="cross"/>
          </a:sp3d>
        </p:spPr>
        <p:txBody>
          <a:bodyPr vert="eaVert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5500" y="3282993"/>
            <a:ext cx="2315300" cy="347100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</p:pic>
    </p:spTree>
    <p:extLst>
      <p:ext uri="{BB962C8B-B14F-4D97-AF65-F5344CB8AC3E}">
        <p14:creationId xmlns:p14="http://schemas.microsoft.com/office/powerpoint/2010/main" val="65275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Диаграмма 9"/>
          <p:cNvGraphicFramePr/>
          <p:nvPr>
            <p:extLst>
              <p:ext uri="{D42A27DB-BD31-4B8C-83A1-F6EECF244321}">
                <p14:modId xmlns:p14="http://schemas.microsoft.com/office/powerpoint/2010/main" val="3642226301"/>
              </p:ext>
            </p:extLst>
          </p:nvPr>
        </p:nvGraphicFramePr>
        <p:xfrm>
          <a:off x="1912675" y="1529211"/>
          <a:ext cx="9010301" cy="49425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868345" y="703385"/>
            <a:ext cx="10515600" cy="825826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</a:rPr>
              <a:t>       </a:t>
            </a:r>
            <a:r>
              <a:rPr lang="ru-RU" sz="27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Бюджет </a:t>
            </a:r>
            <a:r>
              <a:rPr lang="ru-RU" sz="2700" b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Житикаринского</a:t>
            </a:r>
            <a:r>
              <a:rPr lang="ru-RU" sz="27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района на весь плановый период включает трансферты общего характера -  изъятия, передаваемые из бюджета </a:t>
            </a:r>
            <a:r>
              <a:rPr lang="ru-RU" sz="2700" b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Житикаринского</a:t>
            </a:r>
            <a:r>
              <a:rPr lang="ru-RU" sz="27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района в вышестоящий областной бюджет</a:t>
            </a:r>
            <a:r>
              <a:rPr lang="ru-RU" sz="27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br>
              <a:rPr lang="ru-RU" sz="27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000" b="1" dirty="0">
                <a:solidFill>
                  <a:srgbClr val="002060"/>
                </a:solidFill>
              </a:rPr>
              <a:t/>
            </a:r>
            <a:br>
              <a:rPr lang="ru-RU" sz="2000" b="1" dirty="0">
                <a:solidFill>
                  <a:srgbClr val="002060"/>
                </a:solidFill>
              </a:rPr>
            </a:br>
            <a:r>
              <a:rPr lang="ru-RU" sz="2700" b="1" dirty="0" smtClean="0">
                <a:solidFill>
                  <a:srgbClr val="002060"/>
                </a:solidFill>
              </a:rPr>
              <a:t>        </a:t>
            </a:r>
            <a:r>
              <a:rPr lang="ru-RU" sz="2700" b="1" dirty="0" smtClean="0">
                <a:solidFill>
                  <a:srgbClr val="7030A0"/>
                </a:solidFill>
              </a:rPr>
              <a:t>Динамика изъятия бюджетных средств, млн. </a:t>
            </a:r>
            <a:r>
              <a:rPr lang="ru-RU" sz="2700" b="1" dirty="0" err="1" smtClean="0">
                <a:solidFill>
                  <a:srgbClr val="7030A0"/>
                </a:solidFill>
              </a:rPr>
              <a:t>теңге</a:t>
            </a:r>
            <a:endParaRPr lang="ru-RU" sz="2700" b="1" dirty="0">
              <a:solidFill>
                <a:srgbClr val="7030A0"/>
              </a:solidFill>
              <a:effectLst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3"/>
          <a:srcRect l="26250" r="10882"/>
          <a:stretch/>
        </p:blipFill>
        <p:spPr>
          <a:xfrm>
            <a:off x="140677" y="4000501"/>
            <a:ext cx="2552281" cy="23936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8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39227"/>
          </a:xfrm>
        </p:spPr>
        <p:txBody>
          <a:bodyPr>
            <a:noAutofit/>
          </a:bodyPr>
          <a:lstStyle/>
          <a:p>
            <a:pPr algn="ctr"/>
            <a:r>
              <a:rPr lang="x-none" sz="24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Трансферты органам </a:t>
            </a:r>
            <a:r>
              <a:rPr lang="ru-RU" sz="24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четвертого уровня бюджета </a:t>
            </a:r>
            <a:r>
              <a:rPr lang="x-none" sz="24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 20</a:t>
            </a:r>
            <a:r>
              <a:rPr lang="ru-RU" sz="24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26</a:t>
            </a:r>
            <a:r>
              <a:rPr lang="x-none" sz="24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год</a:t>
            </a:r>
            <a:r>
              <a:rPr lang="ru-RU" sz="24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в</a:t>
            </a:r>
            <a:r>
              <a:rPr lang="x-none" sz="24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x-none" sz="24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млн. </a:t>
            </a:r>
            <a:r>
              <a:rPr lang="x-none" sz="24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</a:t>
            </a:r>
            <a:r>
              <a:rPr lang="kk-KZ" sz="24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ң</a:t>
            </a:r>
            <a:r>
              <a:rPr lang="x-none" sz="24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ге</a:t>
            </a:r>
            <a:endParaRPr lang="ru-RU" sz="24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/>
          <a:srcRect l="21809" r="22109"/>
          <a:stretch/>
        </p:blipFill>
        <p:spPr>
          <a:xfrm>
            <a:off x="0" y="4330211"/>
            <a:ext cx="2009670" cy="1924049"/>
          </a:xfrm>
          <a:prstGeom prst="rect">
            <a:avLst/>
          </a:prstGeom>
        </p:spPr>
      </p:pic>
      <p:graphicFrame>
        <p:nvGraphicFramePr>
          <p:cNvPr id="7" name="Диаграмма 6"/>
          <p:cNvGraphicFramePr/>
          <p:nvPr>
            <p:extLst>
              <p:ext uri="{D42A27DB-BD31-4B8C-83A1-F6EECF244321}">
                <p14:modId xmlns:p14="http://schemas.microsoft.com/office/powerpoint/2010/main" val="957294656"/>
              </p:ext>
            </p:extLst>
          </p:nvPr>
        </p:nvGraphicFramePr>
        <p:xfrm>
          <a:off x="1978270" y="1075290"/>
          <a:ext cx="9106318" cy="54186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4050050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39227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  Субвенции</a:t>
            </a:r>
            <a:r>
              <a:rPr lang="x-none" sz="24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x-none" sz="24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органам </a:t>
            </a:r>
            <a:r>
              <a:rPr lang="ru-RU" sz="24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четвертого уровня бюджета </a:t>
            </a:r>
            <a:r>
              <a:rPr lang="x-none" sz="24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 20</a:t>
            </a:r>
            <a:r>
              <a:rPr lang="ru-RU" sz="24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26</a:t>
            </a:r>
            <a:r>
              <a:rPr lang="x-none" sz="24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год</a:t>
            </a:r>
            <a:r>
              <a:rPr lang="ru-RU" sz="24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в</a:t>
            </a:r>
            <a:r>
              <a:rPr lang="x-none" sz="24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x-none" sz="24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млн. </a:t>
            </a:r>
            <a:r>
              <a:rPr lang="x-none" sz="24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</a:t>
            </a:r>
            <a:r>
              <a:rPr lang="kk-KZ" sz="24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ң</a:t>
            </a:r>
            <a:r>
              <a:rPr lang="x-none" sz="24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ге</a:t>
            </a:r>
            <a:endParaRPr lang="ru-RU" sz="24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/>
          <a:srcRect l="21809" r="22109"/>
          <a:stretch/>
        </p:blipFill>
        <p:spPr>
          <a:xfrm>
            <a:off x="0" y="4569908"/>
            <a:ext cx="2009670" cy="1924049"/>
          </a:xfrm>
          <a:prstGeom prst="rect">
            <a:avLst/>
          </a:prstGeom>
        </p:spPr>
      </p:pic>
      <p:graphicFrame>
        <p:nvGraphicFramePr>
          <p:cNvPr id="7" name="Диаграмма 6"/>
          <p:cNvGraphicFramePr/>
          <p:nvPr>
            <p:extLst>
              <p:ext uri="{D42A27DB-BD31-4B8C-83A1-F6EECF244321}">
                <p14:modId xmlns:p14="http://schemas.microsoft.com/office/powerpoint/2010/main" val="4249932722"/>
              </p:ext>
            </p:extLst>
          </p:nvPr>
        </p:nvGraphicFramePr>
        <p:xfrm>
          <a:off x="1848897" y="1075290"/>
          <a:ext cx="9971067" cy="54186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802464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>
          <a:xfrm>
            <a:off x="855955" y="255783"/>
            <a:ext cx="10515600" cy="991041"/>
          </a:xfrm>
          <a:noFill/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 fontAlgn="ctr"/>
            <a:r>
              <a:rPr lang="ru-RU" altLang="ru-RU" sz="3200" b="1" i="1" dirty="0">
                <a:ln w="0"/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Уважаемые посетители официального сайта </a:t>
            </a:r>
            <a:r>
              <a:rPr lang="ru-RU" altLang="ru-RU" sz="3200" b="1" i="1" dirty="0" err="1">
                <a:ln w="0"/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акимата</a:t>
            </a:r>
            <a:r>
              <a:rPr lang="ru-RU" altLang="ru-RU" sz="3200" b="1" i="1" dirty="0">
                <a:ln w="0"/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altLang="ru-RU" sz="3200" b="1" i="1" dirty="0" err="1">
                <a:ln w="0"/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Житикаринского</a:t>
            </a:r>
            <a:r>
              <a:rPr lang="ru-RU" altLang="ru-RU" sz="3200" b="1" i="1" dirty="0">
                <a:ln w="0"/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района! </a:t>
            </a:r>
            <a:endParaRPr lang="ru-RU" altLang="ru-RU" sz="3200" b="1" dirty="0">
              <a:ln w="0"/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Объект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9643" y="1640689"/>
            <a:ext cx="5464143" cy="3706859"/>
          </a:xfrm>
        </p:spPr>
      </p:pic>
      <p:sp>
        <p:nvSpPr>
          <p:cNvPr id="6" name="Прямоугольник 5"/>
          <p:cNvSpPr/>
          <p:nvPr/>
        </p:nvSpPr>
        <p:spPr>
          <a:xfrm>
            <a:off x="1500995" y="5544766"/>
            <a:ext cx="9412857" cy="7400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  <a:tabLst>
                <a:tab pos="90170" algn="l"/>
              </a:tabLst>
            </a:pPr>
            <a:r>
              <a:rPr lang="ru-RU" sz="40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Благодарим </a:t>
            </a:r>
            <a:r>
              <a:rPr lang="ru-RU" sz="40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Вас за </a:t>
            </a:r>
            <a:r>
              <a:rPr lang="ru-RU" sz="40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внимание!</a:t>
            </a:r>
            <a:endParaRPr lang="ru-RU" sz="4000" b="1" dirty="0">
              <a:solidFill>
                <a:srgbClr val="C00000"/>
              </a:solidFill>
              <a:latin typeface="Arial" pitchFamily="34" charset="0"/>
              <a:ea typeface="SimSun" panose="02010600030101010101" pitchFamily="2" charset="-122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770369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14282</TotalTime>
  <Words>2273</Words>
  <Application>Microsoft Office PowerPoint</Application>
  <PresentationFormat>Широкоэкранный</PresentationFormat>
  <Paragraphs>541</Paragraphs>
  <Slides>26</Slides>
  <Notes>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36" baseType="lpstr">
      <vt:lpstr>Microsoft YaHei UI</vt:lpstr>
      <vt:lpstr>SimSun</vt:lpstr>
      <vt:lpstr>Arial</vt:lpstr>
      <vt:lpstr>Arial Black</vt:lpstr>
      <vt:lpstr>Bernard MT Condensed</vt:lpstr>
      <vt:lpstr>Calibri</vt:lpstr>
      <vt:lpstr>Calibri Light</vt:lpstr>
      <vt:lpstr>Myriad Pro Semibold</vt:lpstr>
      <vt:lpstr>Times New Roman</vt:lpstr>
      <vt:lpstr>Тема Office</vt:lpstr>
      <vt:lpstr>Презентация PowerPoint</vt:lpstr>
      <vt:lpstr>Уважаемые посетители официального сайта акимата Житикаринского района!  </vt:lpstr>
      <vt:lpstr>Бюджетный процесс – регламентированная бюджетным законодательством Республики Казахстан деятельность участников бюджетного процесса.</vt:lpstr>
      <vt:lpstr>Основные процедуры планирования бюджета: Разработка бюджета</vt:lpstr>
      <vt:lpstr>Презентация PowerPoint</vt:lpstr>
      <vt:lpstr>Прогноз социально-экономического развития  Республики Казахстан на 2026 – 2028годы </vt:lpstr>
      <vt:lpstr>Структура бюджета Житикаринского района </vt:lpstr>
      <vt:lpstr>Поступления районного бюджета, млн.теңге</vt:lpstr>
      <vt:lpstr>Поступления бюджета Житикаринского района в 2026 году, млн. теңге</vt:lpstr>
      <vt:lpstr>Собственные доходы бюджета района                                     на 2026-2028 годы</vt:lpstr>
      <vt:lpstr>Расходная часть Утвержденный бюджет Житикаринского района на 2026 год составляет: 7 310,2 млн. теңге.</vt:lpstr>
      <vt:lpstr>Основные направления расходования  средств бюджета Житикаринского района в 2026 году, млн. теңге   </vt:lpstr>
      <vt:lpstr>Социальный блок (социальная сфера)</vt:lpstr>
      <vt:lpstr>Презентация PowerPoint</vt:lpstr>
      <vt:lpstr>Презентация PowerPoint</vt:lpstr>
      <vt:lpstr>Предусмотренные в районном бюджете целевые текущие трансферты из областного бюджета на 2026-2028 годы в сфере социальной помощи и социального обеспечения</vt:lpstr>
      <vt:lpstr>Расходы на реализацию мероприятий в сфере культуры, спорта  и информационного пространства  на 2026 год                                                                                              </vt:lpstr>
      <vt:lpstr>Расходы на реализацию инвестиционных проектов  в сфере строительства на 2026-2028 годы, тыс.тг.</vt:lpstr>
      <vt:lpstr>Расходы на реализацию инвестиционных проектов  в сфере ЖКХ на 2026-2028 годы, тыс. теңге </vt:lpstr>
      <vt:lpstr>Транспорт и коммуникации</vt:lpstr>
      <vt:lpstr>Объемы расходов в сфере транспорта и коммуникации</vt:lpstr>
      <vt:lpstr>           На 2026 год на обеспечение функционирования автомобильных дорог предусмотрено  1002,0 млн. теңге. </vt:lpstr>
      <vt:lpstr>       Бюджет Житикаринского района на весь плановый период включает трансферты общего характера -  изъятия, передаваемые из бюджета Житикаринского района в вышестоящий областной бюджет.          Динамика изъятия бюджетных средств, млн. теңге</vt:lpstr>
      <vt:lpstr>Трансферты органам четвертого уровня бюджета на 2026 год           в млн. теңге</vt:lpstr>
      <vt:lpstr>                        Субвенции органам четвертого уровня бюджета на 2026 год в млн. теңге</vt:lpstr>
      <vt:lpstr>Уважаемые посетители официального сайта акимата Житикаринского района!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1139</cp:revision>
  <cp:lastPrinted>2026-09-29T10:08:34Z</cp:lastPrinted>
  <dcterms:created xsi:type="dcterms:W3CDTF">2024-01-10T12:49:16Z</dcterms:created>
  <dcterms:modified xsi:type="dcterms:W3CDTF">2026-10-13T12:28:01Z</dcterms:modified>
</cp:coreProperties>
</file>