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diagrams/drawing18.xml" ContentType="application/vnd.ms-office.drawingml.diagramDrawing+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layout13.xml" ContentType="application/vnd.openxmlformats-officedocument.drawingml.diagramLayout+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colors1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diagrams/colors1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diagrams/drawing17.xml" ContentType="application/vnd.ms-office.drawingml.diagramDrawing+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8.xml" ContentType="application/vnd.ms-office.drawingml.diagramDrawing+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65" r:id="rId3"/>
    <p:sldId id="264" r:id="rId4"/>
    <p:sldId id="262" r:id="rId5"/>
    <p:sldId id="261" r:id="rId6"/>
    <p:sldId id="263" r:id="rId7"/>
    <p:sldId id="266" r:id="rId8"/>
    <p:sldId id="267" r:id="rId9"/>
    <p:sldId id="268" r:id="rId10"/>
    <p:sldId id="273" r:id="rId11"/>
    <p:sldId id="286" r:id="rId12"/>
    <p:sldId id="284" r:id="rId13"/>
    <p:sldId id="274" r:id="rId14"/>
    <p:sldId id="280" r:id="rId15"/>
    <p:sldId id="283" r:id="rId16"/>
    <p:sldId id="277"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5F6D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жыл – 19 бірл.</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2027 жыл – 19 бірл.</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kk-KZ" sz="2000" b="1" dirty="0" smtClean="0">
              <a:latin typeface="Times New Roman" pitchFamily="18" charset="0"/>
              <a:cs typeface="Times New Roman" pitchFamily="18" charset="0"/>
            </a:rPr>
            <a:t>2028 жыл –  19 бірл.</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C27AB41B-9BA2-4D5D-AD0B-756CFB5715B8}" type="presOf" srcId="{390E4B67-35DA-4271-A37D-400B32D75263}" destId="{4B1831F8-D077-40E2-AA43-4E3D4067F89F}" srcOrd="0" destOrd="0" presId="urn:microsoft.com/office/officeart/2005/8/layout/pyramid2"/>
    <dgm:cxn modelId="{96873141-8B1C-4DC3-B6BD-91AB7E7E70CB}" type="presOf" srcId="{A9A1123D-4872-4E6E-A9BD-A5B92F3A5CA9}" destId="{B4429D22-0500-42FA-9000-D9E17D3537C1}" srcOrd="0" destOrd="0" presId="urn:microsoft.com/office/officeart/2005/8/layout/pyramid2"/>
    <dgm:cxn modelId="{B7A15D33-1A7C-4AA7-AADD-F3D68CC505DB}"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2E4BD7F1-E339-4B66-BF30-84BDDE080D26}"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DDF51D51-E7B5-4C33-AD9A-A591351D3D6B}" type="presParOf" srcId="{C7CBC296-D76B-47EA-AFBA-F5BD5F4124DB}" destId="{84872534-8612-4087-A06F-DB9304776EAA}" srcOrd="0" destOrd="0" presId="urn:microsoft.com/office/officeart/2005/8/layout/pyramid2"/>
    <dgm:cxn modelId="{1E5D8EEA-2FA0-4403-9E26-1D9920F73533}" type="presParOf" srcId="{C7CBC296-D76B-47EA-AFBA-F5BD5F4124DB}" destId="{E063AA2C-4510-439F-A4B1-DFD86845EA46}" srcOrd="1" destOrd="0" presId="urn:microsoft.com/office/officeart/2005/8/layout/pyramid2"/>
    <dgm:cxn modelId="{A525FB6A-2FE9-43AB-9298-907CE461341F}" type="presParOf" srcId="{E063AA2C-4510-439F-A4B1-DFD86845EA46}" destId="{4B1831F8-D077-40E2-AA43-4E3D4067F89F}" srcOrd="0" destOrd="0" presId="urn:microsoft.com/office/officeart/2005/8/layout/pyramid2"/>
    <dgm:cxn modelId="{3C6CD5D3-1DBC-4F92-94DA-12F22E199724}" type="presParOf" srcId="{E063AA2C-4510-439F-A4B1-DFD86845EA46}" destId="{21CE8410-2A23-4F8E-91F6-C96F99CAD248}" srcOrd="1" destOrd="0" presId="urn:microsoft.com/office/officeart/2005/8/layout/pyramid2"/>
    <dgm:cxn modelId="{3C7AF650-E5F5-4F57-AA3F-64C2FD83378C}" type="presParOf" srcId="{E063AA2C-4510-439F-A4B1-DFD86845EA46}" destId="{B4429D22-0500-42FA-9000-D9E17D3537C1}" srcOrd="2" destOrd="0" presId="urn:microsoft.com/office/officeart/2005/8/layout/pyramid2"/>
    <dgm:cxn modelId="{B8CEC3D3-7379-4F71-98AA-636EA9C21A08}" type="presParOf" srcId="{E063AA2C-4510-439F-A4B1-DFD86845EA46}" destId="{41CFDB00-BDD8-41AE-A9FC-32F37D4E119B}" srcOrd="3" destOrd="0" presId="urn:microsoft.com/office/officeart/2005/8/layout/pyramid2"/>
    <dgm:cxn modelId="{3F6564EC-D94B-4014-8E30-82E7A469DC4E}" type="presParOf" srcId="{E063AA2C-4510-439F-A4B1-DFD86845EA46}" destId="{831CC9CD-433E-4936-B4D5-991E64FFFEEC}" srcOrd="4" destOrd="0" presId="urn:microsoft.com/office/officeart/2005/8/layout/pyramid2"/>
    <dgm:cxn modelId="{01A54B03-450F-4CC0-A6E4-C22ED5A11A7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B48AD8FB-E4AB-48F4-A752-D82CCB6634F8}">
      <dgm:prSet phldrT="[Текст]" custT="1"/>
      <dgm:spPr/>
      <dgm:t>
        <a:bodyPr/>
        <a:lstStyle/>
        <a:p>
          <a:r>
            <a:rPr lang="kk-KZ" sz="1800" b="1" dirty="0" smtClean="0">
              <a:latin typeface="Times New Roman" pitchFamily="18" charset="0"/>
              <a:cs typeface="Times New Roman" pitchFamily="18" charset="0"/>
            </a:rPr>
            <a:t>2028 жыл  – 85,9</a:t>
          </a:r>
          <a:endParaRPr lang="ru-RU" sz="18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A9A1123D-4872-4E6E-A9BD-A5B92F3A5CA9}">
      <dgm:prSet phldrT="[Текст]" custT="1"/>
      <dgm:spPr/>
      <dgm:t>
        <a:bodyPr/>
        <a:lstStyle/>
        <a:p>
          <a:r>
            <a:rPr lang="kk-KZ" sz="1800" b="1" dirty="0" smtClean="0">
              <a:latin typeface="Times New Roman" pitchFamily="18" charset="0"/>
              <a:cs typeface="Times New Roman" pitchFamily="18" charset="0"/>
            </a:rPr>
            <a:t>2027 жыл  – 85,4</a:t>
          </a:r>
          <a:endParaRPr lang="ru-RU" sz="18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390E4B67-35DA-4271-A37D-400B32D75263}">
      <dgm:prSet phldrT="[Текст]" custT="1"/>
      <dgm:spPr/>
      <dgm:t>
        <a:bodyPr/>
        <a:lstStyle/>
        <a:p>
          <a:r>
            <a:rPr lang="kk-KZ" sz="1800" b="1" dirty="0" smtClean="0">
              <a:latin typeface="Times New Roman" pitchFamily="18" charset="0"/>
              <a:cs typeface="Times New Roman" pitchFamily="18" charset="0"/>
            </a:rPr>
            <a:t>2026 жыл – </a:t>
          </a:r>
          <a:r>
            <a:rPr lang="kk-KZ" sz="1800" b="1" dirty="0" smtClean="0">
              <a:latin typeface="Times New Roman" pitchFamily="18" charset="0"/>
              <a:cs typeface="Times New Roman" pitchFamily="18" charset="0"/>
            </a:rPr>
            <a:t>87,6</a:t>
          </a:r>
          <a:endParaRPr lang="ru-RU" sz="1800" b="1" dirty="0">
            <a:latin typeface="Times New Roman" pitchFamily="18" charset="0"/>
            <a:cs typeface="Times New Roman" pitchFamily="18" charset="0"/>
          </a:endParaRPr>
        </a:p>
      </dgm:t>
    </dgm:pt>
    <dgm:pt modelId="{10391837-66A8-42E3-9B8F-F20D629CE47C}" type="sibTrans" cxnId="{977C167A-8C93-449D-9F65-3AFBD2A628AF}">
      <dgm:prSet/>
      <dgm:spPr/>
      <dgm:t>
        <a:bodyPr/>
        <a:lstStyle/>
        <a:p>
          <a:endParaRPr lang="ru-RU" sz="2000"/>
        </a:p>
      </dgm:t>
    </dgm:pt>
    <dgm:pt modelId="{DCE9A89E-CCEB-4163-B409-79BB791FA5B9}" type="parTrans" cxnId="{977C167A-8C93-449D-9F65-3AFBD2A628AF}">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7382"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52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2169">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01D8D7D-07FA-4E9B-B181-979C217F5B8D}" type="presOf" srcId="{B48AD8FB-E4AB-48F4-A752-D82CCB6634F8}" destId="{831CC9CD-433E-4936-B4D5-991E64FFFEEC}" srcOrd="0" destOrd="0" presId="urn:microsoft.com/office/officeart/2005/8/layout/pyramid2"/>
    <dgm:cxn modelId="{640ABA82-2C18-4124-B042-F21BABC320FB}" type="presOf" srcId="{A9A1123D-4872-4E6E-A9BD-A5B92F3A5CA9}" destId="{B4429D22-0500-42FA-9000-D9E17D3537C1}" srcOrd="0" destOrd="0" presId="urn:microsoft.com/office/officeart/2005/8/layout/pyramid2"/>
    <dgm:cxn modelId="{E1CA6CD5-8265-420D-8784-4B3F13802EFF}"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6A848CD-598F-4ACE-B8DC-96035523C0F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0F3ACC30-FA88-41DF-85A9-A41E9B78942B}" type="presParOf" srcId="{C7CBC296-D76B-47EA-AFBA-F5BD5F4124DB}" destId="{84872534-8612-4087-A06F-DB9304776EAA}" srcOrd="0" destOrd="0" presId="urn:microsoft.com/office/officeart/2005/8/layout/pyramid2"/>
    <dgm:cxn modelId="{B788295E-F178-4986-916D-638C7C0F8748}" type="presParOf" srcId="{C7CBC296-D76B-47EA-AFBA-F5BD5F4124DB}" destId="{E063AA2C-4510-439F-A4B1-DFD86845EA46}" srcOrd="1" destOrd="0" presId="urn:microsoft.com/office/officeart/2005/8/layout/pyramid2"/>
    <dgm:cxn modelId="{4BB943F5-10B9-429E-A380-E3ED878E0FE0}" type="presParOf" srcId="{E063AA2C-4510-439F-A4B1-DFD86845EA46}" destId="{4B1831F8-D077-40E2-AA43-4E3D4067F89F}" srcOrd="0" destOrd="0" presId="urn:microsoft.com/office/officeart/2005/8/layout/pyramid2"/>
    <dgm:cxn modelId="{500EDC46-CF90-4DF0-B877-D20C20E589F6}" type="presParOf" srcId="{E063AA2C-4510-439F-A4B1-DFD86845EA46}" destId="{21CE8410-2A23-4F8E-91F6-C96F99CAD248}" srcOrd="1" destOrd="0" presId="urn:microsoft.com/office/officeart/2005/8/layout/pyramid2"/>
    <dgm:cxn modelId="{DAC11E7E-C046-4E53-9D03-1FFE166E31A5}" type="presParOf" srcId="{E063AA2C-4510-439F-A4B1-DFD86845EA46}" destId="{B4429D22-0500-42FA-9000-D9E17D3537C1}" srcOrd="2" destOrd="0" presId="urn:microsoft.com/office/officeart/2005/8/layout/pyramid2"/>
    <dgm:cxn modelId="{860FA15D-E032-4679-9740-FA1ECEC9E862}" type="presParOf" srcId="{E063AA2C-4510-439F-A4B1-DFD86845EA46}" destId="{41CFDB00-BDD8-41AE-A9FC-32F37D4E119B}" srcOrd="3" destOrd="0" presId="urn:microsoft.com/office/officeart/2005/8/layout/pyramid2"/>
    <dgm:cxn modelId="{19102B4F-5DE9-4AE3-A191-FCEA89902098}" type="presParOf" srcId="{E063AA2C-4510-439F-A4B1-DFD86845EA46}" destId="{831CC9CD-433E-4936-B4D5-991E64FFFEEC}" srcOrd="4" destOrd="0" presId="urn:microsoft.com/office/officeart/2005/8/layout/pyramid2"/>
    <dgm:cxn modelId="{2F409533-CF06-43EB-9626-E9044B2E5AC6}"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pPr algn="l"/>
          <a:r>
            <a:rPr lang="kk-KZ" sz="2000" b="1" dirty="0" smtClean="0">
              <a:latin typeface="Times New Roman" pitchFamily="18" charset="0"/>
              <a:cs typeface="Times New Roman" pitchFamily="18" charset="0"/>
            </a:rPr>
            <a:t>2026 жыл –</a:t>
          </a:r>
          <a:r>
            <a:rPr lang="kk-KZ" sz="2000" b="1" dirty="0" smtClean="0">
              <a:latin typeface="Times New Roman" pitchFamily="18" charset="0"/>
              <a:cs typeface="Times New Roman" pitchFamily="18" charset="0"/>
            </a:rPr>
            <a:t>38,5</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a:t>
          </a:r>
          <a:r>
            <a:rPr lang="kk-KZ" sz="2000" b="1" dirty="0" smtClean="0">
              <a:latin typeface="Times New Roman" pitchFamily="18" charset="0"/>
              <a:cs typeface="Times New Roman" pitchFamily="18" charset="0"/>
            </a:rPr>
            <a:t>40,0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pPr algn="l"/>
          <a:r>
            <a:rPr lang="kk-KZ" sz="2000" b="1" dirty="0" smtClean="0">
              <a:latin typeface="Times New Roman" pitchFamily="18" charset="0"/>
              <a:cs typeface="Times New Roman" pitchFamily="18" charset="0"/>
            </a:rPr>
            <a:t> 2028 жыл – </a:t>
          </a:r>
          <a:r>
            <a:rPr lang="kk-KZ" sz="2000" b="1" dirty="0" smtClean="0">
              <a:latin typeface="Times New Roman" pitchFamily="18" charset="0"/>
              <a:cs typeface="Times New Roman" pitchFamily="18" charset="0"/>
            </a:rPr>
            <a:t>41,6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1319" custLinFactNeighborX="-1728" custLinFactNeighborY="60987">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6537" custLinFactY="1506" custLinFactNeighborX="3815"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8598"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51A2A9B-E4FD-4F8D-9A27-692FB4E1D575}" type="presOf" srcId="{A9A1123D-4872-4E6E-A9BD-A5B92F3A5CA9}" destId="{B4429D22-0500-42FA-9000-D9E17D3537C1}" srcOrd="0" destOrd="0" presId="urn:microsoft.com/office/officeart/2005/8/layout/pyramid2"/>
    <dgm:cxn modelId="{88F7F9A8-0A4E-4E3F-9C6B-C02589715922}"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C4B2877A-5F4E-41B1-AB01-467E759A15E3}" type="presOf" srcId="{14B45953-FDA0-4AF6-B1D6-78700A15E015}" destId="{C7CBC296-D76B-47EA-AFBA-F5BD5F4124DB}" srcOrd="0" destOrd="0" presId="urn:microsoft.com/office/officeart/2005/8/layout/pyramid2"/>
    <dgm:cxn modelId="{9C56123E-5A89-46A9-A058-2AC65B5412DE}"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818D944-5EF2-43BD-A830-16DA58E53450}" type="presParOf" srcId="{C7CBC296-D76B-47EA-AFBA-F5BD5F4124DB}" destId="{84872534-8612-4087-A06F-DB9304776EAA}" srcOrd="0" destOrd="0" presId="urn:microsoft.com/office/officeart/2005/8/layout/pyramid2"/>
    <dgm:cxn modelId="{8EFB388A-EC53-4DA9-8F8B-51464F06C48E}" type="presParOf" srcId="{C7CBC296-D76B-47EA-AFBA-F5BD5F4124DB}" destId="{E063AA2C-4510-439F-A4B1-DFD86845EA46}" srcOrd="1" destOrd="0" presId="urn:microsoft.com/office/officeart/2005/8/layout/pyramid2"/>
    <dgm:cxn modelId="{4F56FF47-BA4D-4C57-8DF1-0173272A4856}" type="presParOf" srcId="{E063AA2C-4510-439F-A4B1-DFD86845EA46}" destId="{4B1831F8-D077-40E2-AA43-4E3D4067F89F}" srcOrd="0" destOrd="0" presId="urn:microsoft.com/office/officeart/2005/8/layout/pyramid2"/>
    <dgm:cxn modelId="{8EB42F58-A33D-435A-AA25-8A6109A4F552}" type="presParOf" srcId="{E063AA2C-4510-439F-A4B1-DFD86845EA46}" destId="{21CE8410-2A23-4F8E-91F6-C96F99CAD248}" srcOrd="1" destOrd="0" presId="urn:microsoft.com/office/officeart/2005/8/layout/pyramid2"/>
    <dgm:cxn modelId="{5F86D6BB-85E5-4B8B-A78E-E04653B91676}" type="presParOf" srcId="{E063AA2C-4510-439F-A4B1-DFD86845EA46}" destId="{B4429D22-0500-42FA-9000-D9E17D3537C1}" srcOrd="2" destOrd="0" presId="urn:microsoft.com/office/officeart/2005/8/layout/pyramid2"/>
    <dgm:cxn modelId="{9B84D95E-5484-43EE-BF4C-760136CF81B2}" type="presParOf" srcId="{E063AA2C-4510-439F-A4B1-DFD86845EA46}" destId="{41CFDB00-BDD8-41AE-A9FC-32F37D4E119B}" srcOrd="3" destOrd="0" presId="urn:microsoft.com/office/officeart/2005/8/layout/pyramid2"/>
    <dgm:cxn modelId="{07894C9F-A22D-4375-818C-644B7E76BC78}" type="presParOf" srcId="{E063AA2C-4510-439F-A4B1-DFD86845EA46}" destId="{831CC9CD-433E-4936-B4D5-991E64FFFEEC}" srcOrd="4" destOrd="0" presId="urn:microsoft.com/office/officeart/2005/8/layout/pyramid2"/>
    <dgm:cxn modelId="{5CB5DBC4-460A-4468-875B-8B66C5A2D704}"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2026 жыл – 1700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1730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2028 жыл – 1750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924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53743" custLinFactNeighborX="275" custLinFactNeighborY="1549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5654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13FF511-E8A6-40C1-B565-63AB4AC2D991}" type="presOf" srcId="{B48AD8FB-E4AB-48F4-A752-D82CCB6634F8}" destId="{831CC9CD-433E-4936-B4D5-991E64FFFEEC}" srcOrd="0" destOrd="0" presId="urn:microsoft.com/office/officeart/2005/8/layout/pyramid2"/>
    <dgm:cxn modelId="{910875FC-5B64-4B0C-AF0C-8DF0B148194E}" type="presOf" srcId="{A9A1123D-4872-4E6E-A9BD-A5B92F3A5CA9}" destId="{B4429D22-0500-42FA-9000-D9E17D3537C1}" srcOrd="0" destOrd="0" presId="urn:microsoft.com/office/officeart/2005/8/layout/pyramid2"/>
    <dgm:cxn modelId="{D2A94E85-B21E-49CF-9AE4-479F02AC55D3}"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5FC8ED1D-0812-467A-BD21-CD12AC9695BE}" type="presOf" srcId="{390E4B67-35DA-4271-A37D-400B32D75263}" destId="{4B1831F8-D077-40E2-AA43-4E3D4067F89F}" srcOrd="0" destOrd="0" presId="urn:microsoft.com/office/officeart/2005/8/layout/pyramid2"/>
    <dgm:cxn modelId="{DD2C08E7-1FF8-41A1-8523-BC673E2299A7}" type="presParOf" srcId="{C7CBC296-D76B-47EA-AFBA-F5BD5F4124DB}" destId="{84872534-8612-4087-A06F-DB9304776EAA}" srcOrd="0" destOrd="0" presId="urn:microsoft.com/office/officeart/2005/8/layout/pyramid2"/>
    <dgm:cxn modelId="{1C82EDC5-9F64-42C8-9EDA-BA3038B25242}" type="presParOf" srcId="{C7CBC296-D76B-47EA-AFBA-F5BD5F4124DB}" destId="{E063AA2C-4510-439F-A4B1-DFD86845EA46}" srcOrd="1" destOrd="0" presId="urn:microsoft.com/office/officeart/2005/8/layout/pyramid2"/>
    <dgm:cxn modelId="{E9123C79-1708-477D-8C12-B85E0D71313F}" type="presParOf" srcId="{E063AA2C-4510-439F-A4B1-DFD86845EA46}" destId="{4B1831F8-D077-40E2-AA43-4E3D4067F89F}" srcOrd="0" destOrd="0" presId="urn:microsoft.com/office/officeart/2005/8/layout/pyramid2"/>
    <dgm:cxn modelId="{50AFC752-28A5-46F1-8896-CEE3B7373557}" type="presParOf" srcId="{E063AA2C-4510-439F-A4B1-DFD86845EA46}" destId="{21CE8410-2A23-4F8E-91F6-C96F99CAD248}" srcOrd="1" destOrd="0" presId="urn:microsoft.com/office/officeart/2005/8/layout/pyramid2"/>
    <dgm:cxn modelId="{4E837206-0773-4CF8-BB1A-32520FF6DE77}" type="presParOf" srcId="{E063AA2C-4510-439F-A4B1-DFD86845EA46}" destId="{B4429D22-0500-42FA-9000-D9E17D3537C1}" srcOrd="2" destOrd="0" presId="urn:microsoft.com/office/officeart/2005/8/layout/pyramid2"/>
    <dgm:cxn modelId="{98ABF988-220D-41D8-88E7-5F66FC3F1040}" type="presParOf" srcId="{E063AA2C-4510-439F-A4B1-DFD86845EA46}" destId="{41CFDB00-BDD8-41AE-A9FC-32F37D4E119B}" srcOrd="3" destOrd="0" presId="urn:microsoft.com/office/officeart/2005/8/layout/pyramid2"/>
    <dgm:cxn modelId="{0B0E99EA-68AA-49DB-B28C-6F8426AA6A5B}" type="presParOf" srcId="{E063AA2C-4510-439F-A4B1-DFD86845EA46}" destId="{831CC9CD-433E-4936-B4D5-991E64FFFEEC}" srcOrd="4" destOrd="0" presId="urn:microsoft.com/office/officeart/2005/8/layout/pyramid2"/>
    <dgm:cxn modelId="{71983673-FC24-44A6-8D3D-97042B587D1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a:t>
          </a:r>
          <a:r>
            <a:rPr lang="kk-KZ" sz="2000" b="1" dirty="0" smtClean="0">
              <a:latin typeface="Times New Roman" pitchFamily="18" charset="0"/>
              <a:cs typeface="Times New Roman" pitchFamily="18" charset="0"/>
            </a:rPr>
            <a:t>20,7</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22,8</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23,7</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0624"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71154" custLinFactNeighborX="861"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3424"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7FD2F4FC-9F7B-4B42-B68D-BF1F3DB5129C}" type="presOf" srcId="{A9A1123D-4872-4E6E-A9BD-A5B92F3A5CA9}" destId="{B4429D22-0500-42FA-9000-D9E17D3537C1}" srcOrd="0" destOrd="0" presId="urn:microsoft.com/office/officeart/2005/8/layout/pyramid2"/>
    <dgm:cxn modelId="{B945A01B-B3AA-4999-AFE0-6E745FDA87BE}"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5952BAB7-F88D-4B1B-A118-01D14E4AE6BE}" type="presOf" srcId="{14B45953-FDA0-4AF6-B1D6-78700A15E015}" destId="{C7CBC296-D76B-47EA-AFBA-F5BD5F4124DB}" srcOrd="0" destOrd="0" presId="urn:microsoft.com/office/officeart/2005/8/layout/pyramid2"/>
    <dgm:cxn modelId="{84518A78-D047-4891-AD0F-DC0531A10A5F}"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4376F8A1-47D0-4005-B6A4-66EB01A81595}" type="presParOf" srcId="{C7CBC296-D76B-47EA-AFBA-F5BD5F4124DB}" destId="{84872534-8612-4087-A06F-DB9304776EAA}" srcOrd="0" destOrd="0" presId="urn:microsoft.com/office/officeart/2005/8/layout/pyramid2"/>
    <dgm:cxn modelId="{299E160A-B90B-49E2-9571-327DEE0636BA}" type="presParOf" srcId="{C7CBC296-D76B-47EA-AFBA-F5BD5F4124DB}" destId="{E063AA2C-4510-439F-A4B1-DFD86845EA46}" srcOrd="1" destOrd="0" presId="urn:microsoft.com/office/officeart/2005/8/layout/pyramid2"/>
    <dgm:cxn modelId="{5588A1F4-0DCF-482F-B2BA-5AFFCE9275E6}" type="presParOf" srcId="{E063AA2C-4510-439F-A4B1-DFD86845EA46}" destId="{4B1831F8-D077-40E2-AA43-4E3D4067F89F}" srcOrd="0" destOrd="0" presId="urn:microsoft.com/office/officeart/2005/8/layout/pyramid2"/>
    <dgm:cxn modelId="{582852A2-8009-45FF-AACC-18486A67A1D0}" type="presParOf" srcId="{E063AA2C-4510-439F-A4B1-DFD86845EA46}" destId="{21CE8410-2A23-4F8E-91F6-C96F99CAD248}" srcOrd="1" destOrd="0" presId="urn:microsoft.com/office/officeart/2005/8/layout/pyramid2"/>
    <dgm:cxn modelId="{D4AF9D43-7BE6-427E-BB42-923C531296AC}" type="presParOf" srcId="{E063AA2C-4510-439F-A4B1-DFD86845EA46}" destId="{B4429D22-0500-42FA-9000-D9E17D3537C1}" srcOrd="2" destOrd="0" presId="urn:microsoft.com/office/officeart/2005/8/layout/pyramid2"/>
    <dgm:cxn modelId="{A0782028-6B60-4BF9-A627-F6AF26812247}" type="presParOf" srcId="{E063AA2C-4510-439F-A4B1-DFD86845EA46}" destId="{41CFDB00-BDD8-41AE-A9FC-32F37D4E119B}" srcOrd="3" destOrd="0" presId="urn:microsoft.com/office/officeart/2005/8/layout/pyramid2"/>
    <dgm:cxn modelId="{66C899D3-6DD5-45ED-9BB2-2F83ACE1CE72}" type="presParOf" srcId="{E063AA2C-4510-439F-A4B1-DFD86845EA46}" destId="{831CC9CD-433E-4936-B4D5-991E64FFFEEC}" srcOrd="4" destOrd="0" presId="urn:microsoft.com/office/officeart/2005/8/layout/pyramid2"/>
    <dgm:cxn modelId="{FBF6EABF-A50B-45B3-B470-C32D3F47084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2</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2027 жыл – 2</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3790">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3552" custLinFactNeighborX="119" custLinFactNeighborY="-52363">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5410" custLinFactNeighborX="1652" custLinFactNeighborY="-3897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E91E4A34-14CA-4739-BDB3-6E1CDB705DB4}" type="presOf" srcId="{A9A1123D-4872-4E6E-A9BD-A5B92F3A5CA9}" destId="{B4429D22-0500-42FA-9000-D9E17D3537C1}" srcOrd="0" destOrd="0" presId="urn:microsoft.com/office/officeart/2005/8/layout/pyramid2"/>
    <dgm:cxn modelId="{2AA9F6E8-4E02-46E0-B35C-BA2EDAB2C94D}" type="presOf" srcId="{390E4B67-35DA-4271-A37D-400B32D75263}" destId="{4B1831F8-D077-40E2-AA43-4E3D4067F89F}" srcOrd="0" destOrd="0" presId="urn:microsoft.com/office/officeart/2005/8/layout/pyramid2"/>
    <dgm:cxn modelId="{FA80EA7F-AF9A-4CD8-B6D6-AF3871243C31}"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F04922D2-49F8-4A94-BAEA-615EC6FEF90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48297A6-3D03-455A-9DCC-8B67E853EC25}" type="presParOf" srcId="{C7CBC296-D76B-47EA-AFBA-F5BD5F4124DB}" destId="{84872534-8612-4087-A06F-DB9304776EAA}" srcOrd="0" destOrd="0" presId="urn:microsoft.com/office/officeart/2005/8/layout/pyramid2"/>
    <dgm:cxn modelId="{8D861B6D-8063-4229-8430-3F25EB387585}" type="presParOf" srcId="{C7CBC296-D76B-47EA-AFBA-F5BD5F4124DB}" destId="{E063AA2C-4510-439F-A4B1-DFD86845EA46}" srcOrd="1" destOrd="0" presId="urn:microsoft.com/office/officeart/2005/8/layout/pyramid2"/>
    <dgm:cxn modelId="{B9DC9E0D-3E04-45CD-9260-252E865099AF}" type="presParOf" srcId="{E063AA2C-4510-439F-A4B1-DFD86845EA46}" destId="{4B1831F8-D077-40E2-AA43-4E3D4067F89F}" srcOrd="0" destOrd="0" presId="urn:microsoft.com/office/officeart/2005/8/layout/pyramid2"/>
    <dgm:cxn modelId="{1FFC4A5E-A401-4626-8FE2-5404AF7F121D}" type="presParOf" srcId="{E063AA2C-4510-439F-A4B1-DFD86845EA46}" destId="{21CE8410-2A23-4F8E-91F6-C96F99CAD248}" srcOrd="1" destOrd="0" presId="urn:microsoft.com/office/officeart/2005/8/layout/pyramid2"/>
    <dgm:cxn modelId="{ECF7797A-9E52-4061-B753-76D085506585}" type="presParOf" srcId="{E063AA2C-4510-439F-A4B1-DFD86845EA46}" destId="{B4429D22-0500-42FA-9000-D9E17D3537C1}" srcOrd="2" destOrd="0" presId="urn:microsoft.com/office/officeart/2005/8/layout/pyramid2"/>
    <dgm:cxn modelId="{B7462015-D14A-4F3A-82ED-439B6D8B8B36}" type="presParOf" srcId="{E063AA2C-4510-439F-A4B1-DFD86845EA46}" destId="{41CFDB00-BDD8-41AE-A9FC-32F37D4E119B}" srcOrd="3" destOrd="0" presId="urn:microsoft.com/office/officeart/2005/8/layout/pyramid2"/>
    <dgm:cxn modelId="{9F7536BA-8874-4FB0-B8AA-CFA220D390CD}" type="presParOf" srcId="{E063AA2C-4510-439F-A4B1-DFD86845EA46}" destId="{831CC9CD-433E-4936-B4D5-991E64FFFEEC}" srcOrd="4" destOrd="0" presId="urn:microsoft.com/office/officeart/2005/8/layout/pyramid2"/>
    <dgm:cxn modelId="{0F47C633-395D-46A0-BBA7-7D0E312F8D2D}"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a:t>
          </a:r>
          <a:r>
            <a:rPr lang="kk-KZ" sz="2000" b="1" dirty="0" smtClean="0">
              <a:latin typeface="Times New Roman" pitchFamily="18" charset="0"/>
              <a:cs typeface="Times New Roman" pitchFamily="18" charset="0"/>
            </a:rPr>
            <a:t>–25,7</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-24,4</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25,3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440" custLinFactNeighborY="-2857"/>
      <dgm:spPr>
        <a:prstGeom prst="teardrop">
          <a:avLst/>
        </a:prstGeom>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0482" custLinFactNeighborX="397"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1634" custLinFactY="14722" custLinFactNeighborX="-3978"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1634" custLinFactY="21773" custLinFactNeighborX="-179" custLinFactNeighborY="10000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2A3B4E7-AD6F-453A-9416-8C474151D71D}" type="presOf" srcId="{390E4B67-35DA-4271-A37D-400B32D75263}" destId="{4B1831F8-D077-40E2-AA43-4E3D4067F89F}" srcOrd="0" destOrd="0" presId="urn:microsoft.com/office/officeart/2005/8/layout/pyramid2"/>
    <dgm:cxn modelId="{C91CD63C-AFFF-4895-B78E-5F5131FCC533}" type="presOf" srcId="{14B45953-FDA0-4AF6-B1D6-78700A15E015}" destId="{C7CBC296-D76B-47EA-AFBA-F5BD5F4124DB}" srcOrd="0" destOrd="0" presId="urn:microsoft.com/office/officeart/2005/8/layout/pyramid2"/>
    <dgm:cxn modelId="{2F69BE53-B983-4026-A65C-43744F76F35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E3AE9A8C-6F39-4E62-B4E3-D73B2DBE4FBB}"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BB6B68A-C247-4617-AF90-DB2B2675B04C}" type="presParOf" srcId="{C7CBC296-D76B-47EA-AFBA-F5BD5F4124DB}" destId="{84872534-8612-4087-A06F-DB9304776EAA}" srcOrd="0" destOrd="0" presId="urn:microsoft.com/office/officeart/2005/8/layout/pyramid2"/>
    <dgm:cxn modelId="{CB32E085-9476-4895-B339-CD15D63856B3}" type="presParOf" srcId="{C7CBC296-D76B-47EA-AFBA-F5BD5F4124DB}" destId="{E063AA2C-4510-439F-A4B1-DFD86845EA46}" srcOrd="1" destOrd="0" presId="urn:microsoft.com/office/officeart/2005/8/layout/pyramid2"/>
    <dgm:cxn modelId="{D0063BFC-A884-47B5-A936-842B7A6B8B53}" type="presParOf" srcId="{E063AA2C-4510-439F-A4B1-DFD86845EA46}" destId="{4B1831F8-D077-40E2-AA43-4E3D4067F89F}" srcOrd="0" destOrd="0" presId="urn:microsoft.com/office/officeart/2005/8/layout/pyramid2"/>
    <dgm:cxn modelId="{6276E32F-3EE8-42C0-A250-A069976303D7}" type="presParOf" srcId="{E063AA2C-4510-439F-A4B1-DFD86845EA46}" destId="{21CE8410-2A23-4F8E-91F6-C96F99CAD248}" srcOrd="1" destOrd="0" presId="urn:microsoft.com/office/officeart/2005/8/layout/pyramid2"/>
    <dgm:cxn modelId="{5438B60A-9E6A-416D-A558-C2D70A11B4D6}" type="presParOf" srcId="{E063AA2C-4510-439F-A4B1-DFD86845EA46}" destId="{B4429D22-0500-42FA-9000-D9E17D3537C1}" srcOrd="2" destOrd="0" presId="urn:microsoft.com/office/officeart/2005/8/layout/pyramid2"/>
    <dgm:cxn modelId="{454D48C9-6E24-4D71-A026-6051C458AC0A}" type="presParOf" srcId="{E063AA2C-4510-439F-A4B1-DFD86845EA46}" destId="{41CFDB00-BDD8-41AE-A9FC-32F37D4E119B}" srcOrd="3" destOrd="0" presId="urn:microsoft.com/office/officeart/2005/8/layout/pyramid2"/>
    <dgm:cxn modelId="{13A577E4-44CB-41B6-AAA4-FB26B71CFEA1}" type="presParOf" srcId="{E063AA2C-4510-439F-A4B1-DFD86845EA46}" destId="{831CC9CD-433E-4936-B4D5-991E64FFFEEC}" srcOrd="4" destOrd="0" presId="urn:microsoft.com/office/officeart/2005/8/layout/pyramid2"/>
    <dgm:cxn modelId="{A3DAB9E5-37E1-4CB1-B418-CE9D27D2490E}"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5</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5</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5</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prstGeom prst="teardrop">
          <a:avLst/>
        </a:prstGeom>
      </dgm:spPr>
      <dgm:t>
        <a:bodyPr/>
        <a:lstStyle/>
        <a:p>
          <a:endParaRPr lang="ru-RU"/>
        </a:p>
      </dgm:t>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4434">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27747">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27747" custLinFactNeighborX="-669" custLinFactNeighborY="10107">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DD4C0AB4-34C1-4BE5-9B4C-FE47639C0528}" type="presOf" srcId="{A9A1123D-4872-4E6E-A9BD-A5B92F3A5CA9}" destId="{B4429D22-0500-42FA-9000-D9E17D3537C1}" srcOrd="0" destOrd="0" presId="urn:microsoft.com/office/officeart/2005/8/layout/pyramid2"/>
    <dgm:cxn modelId="{A518BFF0-47DD-4C0A-9D8D-2CCA595B7BBF}" type="presOf" srcId="{B48AD8FB-E4AB-48F4-A752-D82CCB6634F8}" destId="{831CC9CD-433E-4936-B4D5-991E64FFFEEC}" srcOrd="0" destOrd="0" presId="urn:microsoft.com/office/officeart/2005/8/layout/pyramid2"/>
    <dgm:cxn modelId="{E51FA996-8A14-44FD-899A-C75C17DC96D4}"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005243A-9294-4633-A0D4-F1A4686EA123}"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9AAFC114-8AFD-45FB-BA07-5A2A28039540}" type="presParOf" srcId="{C7CBC296-D76B-47EA-AFBA-F5BD5F4124DB}" destId="{84872534-8612-4087-A06F-DB9304776EAA}" srcOrd="0" destOrd="0" presId="urn:microsoft.com/office/officeart/2005/8/layout/pyramid2"/>
    <dgm:cxn modelId="{EDD9144F-B629-48CE-B5BA-FDF5907FC660}" type="presParOf" srcId="{C7CBC296-D76B-47EA-AFBA-F5BD5F4124DB}" destId="{E063AA2C-4510-439F-A4B1-DFD86845EA46}" srcOrd="1" destOrd="0" presId="urn:microsoft.com/office/officeart/2005/8/layout/pyramid2"/>
    <dgm:cxn modelId="{4682A194-15A3-4569-9DB0-DC433ABB31BA}" type="presParOf" srcId="{E063AA2C-4510-439F-A4B1-DFD86845EA46}" destId="{4B1831F8-D077-40E2-AA43-4E3D4067F89F}" srcOrd="0" destOrd="0" presId="urn:microsoft.com/office/officeart/2005/8/layout/pyramid2"/>
    <dgm:cxn modelId="{51CEF297-DB41-4F6D-8C8E-5180D1669138}" type="presParOf" srcId="{E063AA2C-4510-439F-A4B1-DFD86845EA46}" destId="{21CE8410-2A23-4F8E-91F6-C96F99CAD248}" srcOrd="1" destOrd="0" presId="urn:microsoft.com/office/officeart/2005/8/layout/pyramid2"/>
    <dgm:cxn modelId="{940B32D1-E1AB-43CB-8795-AC3E6CA8D42E}" type="presParOf" srcId="{E063AA2C-4510-439F-A4B1-DFD86845EA46}" destId="{B4429D22-0500-42FA-9000-D9E17D3537C1}" srcOrd="2" destOrd="0" presId="urn:microsoft.com/office/officeart/2005/8/layout/pyramid2"/>
    <dgm:cxn modelId="{3D65ADA4-1144-4753-A863-91867D4A3726}" type="presParOf" srcId="{E063AA2C-4510-439F-A4B1-DFD86845EA46}" destId="{41CFDB00-BDD8-41AE-A9FC-32F37D4E119B}" srcOrd="3" destOrd="0" presId="urn:microsoft.com/office/officeart/2005/8/layout/pyramid2"/>
    <dgm:cxn modelId="{F8918E3E-40DF-406A-B8C7-74B8D71C0ABA}" type="presParOf" srcId="{E063AA2C-4510-439F-A4B1-DFD86845EA46}" destId="{831CC9CD-433E-4936-B4D5-991E64FFFEEC}" srcOrd="4" destOrd="0" presId="urn:microsoft.com/office/officeart/2005/8/layout/pyramid2"/>
    <dgm:cxn modelId="{FD2E6443-1743-495B-97AD-EA1BC3EBCFC5}"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399,5</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–415,5</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432,1</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7976"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8821"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9778"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6578E32F-9650-465A-BA81-27BE287D79BD}" type="presOf" srcId="{390E4B67-35DA-4271-A37D-400B32D75263}" destId="{4B1831F8-D077-40E2-AA43-4E3D4067F89F}" srcOrd="0" destOrd="0" presId="urn:microsoft.com/office/officeart/2005/8/layout/pyramid2"/>
    <dgm:cxn modelId="{33AEF493-AFC5-4E60-B514-6E9F13EFFD76}"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71DCB9CB-E871-4A4B-8C13-1DAD67E142A0}"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0CE5A32E-A119-451E-8134-70554AEA3207}" type="presOf" srcId="{14B45953-FDA0-4AF6-B1D6-78700A15E015}" destId="{C7CBC296-D76B-47EA-AFBA-F5BD5F4124DB}" srcOrd="0" destOrd="0" presId="urn:microsoft.com/office/officeart/2005/8/layout/pyramid2"/>
    <dgm:cxn modelId="{7ACFC9FD-EBEE-4ADA-9BE9-985296A8AC7D}" type="presParOf" srcId="{C7CBC296-D76B-47EA-AFBA-F5BD5F4124DB}" destId="{84872534-8612-4087-A06F-DB9304776EAA}" srcOrd="0" destOrd="0" presId="urn:microsoft.com/office/officeart/2005/8/layout/pyramid2"/>
    <dgm:cxn modelId="{E7E92DBF-8CAA-4916-915F-7D660BE85D79}" type="presParOf" srcId="{C7CBC296-D76B-47EA-AFBA-F5BD5F4124DB}" destId="{E063AA2C-4510-439F-A4B1-DFD86845EA46}" srcOrd="1" destOrd="0" presId="urn:microsoft.com/office/officeart/2005/8/layout/pyramid2"/>
    <dgm:cxn modelId="{411E1BC0-0B79-42C7-B00E-069D984C2C7A}" type="presParOf" srcId="{E063AA2C-4510-439F-A4B1-DFD86845EA46}" destId="{4B1831F8-D077-40E2-AA43-4E3D4067F89F}" srcOrd="0" destOrd="0" presId="urn:microsoft.com/office/officeart/2005/8/layout/pyramid2"/>
    <dgm:cxn modelId="{B1F36106-F47F-4075-AE0B-932CEC2E963B}" type="presParOf" srcId="{E063AA2C-4510-439F-A4B1-DFD86845EA46}" destId="{21CE8410-2A23-4F8E-91F6-C96F99CAD248}" srcOrd="1" destOrd="0" presId="urn:microsoft.com/office/officeart/2005/8/layout/pyramid2"/>
    <dgm:cxn modelId="{10F77E4F-3467-41E9-949E-D0FA6CF07862}" type="presParOf" srcId="{E063AA2C-4510-439F-A4B1-DFD86845EA46}" destId="{B4429D22-0500-42FA-9000-D9E17D3537C1}" srcOrd="2" destOrd="0" presId="urn:microsoft.com/office/officeart/2005/8/layout/pyramid2"/>
    <dgm:cxn modelId="{1081CBBB-38F5-4754-89E2-5BAA2D52B1D2}" type="presParOf" srcId="{E063AA2C-4510-439F-A4B1-DFD86845EA46}" destId="{41CFDB00-BDD8-41AE-A9FC-32F37D4E119B}" srcOrd="3" destOrd="0" presId="urn:microsoft.com/office/officeart/2005/8/layout/pyramid2"/>
    <dgm:cxn modelId="{8541DE38-70C0-4F77-BCDB-B6D9A9900C0A}" type="presParOf" srcId="{E063AA2C-4510-439F-A4B1-DFD86845EA46}" destId="{831CC9CD-433E-4936-B4D5-991E64FFFEEC}" srcOrd="4" destOrd="0" presId="urn:microsoft.com/office/officeart/2005/8/layout/pyramid2"/>
    <dgm:cxn modelId="{2B48383A-21CD-4555-A3D7-F9BA6F960C4F}" type="presParOf" srcId="{E063AA2C-4510-439F-A4B1-DFD86845EA46}" destId="{28246DCA-8437-4F3C-A0D5-4BACDBB8AB8F}" srcOrd="5" destOrd="0" presId="urn:microsoft.com/office/officeart/2005/8/layout/pyramid2"/>
  </dgm:cxnLst>
  <dgm:bg/>
  <dgm:whole/>
</dgm:dataModel>
</file>

<file path=ppt/diagrams/data10.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10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10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528529C1-1AAA-4107-9160-0B16EE20DF00}" type="presOf" srcId="{A9A1123D-4872-4E6E-A9BD-A5B92F3A5CA9}" destId="{B4429D22-0500-42FA-9000-D9E17D3537C1}" srcOrd="0" destOrd="0" presId="urn:microsoft.com/office/officeart/2005/8/layout/pyramid2"/>
    <dgm:cxn modelId="{05B4B82A-982B-45B4-8569-7AE988DBCC20}" type="presOf" srcId="{390E4B67-35DA-4271-A37D-400B32D75263}" destId="{4B1831F8-D077-40E2-AA43-4E3D4067F89F}" srcOrd="0" destOrd="0" presId="urn:microsoft.com/office/officeart/2005/8/layout/pyramid2"/>
    <dgm:cxn modelId="{C0201BA4-5AD8-4211-AA0A-5463F4F766B3}"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6947D7CA-7038-4387-9CA3-CB3F979514FA}"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225CB0E2-E9BA-41EC-86C6-5ACE76A20E03}" type="presParOf" srcId="{C7CBC296-D76B-47EA-AFBA-F5BD5F4124DB}" destId="{84872534-8612-4087-A06F-DB9304776EAA}" srcOrd="0" destOrd="0" presId="urn:microsoft.com/office/officeart/2005/8/layout/pyramid2"/>
    <dgm:cxn modelId="{36C7C9B8-4E4D-4761-858D-2C78C6A6D24E}" type="presParOf" srcId="{C7CBC296-D76B-47EA-AFBA-F5BD5F4124DB}" destId="{E063AA2C-4510-439F-A4B1-DFD86845EA46}" srcOrd="1" destOrd="0" presId="urn:microsoft.com/office/officeart/2005/8/layout/pyramid2"/>
    <dgm:cxn modelId="{D40DC881-0524-4E1E-9361-9AA321F8EE67}" type="presParOf" srcId="{E063AA2C-4510-439F-A4B1-DFD86845EA46}" destId="{4B1831F8-D077-40E2-AA43-4E3D4067F89F}" srcOrd="0" destOrd="0" presId="urn:microsoft.com/office/officeart/2005/8/layout/pyramid2"/>
    <dgm:cxn modelId="{2C60BAD5-1470-4008-996A-8D8934B190F6}" type="presParOf" srcId="{E063AA2C-4510-439F-A4B1-DFD86845EA46}" destId="{21CE8410-2A23-4F8E-91F6-C96F99CAD248}" srcOrd="1" destOrd="0" presId="urn:microsoft.com/office/officeart/2005/8/layout/pyramid2"/>
    <dgm:cxn modelId="{862CCEC8-2ECF-468D-8A2B-0312DB84594C}" type="presParOf" srcId="{E063AA2C-4510-439F-A4B1-DFD86845EA46}" destId="{B4429D22-0500-42FA-9000-D9E17D3537C1}" srcOrd="2" destOrd="0" presId="urn:microsoft.com/office/officeart/2005/8/layout/pyramid2"/>
    <dgm:cxn modelId="{D37E1A46-E520-4FC8-9CF5-2A2018E92721}" type="presParOf" srcId="{E063AA2C-4510-439F-A4B1-DFD86845EA46}" destId="{41CFDB00-BDD8-41AE-A9FC-32F37D4E119B}" srcOrd="3" destOrd="0" presId="urn:microsoft.com/office/officeart/2005/8/layout/pyramid2"/>
    <dgm:cxn modelId="{A49B0577-598B-4E47-A1D4-675134B56416}" type="presParOf" srcId="{E063AA2C-4510-439F-A4B1-DFD86845EA46}" destId="{831CC9CD-433E-4936-B4D5-991E64FFFEEC}" srcOrd="4" destOrd="0" presId="urn:microsoft.com/office/officeart/2005/8/layout/pyramid2"/>
    <dgm:cxn modelId="{C0DFAA95-131D-4ABD-8570-7177B3B339E1}" type="presParOf" srcId="{E063AA2C-4510-439F-A4B1-DFD86845EA46}" destId="{28246DCA-8437-4F3C-A0D5-4BACDBB8AB8F}" srcOrd="5" destOrd="0" presId="urn:microsoft.com/office/officeart/2005/8/layout/pyramid2"/>
  </dgm:cxnLst>
  <dgm:bg/>
  <dgm:whole/>
</dgm:dataModel>
</file>

<file path=ppt/diagrams/data1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5,0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7976"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8821"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9778"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6E26E5C3-45D1-47A6-ACEE-0A0CCEBD3A1F}" type="presOf" srcId="{A9A1123D-4872-4E6E-A9BD-A5B92F3A5CA9}" destId="{B4429D22-0500-42FA-9000-D9E17D3537C1}" srcOrd="0" destOrd="0" presId="urn:microsoft.com/office/officeart/2005/8/layout/pyramid2"/>
    <dgm:cxn modelId="{9759E22F-CA8A-482E-B1E1-A03F3BD2EB41}"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A269DA1C-5EEA-4165-A470-DA0F9610D79D}"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F7E86D3-314E-44F8-A70B-E6034A7D06FC}" type="presOf" srcId="{B48AD8FB-E4AB-48F4-A752-D82CCB6634F8}" destId="{831CC9CD-433E-4936-B4D5-991E64FFFEEC}" srcOrd="0" destOrd="0" presId="urn:microsoft.com/office/officeart/2005/8/layout/pyramid2"/>
    <dgm:cxn modelId="{38CA3160-86F3-4265-851C-24C7283683CE}" type="presParOf" srcId="{C7CBC296-D76B-47EA-AFBA-F5BD5F4124DB}" destId="{84872534-8612-4087-A06F-DB9304776EAA}" srcOrd="0" destOrd="0" presId="urn:microsoft.com/office/officeart/2005/8/layout/pyramid2"/>
    <dgm:cxn modelId="{A6377F26-7FA4-452A-8B4B-CA9808E8506C}" type="presParOf" srcId="{C7CBC296-D76B-47EA-AFBA-F5BD5F4124DB}" destId="{E063AA2C-4510-439F-A4B1-DFD86845EA46}" srcOrd="1" destOrd="0" presId="urn:microsoft.com/office/officeart/2005/8/layout/pyramid2"/>
    <dgm:cxn modelId="{53195C64-89C1-496E-B008-907C15A5FAA2}" type="presParOf" srcId="{E063AA2C-4510-439F-A4B1-DFD86845EA46}" destId="{4B1831F8-D077-40E2-AA43-4E3D4067F89F}" srcOrd="0" destOrd="0" presId="urn:microsoft.com/office/officeart/2005/8/layout/pyramid2"/>
    <dgm:cxn modelId="{58E2CEB7-FA7B-452D-AD6E-3DD3F652C744}" type="presParOf" srcId="{E063AA2C-4510-439F-A4B1-DFD86845EA46}" destId="{21CE8410-2A23-4F8E-91F6-C96F99CAD248}" srcOrd="1" destOrd="0" presId="urn:microsoft.com/office/officeart/2005/8/layout/pyramid2"/>
    <dgm:cxn modelId="{C6B8FD98-6CCE-4EE6-A459-54E8CF4CFEE0}" type="presParOf" srcId="{E063AA2C-4510-439F-A4B1-DFD86845EA46}" destId="{B4429D22-0500-42FA-9000-D9E17D3537C1}" srcOrd="2" destOrd="0" presId="urn:microsoft.com/office/officeart/2005/8/layout/pyramid2"/>
    <dgm:cxn modelId="{6DCFFC13-6D30-4533-800A-D803C06CB5F8}" type="presParOf" srcId="{E063AA2C-4510-439F-A4B1-DFD86845EA46}" destId="{41CFDB00-BDD8-41AE-A9FC-32F37D4E119B}" srcOrd="3" destOrd="0" presId="urn:microsoft.com/office/officeart/2005/8/layout/pyramid2"/>
    <dgm:cxn modelId="{D0BECDA9-4F65-4866-8059-396A93733D81}" type="presParOf" srcId="{E063AA2C-4510-439F-A4B1-DFD86845EA46}" destId="{831CC9CD-433E-4936-B4D5-991E64FFFEEC}" srcOrd="4" destOrd="0" presId="urn:microsoft.com/office/officeart/2005/8/layout/pyramid2"/>
    <dgm:cxn modelId="{76063AC1-05FB-4953-8D8C-8C2055C766A9}"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21AC0E67-E28A-467E-9522-F6C5C480E422}" type="presOf" srcId="{14B45953-FDA0-4AF6-B1D6-78700A15E015}" destId="{C7CBC296-D76B-47EA-AFBA-F5BD5F4124DB}" srcOrd="0" destOrd="0" presId="urn:microsoft.com/office/officeart/2005/8/layout/pyramid2"/>
    <dgm:cxn modelId="{C75F7EBC-C44E-4623-84D5-0B0B6D03FBB7}"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79CA6213-CEF3-41E7-8F82-7FB48A691DD1}" type="presOf" srcId="{A9A1123D-4872-4E6E-A9BD-A5B92F3A5CA9}" destId="{B4429D22-0500-42FA-9000-D9E17D3537C1}" srcOrd="0" destOrd="0" presId="urn:microsoft.com/office/officeart/2005/8/layout/pyramid2"/>
    <dgm:cxn modelId="{1B114BDD-44AE-48CF-9036-5C6373F4A0EB}"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B4E70B51-F69A-4EF6-B9E1-8AD22F53A864}" type="presParOf" srcId="{C7CBC296-D76B-47EA-AFBA-F5BD5F4124DB}" destId="{84872534-8612-4087-A06F-DB9304776EAA}" srcOrd="0" destOrd="0" presId="urn:microsoft.com/office/officeart/2005/8/layout/pyramid2"/>
    <dgm:cxn modelId="{93633E58-9D1B-47B1-8D29-072797467F03}" type="presParOf" srcId="{C7CBC296-D76B-47EA-AFBA-F5BD5F4124DB}" destId="{E063AA2C-4510-439F-A4B1-DFD86845EA46}" srcOrd="1" destOrd="0" presId="urn:microsoft.com/office/officeart/2005/8/layout/pyramid2"/>
    <dgm:cxn modelId="{D4C9ECFD-6DD4-4CE8-A1E1-659DCB2D7734}" type="presParOf" srcId="{E063AA2C-4510-439F-A4B1-DFD86845EA46}" destId="{4B1831F8-D077-40E2-AA43-4E3D4067F89F}" srcOrd="0" destOrd="0" presId="urn:microsoft.com/office/officeart/2005/8/layout/pyramid2"/>
    <dgm:cxn modelId="{9D2720EE-18C1-4662-8242-A4FB39B32A26}" type="presParOf" srcId="{E063AA2C-4510-439F-A4B1-DFD86845EA46}" destId="{21CE8410-2A23-4F8E-91F6-C96F99CAD248}" srcOrd="1" destOrd="0" presId="urn:microsoft.com/office/officeart/2005/8/layout/pyramid2"/>
    <dgm:cxn modelId="{1EF7DAB4-B471-4163-A514-98F9E03097F5}" type="presParOf" srcId="{E063AA2C-4510-439F-A4B1-DFD86845EA46}" destId="{B4429D22-0500-42FA-9000-D9E17D3537C1}" srcOrd="2" destOrd="0" presId="urn:microsoft.com/office/officeart/2005/8/layout/pyramid2"/>
    <dgm:cxn modelId="{73052B36-66E4-41F0-A2B9-9F368E8C0261}" type="presParOf" srcId="{E063AA2C-4510-439F-A4B1-DFD86845EA46}" destId="{41CFDB00-BDD8-41AE-A9FC-32F37D4E119B}" srcOrd="3" destOrd="0" presId="urn:microsoft.com/office/officeart/2005/8/layout/pyramid2"/>
    <dgm:cxn modelId="{6196ADCF-FD77-4C2A-B9C1-359168B44E11}" type="presParOf" srcId="{E063AA2C-4510-439F-A4B1-DFD86845EA46}" destId="{831CC9CD-433E-4936-B4D5-991E64FFFEEC}" srcOrd="4" destOrd="0" presId="urn:microsoft.com/office/officeart/2005/8/layout/pyramid2"/>
    <dgm:cxn modelId="{8C00F7D7-3136-4DC1-8D51-8EC7D91EF598}"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265,8</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–276,4</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 287,4</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7976"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8821"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9778"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8A0B84C-6523-44D4-8D0D-EE4674D25480}"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6E94E1A9-6FC2-4D4A-A353-7788D0E7CFF5}" type="presOf" srcId="{B48AD8FB-E4AB-48F4-A752-D82CCB6634F8}" destId="{831CC9CD-433E-4936-B4D5-991E64FFFEEC}" srcOrd="0" destOrd="0" presId="urn:microsoft.com/office/officeart/2005/8/layout/pyramid2"/>
    <dgm:cxn modelId="{8E9A59ED-4C6D-4F3C-9689-F2AF925ADD29}" type="presOf" srcId="{390E4B67-35DA-4271-A37D-400B32D75263}" destId="{4B1831F8-D077-40E2-AA43-4E3D4067F89F}" srcOrd="0" destOrd="0" presId="urn:microsoft.com/office/officeart/2005/8/layout/pyramid2"/>
    <dgm:cxn modelId="{9AD7147B-EA17-4E06-9BB8-0BD4C503B043}" type="presOf" srcId="{A9A1123D-4872-4E6E-A9BD-A5B92F3A5CA9}" destId="{B4429D22-0500-42FA-9000-D9E17D3537C1}"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2D2E8969-89AE-4CE0-8983-281868862C77}" type="presParOf" srcId="{C7CBC296-D76B-47EA-AFBA-F5BD5F4124DB}" destId="{84872534-8612-4087-A06F-DB9304776EAA}" srcOrd="0" destOrd="0" presId="urn:microsoft.com/office/officeart/2005/8/layout/pyramid2"/>
    <dgm:cxn modelId="{ED634A2D-28C1-44BA-B730-5E4CF8A813D7}" type="presParOf" srcId="{C7CBC296-D76B-47EA-AFBA-F5BD5F4124DB}" destId="{E063AA2C-4510-439F-A4B1-DFD86845EA46}" srcOrd="1" destOrd="0" presId="urn:microsoft.com/office/officeart/2005/8/layout/pyramid2"/>
    <dgm:cxn modelId="{CE394477-1C78-43A0-9DB2-F427205E89FD}" type="presParOf" srcId="{E063AA2C-4510-439F-A4B1-DFD86845EA46}" destId="{4B1831F8-D077-40E2-AA43-4E3D4067F89F}" srcOrd="0" destOrd="0" presId="urn:microsoft.com/office/officeart/2005/8/layout/pyramid2"/>
    <dgm:cxn modelId="{6384B467-E267-4E4D-9BD5-96480CA06918}" type="presParOf" srcId="{E063AA2C-4510-439F-A4B1-DFD86845EA46}" destId="{21CE8410-2A23-4F8E-91F6-C96F99CAD248}" srcOrd="1" destOrd="0" presId="urn:microsoft.com/office/officeart/2005/8/layout/pyramid2"/>
    <dgm:cxn modelId="{A4711E8D-8759-45D7-A8D7-C7C878F7F910}" type="presParOf" srcId="{E063AA2C-4510-439F-A4B1-DFD86845EA46}" destId="{B4429D22-0500-42FA-9000-D9E17D3537C1}" srcOrd="2" destOrd="0" presId="urn:microsoft.com/office/officeart/2005/8/layout/pyramid2"/>
    <dgm:cxn modelId="{45735B11-07D5-48E7-BD2F-E93797921D37}" type="presParOf" srcId="{E063AA2C-4510-439F-A4B1-DFD86845EA46}" destId="{41CFDB00-BDD8-41AE-A9FC-32F37D4E119B}" srcOrd="3" destOrd="0" presId="urn:microsoft.com/office/officeart/2005/8/layout/pyramid2"/>
    <dgm:cxn modelId="{60415584-8EAA-4A73-BECD-EB710D1E222D}" type="presParOf" srcId="{E063AA2C-4510-439F-A4B1-DFD86845EA46}" destId="{831CC9CD-433E-4936-B4D5-991E64FFFEEC}" srcOrd="4" destOrd="0" presId="urn:microsoft.com/office/officeart/2005/8/layout/pyramid2"/>
    <dgm:cxn modelId="{3CF20C8A-BD89-42E8-85F5-60C630114CC6}"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10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10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F5693683-DBA0-4A9C-8B85-0CCA04A34393}"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0AA71C73-5EDB-417D-9583-C007659C434D}" type="presOf" srcId="{A9A1123D-4872-4E6E-A9BD-A5B92F3A5CA9}" destId="{B4429D22-0500-42FA-9000-D9E17D3537C1}" srcOrd="0" destOrd="0" presId="urn:microsoft.com/office/officeart/2005/8/layout/pyramid2"/>
    <dgm:cxn modelId="{575FCE55-D7BE-4A81-A212-730ADB99ED2D}" type="presOf" srcId="{390E4B67-35DA-4271-A37D-400B32D75263}" destId="{4B1831F8-D077-40E2-AA43-4E3D4067F89F}" srcOrd="0" destOrd="0" presId="urn:microsoft.com/office/officeart/2005/8/layout/pyramid2"/>
    <dgm:cxn modelId="{2F74530B-0B5A-4527-8723-084B8E3F83BA}"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7E661806-5BA0-478D-94B3-AC69189EAE9A}" type="presParOf" srcId="{C7CBC296-D76B-47EA-AFBA-F5BD5F4124DB}" destId="{84872534-8612-4087-A06F-DB9304776EAA}" srcOrd="0" destOrd="0" presId="urn:microsoft.com/office/officeart/2005/8/layout/pyramid2"/>
    <dgm:cxn modelId="{B7827581-C058-4EF2-85EE-3D68DBF643F2}" type="presParOf" srcId="{C7CBC296-D76B-47EA-AFBA-F5BD5F4124DB}" destId="{E063AA2C-4510-439F-A4B1-DFD86845EA46}" srcOrd="1" destOrd="0" presId="urn:microsoft.com/office/officeart/2005/8/layout/pyramid2"/>
    <dgm:cxn modelId="{55CE26B6-4999-4306-9F9E-386EE9D1518C}" type="presParOf" srcId="{E063AA2C-4510-439F-A4B1-DFD86845EA46}" destId="{4B1831F8-D077-40E2-AA43-4E3D4067F89F}" srcOrd="0" destOrd="0" presId="urn:microsoft.com/office/officeart/2005/8/layout/pyramid2"/>
    <dgm:cxn modelId="{699726AE-CD24-48A3-BF4C-A68EF1B6195C}" type="presParOf" srcId="{E063AA2C-4510-439F-A4B1-DFD86845EA46}" destId="{21CE8410-2A23-4F8E-91F6-C96F99CAD248}" srcOrd="1" destOrd="0" presId="urn:microsoft.com/office/officeart/2005/8/layout/pyramid2"/>
    <dgm:cxn modelId="{2ED7573A-0EF9-4DB8-8F16-26C3CDEFF398}" type="presParOf" srcId="{E063AA2C-4510-439F-A4B1-DFD86845EA46}" destId="{B4429D22-0500-42FA-9000-D9E17D3537C1}" srcOrd="2" destOrd="0" presId="urn:microsoft.com/office/officeart/2005/8/layout/pyramid2"/>
    <dgm:cxn modelId="{2F7003A7-D896-406F-8300-5609C680ECBC}" type="presParOf" srcId="{E063AA2C-4510-439F-A4B1-DFD86845EA46}" destId="{41CFDB00-BDD8-41AE-A9FC-32F37D4E119B}" srcOrd="3" destOrd="0" presId="urn:microsoft.com/office/officeart/2005/8/layout/pyramid2"/>
    <dgm:cxn modelId="{33ED33E7-0A9B-4777-97C2-BACC5137EDE0}" type="presParOf" srcId="{E063AA2C-4510-439F-A4B1-DFD86845EA46}" destId="{831CC9CD-433E-4936-B4D5-991E64FFFEEC}" srcOrd="4" destOrd="0" presId="urn:microsoft.com/office/officeart/2005/8/layout/pyramid2"/>
    <dgm:cxn modelId="{3F3795FA-6AC9-4021-B519-0FA5C6446FA2}" type="presParOf" srcId="{E063AA2C-4510-439F-A4B1-DFD86845EA46}" destId="{28246DCA-8437-4F3C-A0D5-4BACDBB8AB8F}" srcOrd="5" destOrd="0" presId="urn:microsoft.com/office/officeart/2005/8/layout/pyramid2"/>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52039"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19 </a:t>
          </a:r>
          <a:r>
            <a:rPr lang="kk-KZ" sz="2000" b="1" kern="1200" dirty="0" smtClean="0">
              <a:latin typeface="Times New Roman" pitchFamily="18" charset="0"/>
              <a:cs typeface="Times New Roman" pitchFamily="18" charset="0"/>
            </a:rPr>
            <a:t>бірл.</a:t>
          </a:r>
          <a:endParaRPr lang="ru-RU" sz="2000" b="1" kern="1200" dirty="0">
            <a:latin typeface="Times New Roman" pitchFamily="18" charset="0"/>
            <a:cs typeface="Times New Roman" pitchFamily="18" charset="0"/>
          </a:endParaRPr>
        </a:p>
      </dsp:txBody>
      <dsp:txXfrm>
        <a:off x="983264" y="282504"/>
        <a:ext cx="2696013" cy="538351"/>
      </dsp:txXfrm>
    </dsp:sp>
    <dsp:sp modelId="{B4429D22-0500-42FA-9000-D9E17D3537C1}">
      <dsp:nvSpPr>
        <dsp:cNvPr id="0" name=""/>
        <dsp:cNvSpPr/>
      </dsp:nvSpPr>
      <dsp:spPr>
        <a:xfrm>
          <a:off x="987298" y="924553"/>
          <a:ext cx="2687945" cy="596597"/>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19 </a:t>
          </a:r>
          <a:r>
            <a:rPr lang="kk-KZ" sz="2000" b="1" kern="1200" dirty="0" smtClean="0">
              <a:latin typeface="Times New Roman" pitchFamily="18" charset="0"/>
              <a:cs typeface="Times New Roman" pitchFamily="18" charset="0"/>
            </a:rPr>
            <a:t>бірл.</a:t>
          </a:r>
          <a:endParaRPr lang="ru-RU" sz="2000" b="1" kern="1200" dirty="0">
            <a:latin typeface="Times New Roman" pitchFamily="18" charset="0"/>
            <a:cs typeface="Times New Roman" pitchFamily="18" charset="0"/>
          </a:endParaRPr>
        </a:p>
      </dsp:txBody>
      <dsp:txXfrm>
        <a:off x="1016421" y="953676"/>
        <a:ext cx="2629699" cy="538351"/>
      </dsp:txXfrm>
    </dsp:sp>
    <dsp:sp modelId="{831CC9CD-433E-4936-B4D5-991E64FFFEEC}">
      <dsp:nvSpPr>
        <dsp:cNvPr id="0" name=""/>
        <dsp:cNvSpPr/>
      </dsp:nvSpPr>
      <dsp:spPr>
        <a:xfrm>
          <a:off x="987289" y="1595726"/>
          <a:ext cx="2687961" cy="596597"/>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19 </a:t>
          </a:r>
          <a:r>
            <a:rPr lang="kk-KZ" sz="2000" b="1" kern="1200" dirty="0" smtClean="0">
              <a:latin typeface="Times New Roman" pitchFamily="18" charset="0"/>
              <a:cs typeface="Times New Roman" pitchFamily="18" charset="0"/>
            </a:rPr>
            <a:t>бірл.</a:t>
          </a:r>
          <a:endParaRPr lang="ru-RU" sz="2000" b="1" kern="1200" dirty="0">
            <a:latin typeface="Times New Roman" pitchFamily="18" charset="0"/>
            <a:cs typeface="Times New Roman" pitchFamily="18" charset="0"/>
          </a:endParaRPr>
        </a:p>
      </dsp:txBody>
      <dsp:txXfrm>
        <a:off x="1016412" y="1624849"/>
        <a:ext cx="2629715" cy="5383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77962"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65673" y="288032"/>
          <a:ext cx="225056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2025 </a:t>
          </a:r>
          <a:r>
            <a:rPr lang="kk-KZ" sz="1800" b="1" kern="1200" dirty="0" smtClean="0">
              <a:latin typeface="Times New Roman" pitchFamily="18" charset="0"/>
              <a:cs typeface="Times New Roman" pitchFamily="18" charset="0"/>
            </a:rPr>
            <a:t>жыл – </a:t>
          </a:r>
          <a:r>
            <a:rPr lang="kk-KZ" sz="1800" b="1" kern="1200" dirty="0" smtClean="0">
              <a:latin typeface="Times New Roman" pitchFamily="18" charset="0"/>
              <a:cs typeface="Times New Roman" pitchFamily="18" charset="0"/>
            </a:rPr>
            <a:t>74,6</a:t>
          </a:r>
          <a:endParaRPr lang="ru-RU" sz="1800" b="1" kern="1200" dirty="0">
            <a:latin typeface="Times New Roman" pitchFamily="18" charset="0"/>
            <a:cs typeface="Times New Roman" pitchFamily="18" charset="0"/>
          </a:endParaRPr>
        </a:p>
      </dsp:txBody>
      <dsp:txXfrm>
        <a:off x="1394796" y="317155"/>
        <a:ext cx="2192321" cy="538351"/>
      </dsp:txXfrm>
    </dsp:sp>
    <dsp:sp modelId="{B4429D22-0500-42FA-9000-D9E17D3537C1}">
      <dsp:nvSpPr>
        <dsp:cNvPr id="0" name=""/>
        <dsp:cNvSpPr/>
      </dsp:nvSpPr>
      <dsp:spPr>
        <a:xfrm>
          <a:off x="1349782" y="924553"/>
          <a:ext cx="2214822"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2026 </a:t>
          </a:r>
          <a:r>
            <a:rPr lang="kk-KZ" sz="1800" b="1" kern="1200" dirty="0" smtClean="0">
              <a:latin typeface="Times New Roman" pitchFamily="18" charset="0"/>
              <a:cs typeface="Times New Roman" pitchFamily="18" charset="0"/>
            </a:rPr>
            <a:t>жыл  – </a:t>
          </a:r>
          <a:r>
            <a:rPr lang="kk-KZ" sz="1800" b="1" kern="1200" dirty="0" smtClean="0">
              <a:latin typeface="Times New Roman" pitchFamily="18" charset="0"/>
              <a:cs typeface="Times New Roman" pitchFamily="18" charset="0"/>
            </a:rPr>
            <a:t>75,4</a:t>
          </a:r>
          <a:endParaRPr lang="ru-RU" sz="1800" b="1" kern="1200" dirty="0">
            <a:latin typeface="Times New Roman" pitchFamily="18" charset="0"/>
            <a:cs typeface="Times New Roman" pitchFamily="18" charset="0"/>
          </a:endParaRPr>
        </a:p>
      </dsp:txBody>
      <dsp:txXfrm>
        <a:off x="1378905" y="953676"/>
        <a:ext cx="2156576" cy="538351"/>
      </dsp:txXfrm>
    </dsp:sp>
    <dsp:sp modelId="{831CC9CD-433E-4936-B4D5-991E64FFFEEC}">
      <dsp:nvSpPr>
        <dsp:cNvPr id="0" name=""/>
        <dsp:cNvSpPr/>
      </dsp:nvSpPr>
      <dsp:spPr>
        <a:xfrm>
          <a:off x="1374609" y="1595726"/>
          <a:ext cx="216516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2027 </a:t>
          </a:r>
          <a:r>
            <a:rPr lang="kk-KZ" sz="1800" b="1" kern="1200" dirty="0" smtClean="0">
              <a:latin typeface="Times New Roman" pitchFamily="18" charset="0"/>
              <a:cs typeface="Times New Roman" pitchFamily="18" charset="0"/>
            </a:rPr>
            <a:t>жыл  – </a:t>
          </a:r>
          <a:r>
            <a:rPr lang="kk-KZ" sz="1800" b="1" kern="1200" dirty="0" smtClean="0">
              <a:latin typeface="Times New Roman" pitchFamily="18" charset="0"/>
              <a:cs typeface="Times New Roman" pitchFamily="18" charset="0"/>
            </a:rPr>
            <a:t>76,2</a:t>
          </a:r>
          <a:endParaRPr lang="ru-RU" sz="1800" b="1" kern="1200" dirty="0">
            <a:latin typeface="Times New Roman" pitchFamily="18" charset="0"/>
            <a:cs typeface="Times New Roman" pitchFamily="18" charset="0"/>
          </a:endParaRPr>
        </a:p>
      </dsp:txBody>
      <dsp:txXfrm>
        <a:off x="1403732" y="1624849"/>
        <a:ext cx="2106922" cy="5383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40224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48283" y="298862"/>
          <a:ext cx="215124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–33,0</a:t>
          </a:r>
          <a:endParaRPr lang="ru-RU" sz="2000" b="1" kern="1200" dirty="0">
            <a:latin typeface="Times New Roman" pitchFamily="18" charset="0"/>
            <a:cs typeface="Times New Roman" pitchFamily="18" charset="0"/>
          </a:endParaRPr>
        </a:p>
      </dsp:txBody>
      <dsp:txXfrm>
        <a:off x="1377406" y="327985"/>
        <a:ext cx="2092998" cy="538351"/>
      </dsp:txXfrm>
    </dsp:sp>
    <dsp:sp modelId="{B4429D22-0500-42FA-9000-D9E17D3537C1}">
      <dsp:nvSpPr>
        <dsp:cNvPr id="0" name=""/>
        <dsp:cNvSpPr/>
      </dsp:nvSpPr>
      <dsp:spPr>
        <a:xfrm>
          <a:off x="1396347" y="1008113"/>
          <a:ext cx="2236724"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34,3</a:t>
          </a:r>
          <a:endParaRPr lang="ru-RU" sz="2000" b="1" kern="1200" dirty="0">
            <a:latin typeface="Times New Roman" pitchFamily="18" charset="0"/>
            <a:cs typeface="Times New Roman" pitchFamily="18" charset="0"/>
          </a:endParaRPr>
        </a:p>
      </dsp:txBody>
      <dsp:txXfrm>
        <a:off x="1425470" y="1037236"/>
        <a:ext cx="2178478" cy="538351"/>
      </dsp:txXfrm>
    </dsp:sp>
    <dsp:sp modelId="{831CC9CD-433E-4936-B4D5-991E64FFFEEC}">
      <dsp:nvSpPr>
        <dsp:cNvPr id="0" name=""/>
        <dsp:cNvSpPr/>
      </dsp:nvSpPr>
      <dsp:spPr>
        <a:xfrm>
          <a:off x="1349667" y="1656183"/>
          <a:ext cx="2270487"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 </a:t>
          </a: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35,6</a:t>
          </a:r>
          <a:endParaRPr lang="ru-RU" sz="2000" b="1" kern="1200" dirty="0">
            <a:latin typeface="Times New Roman" pitchFamily="18" charset="0"/>
            <a:cs typeface="Times New Roman" pitchFamily="18" charset="0"/>
          </a:endParaRPr>
        </a:p>
      </dsp:txBody>
      <dsp:txXfrm>
        <a:off x="1378790" y="1685306"/>
        <a:ext cx="2212241" cy="5383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9949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156272" y="253381"/>
          <a:ext cx="244490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1665</a:t>
          </a:r>
          <a:endParaRPr lang="ru-RU" sz="2000" b="1" kern="1200" dirty="0">
            <a:latin typeface="Times New Roman" pitchFamily="18" charset="0"/>
            <a:cs typeface="Times New Roman" pitchFamily="18" charset="0"/>
          </a:endParaRPr>
        </a:p>
      </dsp:txBody>
      <dsp:txXfrm>
        <a:off x="1185395" y="282504"/>
        <a:ext cx="2386658" cy="538351"/>
      </dsp:txXfrm>
    </dsp:sp>
    <dsp:sp modelId="{B4429D22-0500-42FA-9000-D9E17D3537C1}">
      <dsp:nvSpPr>
        <dsp:cNvPr id="0" name=""/>
        <dsp:cNvSpPr/>
      </dsp:nvSpPr>
      <dsp:spPr>
        <a:xfrm>
          <a:off x="1123934" y="936105"/>
          <a:ext cx="2518590"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1680</a:t>
          </a:r>
          <a:endParaRPr lang="ru-RU" sz="2000" b="1" kern="1200" dirty="0">
            <a:latin typeface="Times New Roman" pitchFamily="18" charset="0"/>
            <a:cs typeface="Times New Roman" pitchFamily="18" charset="0"/>
          </a:endParaRPr>
        </a:p>
      </dsp:txBody>
      <dsp:txXfrm>
        <a:off x="1153057" y="965228"/>
        <a:ext cx="2460344" cy="538351"/>
      </dsp:txXfrm>
    </dsp:sp>
    <dsp:sp modelId="{831CC9CD-433E-4936-B4D5-991E64FFFEEC}">
      <dsp:nvSpPr>
        <dsp:cNvPr id="0" name=""/>
        <dsp:cNvSpPr/>
      </dsp:nvSpPr>
      <dsp:spPr>
        <a:xfrm>
          <a:off x="1096503" y="1595726"/>
          <a:ext cx="2564442"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1730</a:t>
          </a:r>
          <a:endParaRPr lang="ru-RU" sz="2000" b="1" kern="1200" dirty="0">
            <a:latin typeface="Times New Roman" pitchFamily="18" charset="0"/>
            <a:cs typeface="Times New Roman" pitchFamily="18" charset="0"/>
          </a:endParaRPr>
        </a:p>
      </dsp:txBody>
      <dsp:txXfrm>
        <a:off x="1125626" y="1624849"/>
        <a:ext cx="2506196" cy="5383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30127"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34386" y="288032"/>
          <a:ext cx="295894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21,0</a:t>
          </a:r>
          <a:endParaRPr lang="ru-RU" sz="2000" b="1" kern="1200" dirty="0">
            <a:latin typeface="Times New Roman" pitchFamily="18" charset="0"/>
            <a:cs typeface="Times New Roman" pitchFamily="18" charset="0"/>
          </a:endParaRPr>
        </a:p>
      </dsp:txBody>
      <dsp:txXfrm>
        <a:off x="863509" y="317155"/>
        <a:ext cx="2900703" cy="538351"/>
      </dsp:txXfrm>
    </dsp:sp>
    <dsp:sp modelId="{B4429D22-0500-42FA-9000-D9E17D3537C1}">
      <dsp:nvSpPr>
        <dsp:cNvPr id="0" name=""/>
        <dsp:cNvSpPr/>
      </dsp:nvSpPr>
      <dsp:spPr>
        <a:xfrm>
          <a:off x="892295" y="936104"/>
          <a:ext cx="2803814"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21,2</a:t>
          </a:r>
          <a:endParaRPr lang="ru-RU" sz="2000" b="1" kern="1200" dirty="0">
            <a:latin typeface="Times New Roman" pitchFamily="18" charset="0"/>
            <a:cs typeface="Times New Roman" pitchFamily="18" charset="0"/>
          </a:endParaRPr>
        </a:p>
      </dsp:txBody>
      <dsp:txXfrm>
        <a:off x="921418" y="965227"/>
        <a:ext cx="2745568" cy="538351"/>
      </dsp:txXfrm>
    </dsp:sp>
    <dsp:sp modelId="{831CC9CD-433E-4936-B4D5-991E64FFFEEC}">
      <dsp:nvSpPr>
        <dsp:cNvPr id="0" name=""/>
        <dsp:cNvSpPr/>
      </dsp:nvSpPr>
      <dsp:spPr>
        <a:xfrm>
          <a:off x="892295" y="1656183"/>
          <a:ext cx="2841000"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 22,0</a:t>
          </a:r>
          <a:endParaRPr lang="ru-RU" sz="2000" b="1" kern="1200" dirty="0">
            <a:latin typeface="Times New Roman" pitchFamily="18" charset="0"/>
            <a:cs typeface="Times New Roman" pitchFamily="18" charset="0"/>
          </a:endParaRPr>
        </a:p>
      </dsp:txBody>
      <dsp:txXfrm>
        <a:off x="921418" y="1685306"/>
        <a:ext cx="2782754" cy="53835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51648" y="0"/>
          <a:ext cx="2664295" cy="266429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04620" y="267860"/>
          <a:ext cx="2490144"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3</a:t>
          </a:r>
          <a:endParaRPr lang="ru-RU" sz="2000" b="1" kern="1200" dirty="0">
            <a:latin typeface="Times New Roman" pitchFamily="18" charset="0"/>
            <a:cs typeface="Times New Roman" pitchFamily="18" charset="0"/>
          </a:endParaRPr>
        </a:p>
      </dsp:txBody>
      <dsp:txXfrm>
        <a:off x="1235408" y="298648"/>
        <a:ext cx="2428568" cy="569112"/>
      </dsp:txXfrm>
    </dsp:sp>
    <dsp:sp modelId="{B4429D22-0500-42FA-9000-D9E17D3537C1}">
      <dsp:nvSpPr>
        <dsp:cNvPr id="0" name=""/>
        <dsp:cNvSpPr/>
      </dsp:nvSpPr>
      <dsp:spPr>
        <a:xfrm>
          <a:off x="1208741" y="936104"/>
          <a:ext cx="2486022"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3</a:t>
          </a:r>
          <a:endParaRPr lang="ru-RU" sz="2000" b="1" kern="1200" dirty="0">
            <a:latin typeface="Times New Roman" pitchFamily="18" charset="0"/>
            <a:cs typeface="Times New Roman" pitchFamily="18" charset="0"/>
          </a:endParaRPr>
        </a:p>
      </dsp:txBody>
      <dsp:txXfrm>
        <a:off x="1239529" y="966892"/>
        <a:ext cx="2424446" cy="569112"/>
      </dsp:txXfrm>
    </dsp:sp>
    <dsp:sp modelId="{831CC9CD-433E-4936-B4D5-991E64FFFEEC}">
      <dsp:nvSpPr>
        <dsp:cNvPr id="0" name=""/>
        <dsp:cNvSpPr/>
      </dsp:nvSpPr>
      <dsp:spPr>
        <a:xfrm>
          <a:off x="1219201" y="1656184"/>
          <a:ext cx="2518199"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3</a:t>
          </a:r>
          <a:endParaRPr lang="ru-RU" sz="2000" b="1" kern="1200" dirty="0">
            <a:latin typeface="Times New Roman" pitchFamily="18" charset="0"/>
            <a:cs typeface="Times New Roman" pitchFamily="18" charset="0"/>
          </a:endParaRPr>
        </a:p>
      </dsp:txBody>
      <dsp:txXfrm>
        <a:off x="1249989" y="1686972"/>
        <a:ext cx="2456623" cy="5691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42347"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49880" y="288032"/>
          <a:ext cx="262898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–29,0</a:t>
          </a:r>
          <a:endParaRPr lang="ru-RU" sz="2000" b="1" kern="1200" dirty="0">
            <a:latin typeface="Times New Roman" pitchFamily="18" charset="0"/>
            <a:cs typeface="Times New Roman" pitchFamily="18" charset="0"/>
          </a:endParaRPr>
        </a:p>
      </dsp:txBody>
      <dsp:txXfrm>
        <a:off x="1079003" y="317155"/>
        <a:ext cx="2570741" cy="538351"/>
      </dsp:txXfrm>
    </dsp:sp>
    <dsp:sp modelId="{B4429D22-0500-42FA-9000-D9E17D3537C1}">
      <dsp:nvSpPr>
        <dsp:cNvPr id="0" name=""/>
        <dsp:cNvSpPr/>
      </dsp:nvSpPr>
      <dsp:spPr>
        <a:xfrm>
          <a:off x="897349" y="1015523"/>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-31,1</a:t>
          </a:r>
          <a:endParaRPr lang="ru-RU" sz="2000" b="1" kern="1200" dirty="0">
            <a:latin typeface="Times New Roman" pitchFamily="18" charset="0"/>
            <a:cs typeface="Times New Roman" pitchFamily="18" charset="0"/>
          </a:endParaRPr>
        </a:p>
      </dsp:txBody>
      <dsp:txXfrm>
        <a:off x="926472" y="1044646"/>
        <a:ext cx="2589613" cy="538351"/>
      </dsp:txXfrm>
    </dsp:sp>
    <dsp:sp modelId="{831CC9CD-433E-4936-B4D5-991E64FFFEEC}">
      <dsp:nvSpPr>
        <dsp:cNvPr id="0" name=""/>
        <dsp:cNvSpPr/>
      </dsp:nvSpPr>
      <dsp:spPr>
        <a:xfrm>
          <a:off x="1031008" y="1800197"/>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31,3</a:t>
          </a:r>
          <a:endParaRPr lang="ru-RU" sz="2000" b="1" kern="1200" dirty="0">
            <a:latin typeface="Times New Roman" pitchFamily="18" charset="0"/>
            <a:cs typeface="Times New Roman" pitchFamily="18" charset="0"/>
          </a:endParaRPr>
        </a:p>
      </dsp:txBody>
      <dsp:txXfrm>
        <a:off x="1060131" y="1829320"/>
        <a:ext cx="2589613" cy="5383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49081"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45266" y="253381"/>
          <a:ext cx="2366091"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6</a:t>
          </a:r>
          <a:endParaRPr lang="ru-RU" sz="2000" b="1" kern="1200" dirty="0">
            <a:latin typeface="Times New Roman" pitchFamily="18" charset="0"/>
            <a:cs typeface="Times New Roman" pitchFamily="18" charset="0"/>
          </a:endParaRPr>
        </a:p>
      </dsp:txBody>
      <dsp:txXfrm>
        <a:off x="1274389" y="282504"/>
        <a:ext cx="2307845" cy="538351"/>
      </dsp:txXfrm>
    </dsp:sp>
    <dsp:sp modelId="{B4429D22-0500-42FA-9000-D9E17D3537C1}">
      <dsp:nvSpPr>
        <dsp:cNvPr id="0" name=""/>
        <dsp:cNvSpPr/>
      </dsp:nvSpPr>
      <dsp:spPr>
        <a:xfrm>
          <a:off x="1381948" y="92455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6</a:t>
          </a:r>
          <a:endParaRPr lang="ru-RU" sz="2000" b="1" kern="1200" dirty="0">
            <a:latin typeface="Times New Roman" pitchFamily="18" charset="0"/>
            <a:cs typeface="Times New Roman" pitchFamily="18" charset="0"/>
          </a:endParaRPr>
        </a:p>
      </dsp:txBody>
      <dsp:txXfrm>
        <a:off x="1411071" y="953676"/>
        <a:ext cx="2034482" cy="538351"/>
      </dsp:txXfrm>
    </dsp:sp>
    <dsp:sp modelId="{831CC9CD-433E-4936-B4D5-991E64FFFEEC}">
      <dsp:nvSpPr>
        <dsp:cNvPr id="0" name=""/>
        <dsp:cNvSpPr/>
      </dsp:nvSpPr>
      <dsp:spPr>
        <a:xfrm>
          <a:off x="1370988" y="160326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6</a:t>
          </a:r>
          <a:endParaRPr lang="ru-RU" sz="2000" b="1" kern="1200" dirty="0">
            <a:latin typeface="Times New Roman" pitchFamily="18" charset="0"/>
            <a:cs typeface="Times New Roman" pitchFamily="18" charset="0"/>
          </a:endParaRPr>
        </a:p>
      </dsp:txBody>
      <dsp:txXfrm>
        <a:off x="1400111" y="1632386"/>
        <a:ext cx="2034482" cy="53835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27195"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28131" y="288032"/>
          <a:ext cx="242411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351,7</a:t>
          </a:r>
          <a:endParaRPr lang="ru-RU" sz="2000" b="1" kern="1200" dirty="0">
            <a:latin typeface="Times New Roman" pitchFamily="18" charset="0"/>
            <a:cs typeface="Times New Roman" pitchFamily="18" charset="0"/>
          </a:endParaRPr>
        </a:p>
      </dsp:txBody>
      <dsp:txXfrm>
        <a:off x="1257254" y="317155"/>
        <a:ext cx="2365870" cy="538351"/>
      </dsp:txXfrm>
    </dsp:sp>
    <dsp:sp modelId="{B4429D22-0500-42FA-9000-D9E17D3537C1}">
      <dsp:nvSpPr>
        <dsp:cNvPr id="0" name=""/>
        <dsp:cNvSpPr/>
      </dsp:nvSpPr>
      <dsp:spPr>
        <a:xfrm>
          <a:off x="1230596" y="936104"/>
          <a:ext cx="2437958"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–365,8</a:t>
          </a:r>
          <a:endParaRPr lang="ru-RU" sz="2000" b="1" kern="1200" dirty="0">
            <a:latin typeface="Times New Roman" pitchFamily="18" charset="0"/>
            <a:cs typeface="Times New Roman" pitchFamily="18" charset="0"/>
          </a:endParaRPr>
        </a:p>
      </dsp:txBody>
      <dsp:txXfrm>
        <a:off x="1259719" y="965227"/>
        <a:ext cx="2379712" cy="538351"/>
      </dsp:txXfrm>
    </dsp:sp>
    <dsp:sp modelId="{831CC9CD-433E-4936-B4D5-991E64FFFEEC}">
      <dsp:nvSpPr>
        <dsp:cNvPr id="0" name=""/>
        <dsp:cNvSpPr/>
      </dsp:nvSpPr>
      <dsp:spPr>
        <a:xfrm>
          <a:off x="1223216" y="1584175"/>
          <a:ext cx="245363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380,4</a:t>
          </a:r>
          <a:endParaRPr lang="ru-RU" sz="2000" b="1" kern="1200" dirty="0">
            <a:latin typeface="Times New Roman" pitchFamily="18" charset="0"/>
            <a:cs typeface="Times New Roman" pitchFamily="18" charset="0"/>
          </a:endParaRPr>
        </a:p>
      </dsp:txBody>
      <dsp:txXfrm>
        <a:off x="1252339" y="1613298"/>
        <a:ext cx="2395390" cy="53835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10</a:t>
          </a:r>
          <a:endParaRPr lang="ru-RU" sz="2000" b="1" kern="1200" dirty="0">
            <a:latin typeface="Times New Roman" pitchFamily="18" charset="0"/>
            <a:cs typeface="Times New Roman" pitchFamily="18" charset="0"/>
          </a:endParaRPr>
        </a:p>
      </dsp:txBody>
      <dsp:txXfrm>
        <a:off x="983264" y="282504"/>
        <a:ext cx="2696013" cy="538351"/>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10</a:t>
          </a:r>
          <a:endParaRPr lang="ru-RU" sz="2000" b="1" kern="1200" dirty="0">
            <a:latin typeface="Times New Roman" pitchFamily="18" charset="0"/>
            <a:cs typeface="Times New Roman" pitchFamily="18" charset="0"/>
          </a:endParaRPr>
        </a:p>
      </dsp:txBody>
      <dsp:txXfrm>
        <a:off x="1016421" y="953676"/>
        <a:ext cx="2629699" cy="538351"/>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10</a:t>
          </a:r>
          <a:endParaRPr lang="ru-RU" sz="2000" b="1" kern="1200" dirty="0">
            <a:latin typeface="Times New Roman" pitchFamily="18" charset="0"/>
            <a:cs typeface="Times New Roman" pitchFamily="18" charset="0"/>
          </a:endParaRPr>
        </a:p>
      </dsp:txBody>
      <dsp:txXfrm>
        <a:off x="958372" y="1616149"/>
        <a:ext cx="2629715" cy="53835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27195"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28131" y="288032"/>
          <a:ext cx="242411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2024 жыл – 227,7</a:t>
          </a:r>
          <a:endParaRPr lang="ru-RU" sz="2000" b="1" kern="1200" dirty="0">
            <a:latin typeface="Times New Roman" pitchFamily="18" charset="0"/>
            <a:cs typeface="Times New Roman" pitchFamily="18" charset="0"/>
          </a:endParaRPr>
        </a:p>
      </dsp:txBody>
      <dsp:txXfrm>
        <a:off x="1257254" y="317155"/>
        <a:ext cx="2365870" cy="538351"/>
      </dsp:txXfrm>
    </dsp:sp>
    <dsp:sp modelId="{B4429D22-0500-42FA-9000-D9E17D3537C1}">
      <dsp:nvSpPr>
        <dsp:cNvPr id="0" name=""/>
        <dsp:cNvSpPr/>
      </dsp:nvSpPr>
      <dsp:spPr>
        <a:xfrm>
          <a:off x="1230596" y="936104"/>
          <a:ext cx="2437958"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жыл –0</a:t>
          </a:r>
          <a:endParaRPr lang="ru-RU" sz="2000" b="1" kern="1200" dirty="0">
            <a:latin typeface="Times New Roman" pitchFamily="18" charset="0"/>
            <a:cs typeface="Times New Roman" pitchFamily="18" charset="0"/>
          </a:endParaRPr>
        </a:p>
      </dsp:txBody>
      <dsp:txXfrm>
        <a:off x="1259719" y="965227"/>
        <a:ext cx="2379712" cy="538351"/>
      </dsp:txXfrm>
    </dsp:sp>
    <dsp:sp modelId="{831CC9CD-433E-4936-B4D5-991E64FFFEEC}">
      <dsp:nvSpPr>
        <dsp:cNvPr id="0" name=""/>
        <dsp:cNvSpPr/>
      </dsp:nvSpPr>
      <dsp:spPr>
        <a:xfrm>
          <a:off x="1223216" y="1584175"/>
          <a:ext cx="245363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0</a:t>
          </a:r>
          <a:endParaRPr lang="ru-RU" sz="2000" b="1" kern="1200" dirty="0">
            <a:latin typeface="Times New Roman" pitchFamily="18" charset="0"/>
            <a:cs typeface="Times New Roman" pitchFamily="18" charset="0"/>
          </a:endParaRPr>
        </a:p>
      </dsp:txBody>
      <dsp:txXfrm>
        <a:off x="1252339" y="1613298"/>
        <a:ext cx="2395390" cy="53835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2024 жыл – 5</a:t>
          </a:r>
          <a:endParaRPr lang="ru-RU" sz="2000" b="1" kern="1200" dirty="0">
            <a:latin typeface="Times New Roman" pitchFamily="18" charset="0"/>
            <a:cs typeface="Times New Roman" pitchFamily="18" charset="0"/>
          </a:endParaRPr>
        </a:p>
      </dsp:txBody>
      <dsp:txXfrm>
        <a:off x="983264" y="282504"/>
        <a:ext cx="2696013" cy="538351"/>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жыл – 0</a:t>
          </a:r>
          <a:endParaRPr lang="ru-RU" sz="2000" b="1" kern="1200" dirty="0">
            <a:latin typeface="Times New Roman" pitchFamily="18" charset="0"/>
            <a:cs typeface="Times New Roman" pitchFamily="18" charset="0"/>
          </a:endParaRPr>
        </a:p>
      </dsp:txBody>
      <dsp:txXfrm>
        <a:off x="1016421" y="953676"/>
        <a:ext cx="2629699" cy="538351"/>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0</a:t>
          </a:r>
          <a:endParaRPr lang="ru-RU" sz="2000" b="1" kern="1200" dirty="0">
            <a:latin typeface="Times New Roman" pitchFamily="18" charset="0"/>
            <a:cs typeface="Times New Roman" pitchFamily="18" charset="0"/>
          </a:endParaRPr>
        </a:p>
      </dsp:txBody>
      <dsp:txXfrm>
        <a:off x="958372" y="1616149"/>
        <a:ext cx="2629715" cy="53835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EB9FF-FBFD-4F3C-8BAB-B7D333DB8EFE}" type="datetimeFigureOut">
              <a:rPr lang="ru-RU" smtClean="0"/>
              <a:pPr/>
              <a:t>11.10.2026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6D5749-CE58-49E9-A9EC-B89BEA5A9368}" type="slidenum">
              <a:rPr lang="ru-RU" smtClean="0"/>
              <a:pPr/>
              <a:t>‹#›</a:t>
            </a:fld>
            <a:endParaRPr lang="ru-RU"/>
          </a:p>
        </p:txBody>
      </p:sp>
    </p:spTree>
    <p:extLst>
      <p:ext uri="{BB962C8B-B14F-4D97-AF65-F5344CB8AC3E}">
        <p14:creationId xmlns:p14="http://schemas.microsoft.com/office/powerpoint/2010/main" xmlns="" val="1088508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11</a:t>
            </a:fld>
            <a:endParaRPr lang="ru-RU"/>
          </a:p>
        </p:txBody>
      </p:sp>
    </p:spTree>
    <p:extLst>
      <p:ext uri="{BB962C8B-B14F-4D97-AF65-F5344CB8AC3E}">
        <p14:creationId xmlns:p14="http://schemas.microsoft.com/office/powerpoint/2010/main" xmlns="" val="1531769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13</a:t>
            </a:fld>
            <a:endParaRPr lang="ru-RU"/>
          </a:p>
        </p:txBody>
      </p:sp>
    </p:spTree>
    <p:extLst>
      <p:ext uri="{BB962C8B-B14F-4D97-AF65-F5344CB8AC3E}">
        <p14:creationId xmlns:p14="http://schemas.microsoft.com/office/powerpoint/2010/main" xmlns="" val="1531769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15</a:t>
            </a:fld>
            <a:endParaRPr lang="ru-RU"/>
          </a:p>
        </p:txBody>
      </p:sp>
    </p:spTree>
    <p:extLst>
      <p:ext uri="{BB962C8B-B14F-4D97-AF65-F5344CB8AC3E}">
        <p14:creationId xmlns:p14="http://schemas.microsoft.com/office/powerpoint/2010/main" xmlns="" val="1284464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Data" Target="../diagrams/data1.xml"/><Relationship Id="rId7" Type="http://schemas.openxmlformats.org/officeDocument/2006/relationships/diagramData" Target="../diagrams/data2.xml"/><Relationship Id="rId12"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microsoft.com/office/2007/relationships/diagramDrawing" Target="../diagrams/drawing1.xml"/><Relationship Id="rId5" Type="http://schemas.openxmlformats.org/officeDocument/2006/relationships/diagramQuickStyle" Target="../diagrams/quickStyle1.xml"/><Relationship Id="rId10" Type="http://schemas.openxmlformats.org/officeDocument/2006/relationships/diagramColors" Target="../diagrams/colors2.xml"/><Relationship Id="rId4" Type="http://schemas.openxmlformats.org/officeDocument/2006/relationships/diagramLayout" Target="../diagrams/layout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Data" Target="../diagrams/data3.xml"/><Relationship Id="rId7" Type="http://schemas.openxmlformats.org/officeDocument/2006/relationships/diagramData" Target="../diagrams/data4.xml"/><Relationship Id="rId12"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microsoft.com/office/2007/relationships/diagramDrawing" Target="../diagrams/drawing3.xml"/><Relationship Id="rId5" Type="http://schemas.openxmlformats.org/officeDocument/2006/relationships/diagramQuickStyle" Target="../diagrams/quickStyle3.xml"/><Relationship Id="rId10" Type="http://schemas.openxmlformats.org/officeDocument/2006/relationships/diagramColors" Target="../diagrams/colors4.xml"/><Relationship Id="rId4" Type="http://schemas.openxmlformats.org/officeDocument/2006/relationships/diagramLayout" Target="../diagrams/layout3.xml"/><Relationship Id="rId9"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Data" Target="../diagrams/data5.xml"/><Relationship Id="rId7" Type="http://schemas.openxmlformats.org/officeDocument/2006/relationships/diagramData" Target="../diagrams/data6.xml"/><Relationship Id="rId12"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microsoft.com/office/2007/relationships/diagramDrawing" Target="../diagrams/drawing5.xml"/><Relationship Id="rId5" Type="http://schemas.openxmlformats.org/officeDocument/2006/relationships/diagramQuickStyle" Target="../diagrams/quickStyle5.xml"/><Relationship Id="rId10" Type="http://schemas.openxmlformats.org/officeDocument/2006/relationships/diagramColors" Target="../diagrams/colors6.xml"/><Relationship Id="rId4" Type="http://schemas.openxmlformats.org/officeDocument/2006/relationships/diagramLayout" Target="../diagrams/layout5.xml"/><Relationship Id="rId9"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Data" Target="../diagrams/data7.xml"/><Relationship Id="rId7" Type="http://schemas.openxmlformats.org/officeDocument/2006/relationships/diagramData" Target="../diagrams/data8.xml"/><Relationship Id="rId12" Type="http://schemas.microsoft.com/office/2007/relationships/diagramDrawing" Target="../diagrams/drawing8.xml"/><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diagramColors" Target="../diagrams/colors7.xml"/><Relationship Id="rId11" Type="http://schemas.microsoft.com/office/2007/relationships/diagramDrawing" Target="../diagrams/drawing7.xml"/><Relationship Id="rId5" Type="http://schemas.openxmlformats.org/officeDocument/2006/relationships/diagramQuickStyle" Target="../diagrams/quickStyle7.xml"/><Relationship Id="rId10" Type="http://schemas.openxmlformats.org/officeDocument/2006/relationships/diagramColors" Target="../diagrams/colors8.xml"/><Relationship Id="rId4" Type="http://schemas.openxmlformats.org/officeDocument/2006/relationships/diagramLayout" Target="../diagrams/layout7.xml"/><Relationship Id="rId9"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image" Target="../media/image11.png"/><Relationship Id="rId7" Type="http://schemas.openxmlformats.org/officeDocument/2006/relationships/diagramColors" Target="../diagrams/colors9.xml"/><Relationship Id="rId12"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9.xml"/><Relationship Id="rId11" Type="http://schemas.openxmlformats.org/officeDocument/2006/relationships/diagramColors" Target="../diagrams/colors10.xml"/><Relationship Id="rId5" Type="http://schemas.openxmlformats.org/officeDocument/2006/relationships/diagramLayout" Target="../diagrams/layout9.xml"/><Relationship Id="rId10" Type="http://schemas.openxmlformats.org/officeDocument/2006/relationships/diagramQuickStyle" Target="../diagrams/quickStyle10.xml"/><Relationship Id="rId4" Type="http://schemas.openxmlformats.org/officeDocument/2006/relationships/diagramData" Target="../diagrams/data9.xml"/><Relationship Id="rId9"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2.xml"/><Relationship Id="rId13" Type="http://schemas.microsoft.com/office/2007/relationships/diagramDrawing" Target="../diagrams/drawing13.xml"/><Relationship Id="rId3" Type="http://schemas.openxmlformats.org/officeDocument/2006/relationships/image" Target="../media/image11.png"/><Relationship Id="rId7" Type="http://schemas.openxmlformats.org/officeDocument/2006/relationships/diagramColors" Target="../diagrams/colors11.xml"/><Relationship Id="rId12"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1.xml"/><Relationship Id="rId11" Type="http://schemas.openxmlformats.org/officeDocument/2006/relationships/diagramColors" Target="../diagrams/colors12.xml"/><Relationship Id="rId5" Type="http://schemas.openxmlformats.org/officeDocument/2006/relationships/diagramLayout" Target="../diagrams/layout11.xml"/><Relationship Id="rId10" Type="http://schemas.openxmlformats.org/officeDocument/2006/relationships/diagramQuickStyle" Target="../diagrams/quickStyle12.xml"/><Relationship Id="rId4" Type="http://schemas.openxmlformats.org/officeDocument/2006/relationships/diagramData" Target="../diagrams/data11.xml"/><Relationship Id="rId9" Type="http://schemas.openxmlformats.org/officeDocument/2006/relationships/diagramLayout" Target="../diagrams/layout12.xml"/><Relationship Id="rId14" Type="http://schemas.microsoft.com/office/2007/relationships/diagramDrawing" Target="../diagrams/drawing1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14.xml"/><Relationship Id="rId13" Type="http://schemas.microsoft.com/office/2007/relationships/diagramDrawing" Target="../diagrams/drawing17.xml"/><Relationship Id="rId3" Type="http://schemas.openxmlformats.org/officeDocument/2006/relationships/image" Target="../media/image11.png"/><Relationship Id="rId7" Type="http://schemas.openxmlformats.org/officeDocument/2006/relationships/diagramColors" Target="../diagrams/colors13.xml"/><Relationship Id="rId12"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13.xml"/><Relationship Id="rId11" Type="http://schemas.openxmlformats.org/officeDocument/2006/relationships/diagramColors" Target="../diagrams/colors14.xml"/><Relationship Id="rId5" Type="http://schemas.openxmlformats.org/officeDocument/2006/relationships/diagramLayout" Target="../diagrams/layout13.xml"/><Relationship Id="rId10" Type="http://schemas.openxmlformats.org/officeDocument/2006/relationships/diagramQuickStyle" Target="../diagrams/quickStyle14.xml"/><Relationship Id="rId4" Type="http://schemas.openxmlformats.org/officeDocument/2006/relationships/diagramData" Target="../diagrams/data13.xml"/><Relationship Id="rId9" Type="http://schemas.openxmlformats.org/officeDocument/2006/relationships/diagramLayout" Target="../diagrams/layout14.xml"/><Relationship Id="rId14" Type="http://schemas.microsoft.com/office/2007/relationships/diagramDrawing" Target="../diagrams/drawing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1"/>
            <a:ext cx="9143999" cy="6858001"/>
          </a:xfrm>
          <a:prstGeom prst="rect">
            <a:avLst/>
          </a:prstGeom>
          <a:noFill/>
          <a:ln w="9525">
            <a:noFill/>
            <a:miter lim="800000"/>
            <a:headEnd/>
            <a:tailEnd/>
          </a:ln>
        </p:spPr>
      </p:pic>
      <p:sp>
        <p:nvSpPr>
          <p:cNvPr id="7" name="Прямоугольник 6"/>
          <p:cNvSpPr/>
          <p:nvPr/>
        </p:nvSpPr>
        <p:spPr>
          <a:xfrm>
            <a:off x="2267744" y="116632"/>
            <a:ext cx="6408712" cy="1200329"/>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kk-KZ" sz="2400" b="1" dirty="0">
                <a:ln w="11430"/>
                <a:solidFill>
                  <a:schemeClr val="tx1"/>
                </a:solidFill>
                <a:latin typeface="Times New Roman" panose="02020603050405020304" pitchFamily="18" charset="0"/>
                <a:cs typeface="Times New Roman" panose="02020603050405020304" pitchFamily="18" charset="0"/>
              </a:rPr>
              <a:t>Қарасай</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ауданының </a:t>
            </a:r>
            <a:r>
              <a:rPr lang="ru-RU" sz="2400" b="1" dirty="0" err="1" smtClean="0">
                <a:ln w="11430"/>
                <a:solidFill>
                  <a:schemeClr val="tx1"/>
                </a:solidFill>
                <a:latin typeface="Times New Roman" panose="02020603050405020304" pitchFamily="18" charset="0"/>
                <a:cs typeface="Times New Roman" panose="02020603050405020304" pitchFamily="18" charset="0"/>
              </a:rPr>
              <a:t>Шамалған </a:t>
            </a:r>
            <a:r>
              <a:rPr lang="ru-RU" sz="2400" b="1" dirty="0" err="1">
                <a:ln w="11430"/>
                <a:solidFill>
                  <a:schemeClr val="tx1"/>
                </a:solidFill>
                <a:latin typeface="Times New Roman" panose="02020603050405020304" pitchFamily="18" charset="0"/>
                <a:cs typeface="Times New Roman" panose="02020603050405020304" pitchFamily="18" charset="0"/>
              </a:rPr>
              <a:t>ауылдық округінің  </a:t>
            </a:r>
            <a:r>
              <a:rPr lang="ru-RU" sz="2400" b="1" dirty="0" smtClean="0">
                <a:ln w="11430"/>
                <a:solidFill>
                  <a:schemeClr val="tx1"/>
                </a:solidFill>
                <a:latin typeface="Times New Roman" panose="02020603050405020304" pitchFamily="18" charset="0"/>
                <a:cs typeface="Times New Roman" panose="02020603050405020304" pitchFamily="18" charset="0"/>
              </a:rPr>
              <a:t>2026 </a:t>
            </a:r>
            <a:r>
              <a:rPr lang="ru-RU" sz="2400" b="1" dirty="0" err="1" smtClean="0">
                <a:ln w="11430"/>
                <a:solidFill>
                  <a:schemeClr val="tx1"/>
                </a:solidFill>
                <a:latin typeface="Times New Roman" panose="02020603050405020304" pitchFamily="18" charset="0"/>
                <a:cs typeface="Times New Roman" panose="02020603050405020304" pitchFamily="18" charset="0"/>
              </a:rPr>
              <a:t>жылға </a:t>
            </a:r>
            <a:r>
              <a:rPr lang="ru-RU" sz="2400" b="1" dirty="0" err="1">
                <a:ln w="11430"/>
                <a:solidFill>
                  <a:schemeClr val="tx1"/>
                </a:solidFill>
                <a:latin typeface="Times New Roman" panose="02020603050405020304" pitchFamily="18" charset="0"/>
                <a:cs typeface="Times New Roman" panose="02020603050405020304" pitchFamily="18" charset="0"/>
              </a:rPr>
              <a:t>арналған </a:t>
            </a:r>
            <a:r>
              <a:rPr lang="ru-RU" sz="2400" b="1" dirty="0">
                <a:ln w="11430"/>
                <a:solidFill>
                  <a:schemeClr val="tx1"/>
                </a:solidFill>
                <a:latin typeface="Times New Roman" panose="02020603050405020304" pitchFamily="18" charset="0"/>
                <a:cs typeface="Times New Roman" panose="02020603050405020304" pitchFamily="18" charset="0"/>
              </a:rPr>
              <a:t>АЗАМАТТЫҚ БЮДЖЕТІ</a:t>
            </a:r>
            <a:endParaRPr lang="ru-RU" sz="2400" b="1" dirty="0">
              <a:solidFill>
                <a:schemeClr val="tx1"/>
              </a:solidFill>
              <a:latin typeface="Times New Roman" pitchFamily="18" charset="0"/>
              <a:cs typeface="Times New Roman" pitchFamily="18" charset="0"/>
            </a:endParaRPr>
          </a:p>
        </p:txBody>
      </p:sp>
      <p:pic>
        <p:nvPicPr>
          <p:cNvPr id="13" name="Рисунок 1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xmlns="" val="0"/>
              </a:ext>
            </a:extLst>
          </a:blip>
          <a:stretch>
            <a:fillRect/>
          </a:stretch>
        </p:blipFill>
        <p:spPr>
          <a:xfrm>
            <a:off x="755576" y="5445224"/>
            <a:ext cx="1548680" cy="1296513"/>
          </a:xfrm>
          <a:prstGeom prst="rect">
            <a:avLst/>
          </a:prstGeom>
          <a:effectLst>
            <a:innerShdw blurRad="63500" dist="50800" dir="16200000">
              <a:prstClr val="black">
                <a:alpha val="50000"/>
              </a:prstClr>
            </a:innerShdw>
          </a:effectLst>
        </p:spPr>
        <p:style>
          <a:lnRef idx="0">
            <a:schemeClr val="accent5"/>
          </a:lnRef>
          <a:fillRef idx="3">
            <a:schemeClr val="accent5"/>
          </a:fillRef>
          <a:effectRef idx="3">
            <a:schemeClr val="accent5"/>
          </a:effectRef>
          <a:fontRef idx="minor">
            <a:schemeClr val="lt1"/>
          </a:fontRef>
        </p:style>
      </p:pic>
      <p:sp>
        <p:nvSpPr>
          <p:cNvPr id="14" name="Скругленная прямоугольная выноска 13"/>
          <p:cNvSpPr/>
          <p:nvPr/>
        </p:nvSpPr>
        <p:spPr>
          <a:xfrm>
            <a:off x="1071538" y="3643314"/>
            <a:ext cx="4786346" cy="2428892"/>
          </a:xfrm>
          <a:prstGeom prst="wedgeRoundRectCallout">
            <a:avLst>
              <a:gd name="adj1" fmla="val -44069"/>
              <a:gd name="adj2" fmla="val 8048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kk-KZ" sz="1400" b="1" dirty="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Округ бюджеті Қарасай аудандық мәслихатының 2025 жылғы 31 желтоқсандағы "Қарасай ауданының 2026-2028 жылдарға арналған бюджеті туралы" № 49-3 шешімімен бекітілген Қарасай </a:t>
            </a:r>
            <a:r>
              <a:rPr lang="kk-KZ" sz="1400" b="1" dirty="0">
                <a:latin typeface="Times New Roman" panose="02020603050405020304" pitchFamily="18" charset="0"/>
                <a:cs typeface="Times New Roman" panose="02020603050405020304" pitchFamily="18" charset="0"/>
              </a:rPr>
              <a:t>ауданының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Шамалған </a:t>
            </a:r>
            <a:r>
              <a:rPr lang="kk-KZ" sz="1400" b="1" dirty="0">
                <a:latin typeface="Times New Roman" panose="02020603050405020304" pitchFamily="18" charset="0"/>
                <a:cs typeface="Times New Roman" panose="02020603050405020304" pitchFamily="18" charset="0"/>
              </a:rPr>
              <a:t>ауылдық округі</a:t>
            </a:r>
            <a:endParaRPr lang="ru-RU"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әкімі аппараты ММ-нің әкімінің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2025 </a:t>
            </a:r>
            <a:r>
              <a:rPr lang="kk-KZ" sz="1400" b="1" dirty="0">
                <a:latin typeface="Times New Roman" panose="02020603050405020304" pitchFamily="18" charset="0"/>
                <a:cs typeface="Times New Roman" panose="02020603050405020304" pitchFamily="18" charset="0"/>
              </a:rPr>
              <a:t>жылғы </a:t>
            </a:r>
            <a:r>
              <a:rPr lang="kk-KZ" sz="1400" b="1" dirty="0" smtClean="0">
                <a:latin typeface="Times New Roman" panose="02020603050405020304" pitchFamily="18" charset="0"/>
                <a:cs typeface="Times New Roman" panose="02020603050405020304" pitchFamily="18" charset="0"/>
              </a:rPr>
              <a:t>31 </a:t>
            </a:r>
            <a:r>
              <a:rPr lang="kk-KZ" sz="1400" b="1" dirty="0">
                <a:latin typeface="Times New Roman" panose="02020603050405020304" pitchFamily="18" charset="0"/>
                <a:cs typeface="Times New Roman" panose="02020603050405020304" pitchFamily="18" charset="0"/>
              </a:rPr>
              <a:t>желтоқсандағы</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№12-өкімімен </a:t>
            </a:r>
            <a:r>
              <a:rPr lang="kk-KZ" sz="1400" b="1" dirty="0">
                <a:latin typeface="Times New Roman" panose="02020603050405020304" pitchFamily="18" charset="0"/>
                <a:cs typeface="Times New Roman" panose="02020603050405020304" pitchFamily="18" charset="0"/>
              </a:rPr>
              <a:t>бекітілді </a:t>
            </a:r>
            <a:r>
              <a:rPr lang="kk-KZ" sz="1400" b="1" dirty="0" smtClean="0">
                <a:latin typeface="Times New Roman" panose="02020603050405020304" pitchFamily="18" charset="0"/>
                <a:cs typeface="Times New Roman" panose="02020603050405020304" pitchFamily="18" charset="0"/>
              </a:rPr>
              <a:t>(уточ </a:t>
            </a:r>
            <a:r>
              <a:rPr lang="kk-KZ" sz="1400" b="1" dirty="0" smtClean="0">
                <a:latin typeface="Times New Roman" panose="02020603050405020304" pitchFamily="18" charset="0"/>
                <a:cs typeface="Times New Roman" panose="02020603050405020304" pitchFamily="18" charset="0"/>
              </a:rPr>
              <a:t>№ 10-73 от 09.10.2026</a:t>
            </a:r>
            <a:r>
              <a:rPr lang="kk-KZ" sz="1400" b="1" dirty="0" smtClean="0">
                <a:latin typeface="Times New Roman" panose="02020603050405020304" pitchFamily="18" charset="0"/>
                <a:cs typeface="Times New Roman" panose="02020603050405020304" pitchFamily="18" charset="0"/>
              </a:rPr>
              <a:t>)</a:t>
            </a:r>
            <a:endParaRPr lang="ru-RU" sz="1400" b="1" dirty="0">
              <a:latin typeface="Times New Roman" pitchFamily="18" charset="0"/>
              <a:cs typeface="Times New Roman" pitchFamily="18" charset="0"/>
            </a:endParaRPr>
          </a:p>
        </p:txBody>
      </p:sp>
      <p:pic>
        <p:nvPicPr>
          <p:cNvPr id="8" name="Picture 1" descr="C:\Users\xxx\Desktop\Биржан\фото\калкан-7\Coat_of_Arms_of_Karasay_District.svg.png"/>
          <p:cNvPicPr>
            <a:picLocks noChangeAspect="1" noChangeArrowheads="1"/>
          </p:cNvPicPr>
          <p:nvPr/>
        </p:nvPicPr>
        <p:blipFill>
          <a:blip r:embed="rId4" cstate="print"/>
          <a:srcRect/>
          <a:stretch>
            <a:fillRect/>
          </a:stretch>
        </p:blipFill>
        <p:spPr bwMode="auto">
          <a:xfrm>
            <a:off x="0" y="0"/>
            <a:ext cx="2304256" cy="2122729"/>
          </a:xfrm>
          <a:prstGeom prst="rect">
            <a:avLst/>
          </a:prstGeom>
          <a:noFill/>
        </p:spPr>
      </p:pic>
    </p:spTree>
    <p:extLst>
      <p:ext uri="{BB962C8B-B14F-4D97-AF65-F5344CB8AC3E}">
        <p14:creationId xmlns:p14="http://schemas.microsoft.com/office/powerpoint/2010/main" xmlns="" val="1001603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xmlns="" val="1761270261"/>
              </p:ext>
            </p:extLst>
          </p:nvPr>
        </p:nvGraphicFramePr>
        <p:xfrm>
          <a:off x="0" y="0"/>
          <a:ext cx="9144000" cy="6885384"/>
        </p:xfrm>
        <a:graphic>
          <a:graphicData uri="http://schemas.openxmlformats.org/drawingml/2006/table">
            <a:tbl>
              <a:tblPr>
                <a:tableStyleId>{21E4AEA4-8DFA-4A89-87EB-49C32662AFE0}</a:tableStyleId>
              </a:tblPr>
              <a:tblGrid>
                <a:gridCol w="2153483">
                  <a:extLst>
                    <a:ext uri="{9D8B030D-6E8A-4147-A177-3AD203B41FA5}">
                      <a16:colId xmlns="" xmlns:a16="http://schemas.microsoft.com/office/drawing/2014/main" val="20000"/>
                    </a:ext>
                  </a:extLst>
                </a:gridCol>
                <a:gridCol w="6990517">
                  <a:extLst>
                    <a:ext uri="{9D8B030D-6E8A-4147-A177-3AD203B41FA5}">
                      <a16:colId xmlns="" xmlns:a16="http://schemas.microsoft.com/office/drawing/2014/main" val="20001"/>
                    </a:ext>
                  </a:extLst>
                </a:gridCol>
              </a:tblGrid>
              <a:tr h="1830915">
                <a:tc gridSpan="2">
                  <a:txBody>
                    <a:bodyPr/>
                    <a:lstStyle/>
                    <a:p>
                      <a:pPr marL="135890" algn="ctr">
                        <a:lnSpc>
                          <a:spcPct val="115000"/>
                        </a:lnSpc>
                        <a:spcAft>
                          <a:spcPts val="0"/>
                        </a:spcAft>
                      </a:pPr>
                      <a:r>
                        <a:rPr lang="ru-RU" sz="2000" b="1" u="sng" dirty="0" smtClean="0">
                          <a:solidFill>
                            <a:schemeClr val="tx1"/>
                          </a:solidFill>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ru-RU" sz="2000" b="1" u="none" dirty="0" smtClean="0">
                          <a:solidFill>
                            <a:schemeClr val="tx1"/>
                          </a:solidFill>
                          <a:effectLst/>
                          <a:latin typeface="Times New Roman" pitchFamily="18" charset="0"/>
                          <a:cs typeface="Times New Roman" pitchFamily="18" charset="0"/>
                        </a:rPr>
                        <a:t>     001 </a:t>
                      </a:r>
                      <a:r>
                        <a:rPr lang="ru-RU" sz="2800" b="1" u="none" dirty="0" smtClean="0">
                          <a:effectLst/>
                          <a:latin typeface="Times New Roman" pitchFamily="18" charset="0"/>
                          <a:cs typeface="Times New Roman" pitchFamily="18" charset="0"/>
                        </a:rPr>
                        <a:t>«</a:t>
                      </a:r>
                      <a:r>
                        <a:rPr lang="kk-KZ" sz="2400" b="1" u="sng" kern="1200" dirty="0" smtClean="0">
                          <a:solidFill>
                            <a:schemeClr val="dk1"/>
                          </a:solidFill>
                          <a:effectLst/>
                          <a:latin typeface="Times New Roman" panose="02020603050405020304" pitchFamily="18" charset="0"/>
                          <a:ea typeface="+mn-ea"/>
                          <a:cs typeface="Times New Roman" panose="02020603050405020304" pitchFamily="18" charset="0"/>
                        </a:rPr>
                        <a:t>Аудандық маңызы бар қала, ауыл, кент, ауылдық округ әкімінің қызметін қамтамасыз ету жөніндегі қызметтер</a:t>
                      </a:r>
                      <a:r>
                        <a:rPr lang="kk-KZ" sz="2800" b="1" u="sng"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28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tcPr>
                </a:tc>
                <a:tc hMerge="1">
                  <a:txBody>
                    <a:bodyPr/>
                    <a:lstStyle/>
                    <a:p>
                      <a:endParaRPr lang="ru-RU"/>
                    </a:p>
                  </a:txBody>
                  <a:tcPr/>
                </a:tc>
                <a:extLst>
                  <a:ext uri="{0D108BD9-81ED-4DB2-BD59-A6C34878D82A}">
                    <a16:rowId xmlns="" xmlns:a16="http://schemas.microsoft.com/office/drawing/2014/main" val="10000"/>
                  </a:ext>
                </a:extLst>
              </a:tr>
              <a:tr h="1527125">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 аппаратының қызметінің тиімділігін, ауылдық округ әкімі аппаратының жұмыс сапасын бағалау көрсеткіштерін оңтайландыру.     </a:t>
                      </a:r>
                      <a:endParaRPr lang="ru-RU" sz="16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1600" b="1" u="none" kern="1200" dirty="0" smtClean="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 xmlns:a16="http://schemas.microsoft.com/office/drawing/2014/main" val="10001"/>
                  </a:ext>
                </a:extLst>
              </a:tr>
              <a:tr h="3527344">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20955" marR="66040" algn="ctr">
                        <a:lnSpc>
                          <a:spcPct val="115000"/>
                        </a:lnSpc>
                        <a:spcAft>
                          <a:spcPts val="1000"/>
                        </a:spcAft>
                      </a:pPr>
                      <a:r>
                        <a:rPr lang="kk-KZ" sz="1800" u="sng" kern="1200" dirty="0" smtClean="0">
                          <a:solidFill>
                            <a:schemeClr val="dk1"/>
                          </a:solidFill>
                          <a:latin typeface="Times New Roman" pitchFamily="18" charset="0"/>
                          <a:ea typeface="+mn-ea"/>
                          <a:cs typeface="Times New Roman" pitchFamily="18" charset="0"/>
                        </a:rPr>
                        <a:t>Ауылдық округ әкімінің келісімшарт бойынша 13 бірлік және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уақтылы және сапалы орындалуы</a:t>
                      </a:r>
                      <a:r>
                        <a:rPr lang="kk-KZ" sz="1800" kern="1200" dirty="0" smtClean="0">
                          <a:solidFill>
                            <a:schemeClr val="dk1"/>
                          </a:solidFill>
                          <a:latin typeface="Times New Roman" pitchFamily="18" charset="0"/>
                          <a:ea typeface="+mn-ea"/>
                          <a:cs typeface="Times New Roman" pitchFamily="18" charset="0"/>
                        </a:rPr>
                        <a:t>. </a:t>
                      </a:r>
                      <a:r>
                        <a:rPr lang="kk-KZ" sz="1800" u="sng" kern="1200" dirty="0" smtClean="0">
                          <a:solidFill>
                            <a:schemeClr val="dk1"/>
                          </a:solidFill>
                          <a:latin typeface="Times New Roman" pitchFamily="18" charset="0"/>
                          <a:ea typeface="+mn-ea"/>
                          <a:cs typeface="Times New Roman" pitchFamily="18" charset="0"/>
                        </a:rPr>
                        <a:t>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600" b="1" u="none" dirty="0" smtClean="0">
                        <a:effectLst/>
                        <a:latin typeface="Times New Roman" pitchFamily="18" charset="0"/>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 xmlns:a16="http://schemas.microsoft.com/office/drawing/2014/main" val="10002"/>
                  </a:ext>
                </a:extLst>
              </a:tr>
            </a:tbl>
          </a:graphicData>
        </a:graphic>
      </p:graphicFrame>
      <p:sp>
        <p:nvSpPr>
          <p:cNvPr id="7" name="Нашивка 6"/>
          <p:cNvSpPr/>
          <p:nvPr/>
        </p:nvSpPr>
        <p:spPr>
          <a:xfrm>
            <a:off x="107504" y="764704"/>
            <a:ext cx="504056" cy="36003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237332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672408" cy="64633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sp>
        <p:nvSpPr>
          <p:cNvPr id="10" name="Прямоугольник 9"/>
          <p:cNvSpPr/>
          <p:nvPr/>
        </p:nvSpPr>
        <p:spPr>
          <a:xfrm>
            <a:off x="5145226" y="306311"/>
            <a:ext cx="3672408" cy="68480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 </a:t>
            </a:r>
            <a:r>
              <a:rPr lang="ru-RU" b="1" spc="-21" dirty="0" err="1" smtClean="0">
                <a:solidFill>
                  <a:srgbClr val="000000"/>
                </a:solidFill>
                <a:latin typeface="Times New Roman" pitchFamily="18" charset="0"/>
                <a:cs typeface="Times New Roman" pitchFamily="18" charset="0"/>
              </a:rPr>
              <a:t>көрсеткіштері:</a:t>
            </a: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smtClean="0">
                <a:solidFill>
                  <a:srgbClr val="000000"/>
                </a:solidFill>
                <a:latin typeface="Times New Roman" pitchFamily="18" charset="0"/>
                <a:cs typeface="Times New Roman" pitchFamily="18" charset="0"/>
              </a:rPr>
              <a:t>(</a:t>
            </a:r>
            <a:r>
              <a:rPr lang="ru-RU" b="1" spc="-1" dirty="0" err="1" smtClean="0">
                <a:solidFill>
                  <a:srgbClr val="000000"/>
                </a:solidFill>
                <a:latin typeface="Times New Roman" pitchFamily="18" charset="0"/>
                <a:cs typeface="Times New Roman" pitchFamily="18" charset="0"/>
              </a:rPr>
              <a:t>Бөлімнің</a:t>
            </a:r>
            <a:r>
              <a:rPr lang="ru-RU" b="1" spc="-1" dirty="0" smtClean="0">
                <a:solidFill>
                  <a:srgbClr val="000000"/>
                </a:solidFill>
                <a:latin typeface="Times New Roman" pitchFamily="18" charset="0"/>
                <a:cs typeface="Times New Roman" pitchFamily="18" charset="0"/>
              </a:rPr>
              <a:t> штат саны )</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1822694201"/>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470687179"/>
              </p:ext>
            </p:extLst>
          </p:nvPr>
        </p:nvGraphicFramePr>
        <p:xfrm>
          <a:off x="445293" y="4346848"/>
          <a:ext cx="8388448" cy="2286000"/>
        </p:xfrm>
        <a:graphic>
          <a:graphicData uri="http://schemas.openxmlformats.org/drawingml/2006/table">
            <a:tbl>
              <a:tblPr>
                <a:tableStyleId>{21E4AEA4-8DFA-4A89-87EB-49C32662AFE0}</a:tableStyleId>
              </a:tblPr>
              <a:tblGrid>
                <a:gridCol w="3808583">
                  <a:extLst>
                    <a:ext uri="{9D8B030D-6E8A-4147-A177-3AD203B41FA5}">
                      <a16:colId xmlns="" xmlns:a16="http://schemas.microsoft.com/office/drawing/2014/main" val="20000"/>
                    </a:ext>
                  </a:extLst>
                </a:gridCol>
                <a:gridCol w="4579865">
                  <a:extLst>
                    <a:ext uri="{9D8B030D-6E8A-4147-A177-3AD203B41FA5}">
                      <a16:colId xmlns="" xmlns:a16="http://schemas.microsoft.com/office/drawing/2014/main" val="20001"/>
                    </a:ext>
                  </a:extLst>
                </a:gridCol>
              </a:tblGrid>
              <a:tr h="1152128">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r>
                        <a:rPr lang="kk-KZ" sz="1200" u="sng"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әкімінің 13 бірлік және келісімшарт бойынша  6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уақытылы және сапалы орындалуы. 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 xmlns:a16="http://schemas.microsoft.com/office/drawing/2014/main" val="10000"/>
                  </a:ext>
                </a:extLst>
              </a:tr>
            </a:tbl>
          </a:graphicData>
        </a:graphic>
      </p:graphicFrame>
      <p:graphicFrame>
        <p:nvGraphicFramePr>
          <p:cNvPr id="14" name="Схема 13"/>
          <p:cNvGraphicFramePr/>
          <p:nvPr>
            <p:extLst>
              <p:ext uri="{D42A27DB-BD31-4B8C-83A1-F6EECF244321}">
                <p14:modId xmlns:p14="http://schemas.microsoft.com/office/powerpoint/2010/main" xmlns="" val="2097702401"/>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xmlns="" val="100148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p14="http://schemas.microsoft.com/office/powerpoint/2010/main" xmlns="" val="3894981177"/>
              </p:ext>
            </p:extLst>
          </p:nvPr>
        </p:nvGraphicFramePr>
        <p:xfrm>
          <a:off x="323528" y="332657"/>
          <a:ext cx="8640960" cy="2969646"/>
        </p:xfrm>
        <a:graphic>
          <a:graphicData uri="http://schemas.openxmlformats.org/drawingml/2006/table">
            <a:tbl>
              <a:tblPr>
                <a:tableStyleId>{21E4AEA4-8DFA-4A89-87EB-49C32662AFE0}</a:tableStyleId>
              </a:tblPr>
              <a:tblGrid>
                <a:gridCol w="3923230">
                  <a:extLst>
                    <a:ext uri="{9D8B030D-6E8A-4147-A177-3AD203B41FA5}">
                      <a16:colId xmlns="" xmlns:a16="http://schemas.microsoft.com/office/drawing/2014/main" val="20000"/>
                    </a:ext>
                  </a:extLst>
                </a:gridCol>
                <a:gridCol w="4717730">
                  <a:extLst>
                    <a:ext uri="{9D8B030D-6E8A-4147-A177-3AD203B41FA5}">
                      <a16:colId xmlns="" xmlns:a16="http://schemas.microsoft.com/office/drawing/2014/main" val="20001"/>
                    </a:ext>
                  </a:extLst>
                </a:gridCol>
              </a:tblGrid>
              <a:tr h="830670">
                <a:tc gridSpan="2">
                  <a:txBody>
                    <a:bodyPr/>
                    <a:lstStyle/>
                    <a:p>
                      <a:pPr marL="135890" algn="ctr">
                        <a:lnSpc>
                          <a:spcPct val="115000"/>
                        </a:lnSpc>
                        <a:spcAft>
                          <a:spcPts val="0"/>
                        </a:spcAft>
                      </a:pPr>
                      <a:r>
                        <a:rPr lang="ru-RU" sz="18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008 «Елді мекендердегі көшелерді жарықтандыру» </a:t>
                      </a:r>
                      <a:endParaRPr lang="ru-RU" sz="20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49305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20955" marR="66040" algn="ctr">
                        <a:lnSpc>
                          <a:spcPct val="115000"/>
                        </a:lnSpc>
                        <a:spcAft>
                          <a:spcPts val="0"/>
                        </a:spcAft>
                      </a:pP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Елді мекендердегі көшелерді жарықтандыру</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1800"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 xmlns:a16="http://schemas.microsoft.com/office/drawing/2014/main" val="10001"/>
                  </a:ext>
                </a:extLst>
              </a:tr>
              <a:tr h="62048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 Қолданыстағы сым желілерінің және электр энергиясын есепке алу құрылғыларының техникалық жағдайын сақтап, олардың техникалық күйіне қойылатын талаптарға сәйкес, электр энергиясын тұтыну режимдерін сақтау.</a:t>
                      </a:r>
                      <a:endParaRPr lang="ru-RU" sz="18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1043608" y="6206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3413393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p14="http://schemas.microsoft.com/office/powerpoint/2010/main" xmlns="" val="3728041368"/>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367340" y="529457"/>
            <a:ext cx="3672408" cy="11310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sz="1400" b="1" spc="-21" dirty="0" err="1">
                <a:solidFill>
                  <a:srgbClr val="000000"/>
                </a:solidFill>
                <a:latin typeface="Times New Roman" pitchFamily="18" charset="0"/>
                <a:cs typeface="Times New Roman" pitchFamily="18" charset="0"/>
              </a:rPr>
              <a:t>Бюджеттік</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бағдарлама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бойынша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шығыстар</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млн.теңге</a:t>
            </a:r>
            <a:r>
              <a:rPr lang="ru-RU" sz="1400"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860032" y="510221"/>
            <a:ext cx="3672408" cy="153888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spcBef>
                <a:spcPts val="334"/>
              </a:spcBef>
            </a:pPr>
            <a:r>
              <a:rPr lang="kk-KZ" sz="1400" b="1" dirty="0" smtClean="0">
                <a:latin typeface="Times New Roman" pitchFamily="18" charset="0"/>
                <a:cs typeface="Times New Roman" pitchFamily="18" charset="0"/>
              </a:rPr>
              <a:t>Тікелей нәтиже көрсеткіштері:</a:t>
            </a:r>
          </a:p>
          <a:p>
            <a:pPr marL="91440" algn="ctr">
              <a:spcBef>
                <a:spcPts val="334"/>
              </a:spcBef>
            </a:pPr>
            <a:r>
              <a:rPr lang="kk-KZ" sz="1400" dirty="0" smtClean="0">
                <a:latin typeface="Times New Roman" panose="02020603050405020304" pitchFamily="18" charset="0"/>
                <a:cs typeface="Times New Roman" panose="02020603050405020304" pitchFamily="18" charset="0"/>
              </a:rPr>
              <a:t>Ауылдық </a:t>
            </a:r>
            <a:r>
              <a:rPr lang="kk-KZ" sz="1400" dirty="0">
                <a:latin typeface="Times New Roman" panose="02020603050405020304" pitchFamily="18" charset="0"/>
                <a:cs typeface="Times New Roman" panose="02020603050405020304" pitchFamily="18" charset="0"/>
              </a:rPr>
              <a:t>округтің көше жарықтандыру желісін ұсыну және қызмет көрсету</a:t>
            </a:r>
            <a:endParaRPr lang="ru-RU" sz="1400" dirty="0">
              <a:latin typeface="Times New Roman" panose="02020603050405020304" pitchFamily="18" charset="0"/>
              <a:ea typeface="Times New Roman" panose="02020603050405020304" pitchFamily="18" charset="0"/>
              <a:cs typeface="Times New Roman" panose="02020603050405020304"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702669825"/>
              </p:ext>
            </p:extLst>
          </p:nvPr>
        </p:nvGraphicFramePr>
        <p:xfrm>
          <a:off x="4716016" y="1844824"/>
          <a:ext cx="3960440"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Таблица 11"/>
          <p:cNvGraphicFramePr>
            <a:graphicFrameLocks noGrp="1"/>
          </p:cNvGraphicFramePr>
          <p:nvPr>
            <p:extLst>
              <p:ext uri="{D42A27DB-BD31-4B8C-83A1-F6EECF244321}">
                <p14:modId xmlns:p14="http://schemas.microsoft.com/office/powerpoint/2010/main" xmlns="" val="4266966257"/>
              </p:ext>
            </p:extLst>
          </p:nvPr>
        </p:nvGraphicFramePr>
        <p:xfrm>
          <a:off x="107504" y="5449641"/>
          <a:ext cx="8928992" cy="954532"/>
        </p:xfrm>
        <a:graphic>
          <a:graphicData uri="http://schemas.openxmlformats.org/drawingml/2006/table">
            <a:tbl>
              <a:tblPr>
                <a:tableStyleId>{21E4AEA4-8DFA-4A89-87EB-49C32662AFE0}</a:tableStyleId>
              </a:tblPr>
              <a:tblGrid>
                <a:gridCol w="4054005">
                  <a:extLst>
                    <a:ext uri="{9D8B030D-6E8A-4147-A177-3AD203B41FA5}">
                      <a16:colId xmlns="" xmlns:a16="http://schemas.microsoft.com/office/drawing/2014/main" val="20000"/>
                    </a:ext>
                  </a:extLst>
                </a:gridCol>
                <a:gridCol w="4874987">
                  <a:extLst>
                    <a:ext uri="{9D8B030D-6E8A-4147-A177-3AD203B41FA5}">
                      <a16:colId xmlns="" xmlns:a16="http://schemas.microsoft.com/office/drawing/2014/main" val="20001"/>
                    </a:ext>
                  </a:extLst>
                </a:gridCol>
              </a:tblGrid>
              <a:tr h="795312">
                <a:tc>
                  <a:txBody>
                    <a:bodyPr/>
                    <a:lstStyle/>
                    <a:p>
                      <a:pPr algn="ctr">
                        <a:lnSpc>
                          <a:spcPct val="115000"/>
                        </a:lnSpc>
                        <a:spcAft>
                          <a:spcPts val="1000"/>
                        </a:spcAft>
                      </a:pPr>
                      <a:r>
                        <a:rPr lang="kk-KZ" sz="1400" b="1" dirty="0" smtClean="0">
                          <a:effectLst/>
                          <a:latin typeface="Times New Roman" pitchFamily="18" charset="0"/>
                          <a:ea typeface="Calibri"/>
                          <a:cs typeface="Times New Roman" pitchFamily="18" charset="0"/>
                        </a:rPr>
                        <a:t>Бюджетт</a:t>
                      </a:r>
                      <a:r>
                        <a:rPr lang="en-US" sz="1400" b="1" dirty="0" smtClean="0">
                          <a:effectLst/>
                          <a:latin typeface="Times New Roman" pitchFamily="18" charset="0"/>
                          <a:ea typeface="Calibri"/>
                          <a:cs typeface="Times New Roman" pitchFamily="18" charset="0"/>
                        </a:rPr>
                        <a:t>i</a:t>
                      </a:r>
                      <a:r>
                        <a:rPr lang="kk-KZ" sz="14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ru-RU" sz="14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kk-KZ" sz="2000" u="none" kern="1200" dirty="0" smtClean="0">
                          <a:solidFill>
                            <a:schemeClr val="dk1"/>
                          </a:solidFill>
                          <a:effectLst/>
                          <a:latin typeface="Times New Roman" panose="02020603050405020304" pitchFamily="18" charset="0"/>
                          <a:ea typeface="+mn-ea"/>
                          <a:cs typeface="Times New Roman" panose="02020603050405020304" pitchFamily="18" charset="0"/>
                        </a:rPr>
                        <a:t>Шамалған ауылдық округінің түнгі жарықтандыруы.</a:t>
                      </a:r>
                      <a:endParaRPr lang="ru-RU" sz="20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xmlns="" val="379550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3045578562"/>
              </p:ext>
            </p:extLst>
          </p:nvPr>
        </p:nvGraphicFramePr>
        <p:xfrm>
          <a:off x="215516" y="1196752"/>
          <a:ext cx="8712968" cy="3005705"/>
        </p:xfrm>
        <a:graphic>
          <a:graphicData uri="http://schemas.openxmlformats.org/drawingml/2006/table">
            <a:tbl>
              <a:tblPr>
                <a:tableStyleId>{21E4AEA4-8DFA-4A89-87EB-49C32662AFE0}</a:tableStyleId>
              </a:tblPr>
              <a:tblGrid>
                <a:gridCol w="3955923">
                  <a:extLst>
                    <a:ext uri="{9D8B030D-6E8A-4147-A177-3AD203B41FA5}">
                      <a16:colId xmlns="" xmlns:a16="http://schemas.microsoft.com/office/drawing/2014/main" val="20000"/>
                    </a:ext>
                  </a:extLst>
                </a:gridCol>
                <a:gridCol w="4757045">
                  <a:extLst>
                    <a:ext uri="{9D8B030D-6E8A-4147-A177-3AD203B41FA5}">
                      <a16:colId xmlns="" xmlns:a16="http://schemas.microsoft.com/office/drawing/2014/main" val="20001"/>
                    </a:ext>
                  </a:extLst>
                </a:gridCol>
              </a:tblGrid>
              <a:tr h="1118439">
                <a:tc gridSpan="2">
                  <a:txBody>
                    <a:bodyPr/>
                    <a:lstStyle/>
                    <a:p>
                      <a:pPr marL="135890" algn="ctr">
                        <a:lnSpc>
                          <a:spcPct val="115000"/>
                        </a:lnSpc>
                        <a:spcAft>
                          <a:spcPts val="0"/>
                        </a:spcAft>
                      </a:pPr>
                      <a:r>
                        <a:rPr lang="ru-RU" sz="2000" b="1" u="sng" dirty="0" smtClean="0">
                          <a:effectLst/>
                          <a:latin typeface="Times New Roman" pitchFamily="18" charset="0"/>
                          <a:cs typeface="Times New Roman" pitchFamily="18" charset="0"/>
                        </a:rPr>
                        <a:t>БЮДЖЕТТІК БАҒДАРЛАМА</a:t>
                      </a:r>
                    </a:p>
                    <a:p>
                      <a:r>
                        <a:rPr lang="kk-KZ" sz="1800" u="sng" kern="1200" dirty="0" smtClean="0">
                          <a:solidFill>
                            <a:schemeClr val="dk1"/>
                          </a:solidFill>
                          <a:effectLst/>
                          <a:latin typeface="+mn-lt"/>
                          <a:ea typeface="+mn-ea"/>
                          <a:cs typeface="+mn-cs"/>
                        </a:rPr>
                        <a:t>                             </a:t>
                      </a:r>
                      <a:r>
                        <a:rPr lang="kk-KZ" sz="2000" b="1" u="sng" kern="1200" dirty="0" smtClean="0">
                          <a:solidFill>
                            <a:schemeClr val="dk1"/>
                          </a:solidFill>
                          <a:effectLst/>
                          <a:latin typeface="Times New Roman" panose="02020603050405020304" pitchFamily="18" charset="0"/>
                          <a:ea typeface="+mn-ea"/>
                          <a:cs typeface="Times New Roman" panose="02020603050405020304" pitchFamily="18" charset="0"/>
                        </a:rPr>
                        <a:t>009 «Елді мекендердің санитариясын қамтамасыз ету»</a:t>
                      </a:r>
                      <a:endParaRPr lang="ru-RU" sz="2000" b="1"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1023158">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Елді мекендердің сантиариясын қамтамасыз ету</a:t>
                      </a:r>
                      <a:r>
                        <a:rPr lang="kk-KZ" sz="1800" b="1"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583606">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Округке қарасты елді мекендердегі санитарлық тазарту жұмыстарын жүргізу</a:t>
                      </a:r>
                      <a:endParaRPr lang="ru-RU" sz="1800" b="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899592" y="15207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100360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p14="http://schemas.microsoft.com/office/powerpoint/2010/main" xmlns="" val="3704732195"/>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251520" y="101217"/>
            <a:ext cx="3672408" cy="121571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шығыстар</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млн.теңге</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572000" y="543645"/>
            <a:ext cx="3816424" cy="96180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lnSpc>
                <a:spcPct val="100000"/>
              </a:lnSpc>
              <a:spcBef>
                <a:spcPts val="334"/>
              </a:spcBef>
            </a:pPr>
            <a:r>
              <a:rPr lang="kk-KZ" dirty="0">
                <a:latin typeface="Times New Roman" panose="02020603050405020304" pitchFamily="18" charset="0"/>
                <a:cs typeface="Times New Roman" panose="02020603050405020304" pitchFamily="18" charset="0"/>
              </a:rPr>
              <a:t>Елді мекендердегі санитариясын қамтамасыз ету</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547896349"/>
              </p:ext>
            </p:extLst>
          </p:nvPr>
        </p:nvGraphicFramePr>
        <p:xfrm>
          <a:off x="4716016" y="1700808"/>
          <a:ext cx="3960440" cy="26642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Таблица 11"/>
          <p:cNvGraphicFramePr>
            <a:graphicFrameLocks noGrp="1"/>
          </p:cNvGraphicFramePr>
          <p:nvPr>
            <p:extLst>
              <p:ext uri="{D42A27DB-BD31-4B8C-83A1-F6EECF244321}">
                <p14:modId xmlns:p14="http://schemas.microsoft.com/office/powerpoint/2010/main" xmlns="" val="963176722"/>
              </p:ext>
            </p:extLst>
          </p:nvPr>
        </p:nvGraphicFramePr>
        <p:xfrm>
          <a:off x="107504" y="5013175"/>
          <a:ext cx="8928992" cy="1607312"/>
        </p:xfrm>
        <a:graphic>
          <a:graphicData uri="http://schemas.openxmlformats.org/drawingml/2006/table">
            <a:tbl>
              <a:tblPr>
                <a:tableStyleId>{21E4AEA4-8DFA-4A89-87EB-49C32662AFE0}</a:tableStyleId>
              </a:tblPr>
              <a:tblGrid>
                <a:gridCol w="4054005">
                  <a:extLst>
                    <a:ext uri="{9D8B030D-6E8A-4147-A177-3AD203B41FA5}">
                      <a16:colId xmlns="" xmlns:a16="http://schemas.microsoft.com/office/drawing/2014/main" val="20000"/>
                    </a:ext>
                  </a:extLst>
                </a:gridCol>
                <a:gridCol w="4874987">
                  <a:extLst>
                    <a:ext uri="{9D8B030D-6E8A-4147-A177-3AD203B41FA5}">
                      <a16:colId xmlns="" xmlns:a16="http://schemas.microsoft.com/office/drawing/2014/main" val="20001"/>
                    </a:ext>
                  </a:extLst>
                </a:gridCol>
              </a:tblGrid>
              <a:tr h="50405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Шамалған ауылдық округінің санитарлық жағдайын жақсарту.</a:t>
                      </a:r>
                      <a:endParaRPr lang="ru-RU" sz="1600" b="1" u="none" kern="1200" dirty="0">
                        <a:solidFill>
                          <a:schemeClr val="tx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xmlns="" val="335652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7584" y="0"/>
            <a:ext cx="9126415" cy="6857999"/>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1940997418"/>
              </p:ext>
            </p:extLst>
          </p:nvPr>
        </p:nvGraphicFramePr>
        <p:xfrm>
          <a:off x="0" y="1"/>
          <a:ext cx="9144000" cy="2064295"/>
        </p:xfrm>
        <a:graphic>
          <a:graphicData uri="http://schemas.openxmlformats.org/drawingml/2006/table">
            <a:tbl>
              <a:tblPr>
                <a:tableStyleId>{21E4AEA4-8DFA-4A89-87EB-49C32662AFE0}</a:tableStyleId>
              </a:tblPr>
              <a:tblGrid>
                <a:gridCol w="3131840">
                  <a:extLst>
                    <a:ext uri="{9D8B030D-6E8A-4147-A177-3AD203B41FA5}">
                      <a16:colId xmlns="" xmlns:a16="http://schemas.microsoft.com/office/drawing/2014/main" val="20000"/>
                    </a:ext>
                  </a:extLst>
                </a:gridCol>
                <a:gridCol w="6012160">
                  <a:extLst>
                    <a:ext uri="{9D8B030D-6E8A-4147-A177-3AD203B41FA5}">
                      <a16:colId xmlns="" xmlns:a16="http://schemas.microsoft.com/office/drawing/2014/main" val="20001"/>
                    </a:ext>
                  </a:extLst>
                </a:gridCol>
              </a:tblGrid>
              <a:tr h="692695">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r>
                        <a:rPr lang="kk-KZ" sz="1800" u="none" kern="1200" dirty="0" smtClean="0">
                          <a:solidFill>
                            <a:schemeClr val="dk1"/>
                          </a:solidFill>
                          <a:effectLst/>
                          <a:latin typeface="+mn-lt"/>
                          <a:ea typeface="+mn-ea"/>
                          <a:cs typeface="+mn-cs"/>
                        </a:rPr>
                        <a:t>                                              </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011 «Елді мекендерді абаттандыру және көгалдандыру»</a:t>
                      </a:r>
                      <a:endParaRPr lang="ru-RU" sz="18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47229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Шамалған ауылдық округінің елді мекендерін абаттандыру және көгалдандыру.</a:t>
                      </a:r>
                      <a:endParaRPr lang="ru-RU" sz="16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1"/>
                  </a:ext>
                </a:extLst>
              </a:tr>
              <a:tr h="780494">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Бағдарлама елді мекендерді абаттандыру және көгалдандыруға арналған.</a:t>
                      </a:r>
                      <a:endParaRPr lang="ru-RU" sz="1600" b="1" u="none"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ctr"/>
                      <a:endParaRPr lang="ru-RU" sz="1400" b="1"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bl>
          </a:graphicData>
        </a:graphic>
      </p:graphicFrame>
      <p:sp>
        <p:nvSpPr>
          <p:cNvPr id="7" name="Нашивка 6"/>
          <p:cNvSpPr/>
          <p:nvPr/>
        </p:nvSpPr>
        <p:spPr>
          <a:xfrm>
            <a:off x="1907704" y="188640"/>
            <a:ext cx="288032"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2373329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404664"/>
            <a:ext cx="9144000" cy="6084916"/>
          </a:xfrm>
          <a:prstGeom prst="rect">
            <a:avLst/>
          </a:prstGeom>
        </p:spPr>
      </p:pic>
      <p:sp>
        <p:nvSpPr>
          <p:cNvPr id="8" name="Прямоугольник 7"/>
          <p:cNvSpPr/>
          <p:nvPr/>
        </p:nvSpPr>
        <p:spPr>
          <a:xfrm>
            <a:off x="323528" y="548680"/>
            <a:ext cx="3672408" cy="646331"/>
          </a:xfrm>
          <a:prstGeom prst="rect">
            <a:avLst/>
          </a:prstGeom>
        </p:spPr>
        <p:style>
          <a:lnRef idx="0">
            <a:schemeClr val="accent2"/>
          </a:lnRef>
          <a:fillRef idx="1003">
            <a:schemeClr val="dk1"/>
          </a:fillRef>
          <a:effectRef idx="3">
            <a:schemeClr val="accent2"/>
          </a:effectRef>
          <a:fontRef idx="minor">
            <a:schemeClr val="lt1"/>
          </a:fontRef>
        </p:style>
        <p:txBody>
          <a:bodyPr wrap="square">
            <a:spAutoFit/>
          </a:bodyPr>
          <a:lstStyle/>
          <a:p>
            <a:pPr marL="91440" algn="ctr">
              <a:lnSpc>
                <a:spcPct val="100000"/>
              </a:lnSpc>
              <a:spcBef>
                <a:spcPts val="334"/>
              </a:spcBef>
            </a:pPr>
            <a:r>
              <a:rPr lang="ru-RU" b="1" spc="-21" dirty="0" err="1" smtClean="0">
                <a:solidFill>
                  <a:schemeClr val="bg1"/>
                </a:solidFill>
                <a:latin typeface="Times New Roman" pitchFamily="18" charset="0"/>
                <a:cs typeface="Times New Roman" pitchFamily="18" charset="0"/>
              </a:rPr>
              <a:t>Бюджеттік</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бағдарлама бойынша</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шығыстар (млн.теңге</a:t>
            </a:r>
            <a:r>
              <a:rPr lang="ru-RU" b="1" spc="-21" dirty="0" smtClean="0">
                <a:solidFill>
                  <a:schemeClr val="bg1"/>
                </a:solidFill>
                <a:latin typeface="Times New Roman" pitchFamily="18" charset="0"/>
                <a:cs typeface="Times New Roman" pitchFamily="18" charset="0"/>
              </a:rPr>
              <a:t>)</a:t>
            </a:r>
            <a:endParaRPr lang="ru-RU" b="1" spc="-21" dirty="0">
              <a:solidFill>
                <a:schemeClr val="bg1"/>
              </a:solidFill>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xmlns="" val="1150127147"/>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Прямоугольник 9"/>
          <p:cNvSpPr/>
          <p:nvPr/>
        </p:nvSpPr>
        <p:spPr>
          <a:xfrm>
            <a:off x="5073218" y="361327"/>
            <a:ext cx="3744416" cy="1146468"/>
          </a:xfrm>
          <a:prstGeom prst="rect">
            <a:avLst/>
          </a:prstGeom>
        </p:spPr>
        <p:style>
          <a:lnRef idx="0">
            <a:schemeClr val="accent2"/>
          </a:lnRef>
          <a:fillRef idx="1003">
            <a:schemeClr val="dk2"/>
          </a:fillRef>
          <a:effectRef idx="3">
            <a:schemeClr val="accent2"/>
          </a:effectRef>
          <a:fontRef idx="minor">
            <a:schemeClr val="lt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spcBef>
                <a:spcPts val="334"/>
              </a:spcBef>
            </a:pPr>
            <a:r>
              <a:rPr lang="kk-KZ" sz="1600" dirty="0" smtClean="0">
                <a:solidFill>
                  <a:schemeClr val="bg1"/>
                </a:solidFill>
                <a:latin typeface="Times New Roman" panose="02020603050405020304" pitchFamily="18" charset="0"/>
                <a:cs typeface="Times New Roman" panose="02020603050405020304" pitchFamily="18" charset="0"/>
              </a:rPr>
              <a:t>Шамалған </a:t>
            </a:r>
            <a:r>
              <a:rPr lang="kk-KZ" sz="1600" dirty="0">
                <a:solidFill>
                  <a:schemeClr val="bg1"/>
                </a:solidFill>
                <a:latin typeface="Times New Roman" panose="02020603050405020304" pitchFamily="18" charset="0"/>
                <a:cs typeface="Times New Roman" panose="02020603050405020304" pitchFamily="18" charset="0"/>
              </a:rPr>
              <a:t>ауылдық округіндегі елді мекендерді абаттандыру және көгалдандыру жұмыстары</a:t>
            </a:r>
            <a:endParaRPr lang="kk-KZ" sz="1600" b="1" dirty="0" smtClean="0">
              <a:solidFill>
                <a:schemeClr val="bg1"/>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1959894049"/>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346161146"/>
              </p:ext>
            </p:extLst>
          </p:nvPr>
        </p:nvGraphicFramePr>
        <p:xfrm>
          <a:off x="417354" y="4509120"/>
          <a:ext cx="8388448" cy="1607312"/>
        </p:xfrm>
        <a:graphic>
          <a:graphicData uri="http://schemas.openxmlformats.org/drawingml/2006/table">
            <a:tbl>
              <a:tblPr>
                <a:tableStyleId>{21E4AEA4-8DFA-4A89-87EB-49C32662AFE0}</a:tableStyleId>
              </a:tblPr>
              <a:tblGrid>
                <a:gridCol w="4226654">
                  <a:extLst>
                    <a:ext uri="{9D8B030D-6E8A-4147-A177-3AD203B41FA5}">
                      <a16:colId xmlns="" xmlns:a16="http://schemas.microsoft.com/office/drawing/2014/main" val="20000"/>
                    </a:ext>
                  </a:extLst>
                </a:gridCol>
                <a:gridCol w="4161794">
                  <a:extLst>
                    <a:ext uri="{9D8B030D-6E8A-4147-A177-3AD203B41FA5}">
                      <a16:colId xmlns="" xmlns:a16="http://schemas.microsoft.com/office/drawing/2014/main" val="20001"/>
                    </a:ext>
                  </a:extLst>
                </a:gridCol>
              </a:tblGrid>
              <a:tr h="1152128">
                <a:tc>
                  <a:txBody>
                    <a:bodyPr/>
                    <a:lstStyle/>
                    <a:p>
                      <a:pPr algn="ctr">
                        <a:lnSpc>
                          <a:spcPct val="115000"/>
                        </a:lnSpc>
                        <a:spcAft>
                          <a:spcPts val="1000"/>
                        </a:spcAft>
                      </a:pPr>
                      <a:r>
                        <a:rPr lang="kk-KZ" sz="1800" b="1" dirty="0" smtClean="0">
                          <a:solidFill>
                            <a:schemeClr val="bg1"/>
                          </a:solidFill>
                          <a:effectLst/>
                          <a:latin typeface="Times New Roman" pitchFamily="18" charset="0"/>
                          <a:ea typeface="Calibri"/>
                          <a:cs typeface="Times New Roman" pitchFamily="18" charset="0"/>
                        </a:rPr>
                        <a:t>Бюджетт</a:t>
                      </a:r>
                      <a:r>
                        <a:rPr lang="en-US" sz="1800" b="1" dirty="0" err="1" smtClean="0">
                          <a:solidFill>
                            <a:schemeClr val="bg1"/>
                          </a:solidFill>
                          <a:effectLst/>
                          <a:latin typeface="Times New Roman" pitchFamily="18" charset="0"/>
                          <a:ea typeface="Calibri"/>
                          <a:cs typeface="Times New Roman" pitchFamily="18" charset="0"/>
                        </a:rPr>
                        <a:t>i</a:t>
                      </a:r>
                      <a:r>
                        <a:rPr lang="kk-KZ" sz="1800" b="1" dirty="0" smtClean="0">
                          <a:solidFill>
                            <a:schemeClr val="bg1"/>
                          </a:solidFill>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r>
                        <a:rPr lang="kk-KZ" sz="1600" b="1" u="sng" kern="1200" dirty="0" smtClean="0">
                          <a:solidFill>
                            <a:schemeClr val="bg1"/>
                          </a:solidFill>
                          <a:effectLst/>
                          <a:latin typeface="Times New Roman" panose="02020603050405020304" pitchFamily="18" charset="0"/>
                          <a:ea typeface="+mn-ea"/>
                          <a:cs typeface="Times New Roman" panose="02020603050405020304" pitchFamily="18" charset="0"/>
                        </a:rPr>
                        <a:t>Шамалған</a:t>
                      </a:r>
                      <a:r>
                        <a:rPr lang="kk-KZ" sz="1600" b="1" u="sng" kern="1200" baseline="0" dirty="0" smtClean="0">
                          <a:solidFill>
                            <a:schemeClr val="bg1"/>
                          </a:solidFill>
                          <a:effectLst/>
                          <a:latin typeface="Times New Roman" panose="02020603050405020304" pitchFamily="18" charset="0"/>
                          <a:ea typeface="+mn-ea"/>
                          <a:cs typeface="Times New Roman" panose="02020603050405020304" pitchFamily="18" charset="0"/>
                        </a:rPr>
                        <a:t> а</a:t>
                      </a:r>
                      <a:r>
                        <a:rPr lang="kk-KZ" sz="1600" b="1" u="sng" kern="1200" dirty="0" smtClean="0">
                          <a:solidFill>
                            <a:schemeClr val="bg1"/>
                          </a:solidFill>
                          <a:effectLst/>
                          <a:latin typeface="Times New Roman" panose="02020603050405020304" pitchFamily="18" charset="0"/>
                          <a:ea typeface="+mn-ea"/>
                          <a:cs typeface="Times New Roman" panose="02020603050405020304" pitchFamily="18" charset="0"/>
                        </a:rPr>
                        <a:t>уылдық округінің сыртқы көрінісін жақсарту.</a:t>
                      </a:r>
                      <a:endParaRPr lang="ru-RU" sz="1600" b="1" kern="1200" dirty="0" smtClean="0">
                        <a:solidFill>
                          <a:schemeClr val="bg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xmlns="" val="1001482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908869559"/>
              </p:ext>
            </p:extLst>
          </p:nvPr>
        </p:nvGraphicFramePr>
        <p:xfrm>
          <a:off x="2043" y="23052"/>
          <a:ext cx="9144000" cy="3175772"/>
        </p:xfrm>
        <a:graphic>
          <a:graphicData uri="http://schemas.openxmlformats.org/drawingml/2006/table">
            <a:tbl>
              <a:tblPr>
                <a:tableStyleId>{21E4AEA4-8DFA-4A89-87EB-49C32662AFE0}</a:tableStyleId>
              </a:tblPr>
              <a:tblGrid>
                <a:gridCol w="4151623">
                  <a:extLst>
                    <a:ext uri="{9D8B030D-6E8A-4147-A177-3AD203B41FA5}">
                      <a16:colId xmlns="" xmlns:a16="http://schemas.microsoft.com/office/drawing/2014/main" val="20000"/>
                    </a:ext>
                  </a:extLst>
                </a:gridCol>
                <a:gridCol w="4992377">
                  <a:extLst>
                    <a:ext uri="{9D8B030D-6E8A-4147-A177-3AD203B41FA5}">
                      <a16:colId xmlns="" xmlns:a16="http://schemas.microsoft.com/office/drawing/2014/main"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043 «Бюджеттік алымдар»</a:t>
                      </a: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Аудандық бюджетке бюджеттік қаражатты ай сайын уақытылы аудару</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Қарасай ауданы мәслихатының бюджет туралы шешімі бойынша бюджетте бекітілген және «Жалпы трансферттер туралы»  Қазақстан Республикасының Заңымен көзделген бюджеттік қаражаттың аудандық бюджетке аударылуы бекітілген.</a:t>
                      </a: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2411760" y="404664"/>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1003608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xmlns="" val="1846155689"/>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10002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a:t>
            </a:r>
            <a:r>
              <a:rPr lang="kk-KZ" b="1" dirty="0">
                <a:latin typeface="Times New Roman" panose="02020603050405020304" pitchFamily="18" charset="0"/>
                <a:cs typeface="Times New Roman" panose="02020603050405020304" pitchFamily="18" charset="0"/>
              </a:rPr>
              <a:t>бюджетке төлемдердің </a:t>
            </a:r>
            <a:r>
              <a:rPr lang="kk-KZ" b="1" dirty="0" smtClean="0">
                <a:latin typeface="Times New Roman" panose="02020603050405020304" pitchFamily="18" charset="0"/>
                <a:cs typeface="Times New Roman" panose="02020603050405020304" pitchFamily="18" charset="0"/>
              </a:rPr>
              <a:t>саны</a:t>
            </a:r>
          </a:p>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275723564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 xmlns:a16="http://schemas.microsoft.com/office/drawing/2014/main" val="20000"/>
                    </a:ext>
                  </a:extLst>
                </a:gridCol>
                <a:gridCol w="5385930">
                  <a:extLst>
                    <a:ext uri="{9D8B030D-6E8A-4147-A177-3AD203B41FA5}">
                      <a16:colId xmlns="" xmlns:a16="http://schemas.microsoft.com/office/drawing/2014/main"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tc>
                  <a:txBody>
                    <a:bodyPr/>
                    <a:lstStyle/>
                    <a:p>
                      <a:pPr algn="ct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Уақытылы дайындалған төлем құжаттары, сондай ақ бюджеттік аударымдар.</a:t>
                      </a:r>
                      <a:endParaRPr lang="ru-RU" sz="20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xmlns="" val="1001482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p14="http://schemas.microsoft.com/office/powerpoint/2010/main" xmlns="" val="908869559"/>
              </p:ext>
            </p:extLst>
          </p:nvPr>
        </p:nvGraphicFramePr>
        <p:xfrm>
          <a:off x="2043" y="23052"/>
          <a:ext cx="9144000" cy="3782324"/>
        </p:xfrm>
        <a:graphic>
          <a:graphicData uri="http://schemas.openxmlformats.org/drawingml/2006/table">
            <a:tbl>
              <a:tblPr>
                <a:tableStyleId>{21E4AEA4-8DFA-4A89-87EB-49C32662AFE0}</a:tableStyleId>
              </a:tblPr>
              <a:tblGrid>
                <a:gridCol w="4151623">
                  <a:extLst>
                    <a:ext uri="{9D8B030D-6E8A-4147-A177-3AD203B41FA5}">
                      <a16:colId xmlns="" xmlns:a16="http://schemas.microsoft.com/office/drawing/2014/main" val="20000"/>
                    </a:ext>
                  </a:extLst>
                </a:gridCol>
                <a:gridCol w="4992377">
                  <a:extLst>
                    <a:ext uri="{9D8B030D-6E8A-4147-A177-3AD203B41FA5}">
                      <a16:colId xmlns="" xmlns:a16="http://schemas.microsoft.com/office/drawing/2014/main" val="20001"/>
                    </a:ext>
                  </a:extLst>
                </a:gridCol>
              </a:tblGrid>
              <a:tr h="754097">
                <a:tc gridSpan="2">
                  <a:txBody>
                    <a:bodyPr/>
                    <a:lstStyle/>
                    <a:p>
                      <a:pPr marL="135890" algn="ctr">
                        <a:lnSpc>
                          <a:spcPct val="115000"/>
                        </a:lnSpc>
                        <a:spcAft>
                          <a:spcPts val="0"/>
                        </a:spcAft>
                      </a:pPr>
                      <a:r>
                        <a:rPr lang="ru-RU" sz="1400" b="1" u="sng" dirty="0" smtClean="0">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048 </a:t>
                      </a:r>
                      <a:r>
                        <a:rPr lang="kk-KZ" sz="1600" kern="1200" dirty="0" smtClean="0">
                          <a:solidFill>
                            <a:schemeClr val="dk1"/>
                          </a:solidFill>
                          <a:latin typeface="+mn-lt"/>
                          <a:ea typeface="+mn-ea"/>
                          <a:cs typeface="+mn-cs"/>
                        </a:rPr>
                        <a:t> «</a:t>
                      </a:r>
                      <a:r>
                        <a:rPr lang="kk-KZ" sz="1600" b="1" kern="1200" dirty="0" smtClean="0">
                          <a:solidFill>
                            <a:schemeClr val="dk1"/>
                          </a:solidFill>
                          <a:latin typeface="Times New Roman" pitchFamily="18" charset="0"/>
                          <a:ea typeface="+mn-ea"/>
                          <a:cs typeface="Times New Roman" pitchFamily="18" charset="0"/>
                        </a:rPr>
                        <a:t>Максатты қотрансфертты қайтару»</a:t>
                      </a:r>
                      <a:endParaRPr lang="ru-RU" sz="1600" b="1" kern="1200" dirty="0" smtClean="0">
                        <a:solidFill>
                          <a:schemeClr val="dk1"/>
                        </a:solidFill>
                        <a:latin typeface="Times New Roman" pitchFamily="18" charset="0"/>
                        <a:ea typeface="+mn-ea"/>
                        <a:cs typeface="Times New Roman" pitchFamily="18" charset="0"/>
                      </a:endParaRPr>
                    </a:p>
                    <a:p>
                      <a:pPr marL="135890" algn="ctr">
                        <a:lnSpc>
                          <a:spcPct val="115000"/>
                        </a:lnSpc>
                        <a:spcAft>
                          <a:spcPts val="0"/>
                        </a:spcAft>
                      </a:pPr>
                      <a:endParaRPr lang="ru-RU" sz="18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ru-RU" sz="1400" b="1" u="none" kern="1200" dirty="0" smtClean="0">
                          <a:solidFill>
                            <a:schemeClr val="dk1"/>
                          </a:solidFill>
                          <a:effectLst/>
                          <a:latin typeface="Times New Roman" pitchFamily="18" charset="0"/>
                          <a:ea typeface="+mn-ea"/>
                          <a:cs typeface="Times New Roman" pitchFamily="18" charset="0"/>
                        </a:rPr>
                        <a:t> </a:t>
                      </a:r>
                      <a:r>
                        <a:rPr lang="kk-KZ" sz="1800" u="sng" kern="1200" dirty="0" smtClean="0">
                          <a:solidFill>
                            <a:schemeClr val="dk1"/>
                          </a:solidFill>
                          <a:latin typeface="Times New Roman" pitchFamily="18" charset="0"/>
                          <a:ea typeface="+mn-ea"/>
                          <a:cs typeface="Times New Roman" pitchFamily="18" charset="0"/>
                        </a:rPr>
                        <a:t>Бюджетке бюджеттік қаражатты уақытылы аудару</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Times New Roman" pitchFamily="18" charset="0"/>
                          <a:ea typeface="+mn-ea"/>
                          <a:cs typeface="Times New Roman" pitchFamily="18" charset="0"/>
                        </a:rPr>
                        <a:t>Қарасай ауданы мәслихатының бюджет туралы шешімі бойынша бюджетте бекітілген және «Жалпы трансферттер туралы»  Қазақстан Республикасының Заңымен көзделген бюджеттік қаражаттың бюджетке аударылуы бекітілген</a:t>
                      </a:r>
                      <a:r>
                        <a:rPr lang="kk-KZ" sz="1800" u="sng" kern="1200" dirty="0" smtClean="0">
                          <a:solidFill>
                            <a:schemeClr val="dk1"/>
                          </a:solidFill>
                          <a:latin typeface="+mn-lt"/>
                          <a:ea typeface="+mn-ea"/>
                          <a:cs typeface="+mn-cs"/>
                        </a:rPr>
                        <a:t>.</a:t>
                      </a:r>
                      <a:endParaRPr lang="ru-RU" sz="1800" kern="1200" dirty="0" smtClean="0">
                        <a:solidFill>
                          <a:schemeClr val="dk1"/>
                        </a:solidFill>
                        <a:latin typeface="+mn-lt"/>
                        <a:ea typeface="+mn-ea"/>
                        <a:cs typeface="+mn-cs"/>
                      </a:endParaRPr>
                    </a:p>
                    <a:p>
                      <a:pPr marL="20955" marR="66040" indent="0" algn="ctr" defTabSz="914400" rtl="0" eaLnBrk="1" fontAlgn="auto" latinLnBrk="0" hangingPunct="1">
                        <a:lnSpc>
                          <a:spcPct val="115000"/>
                        </a:lnSpc>
                        <a:spcBef>
                          <a:spcPts val="0"/>
                        </a:spcBef>
                        <a:spcAft>
                          <a:spcPts val="1000"/>
                        </a:spcAft>
                        <a:buClrTx/>
                        <a:buSzTx/>
                        <a:buFontTx/>
                        <a:buNone/>
                        <a:tabLst/>
                        <a:defRPr/>
                      </a:pP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1285852" y="357166"/>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1003608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xmlns="" val="1846155689"/>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10002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a:t>
            </a:r>
            <a:r>
              <a:rPr lang="kk-KZ" b="1" dirty="0">
                <a:latin typeface="Times New Roman" panose="02020603050405020304" pitchFamily="18" charset="0"/>
                <a:cs typeface="Times New Roman" panose="02020603050405020304" pitchFamily="18" charset="0"/>
              </a:rPr>
              <a:t>бюджетке төлемдердің </a:t>
            </a:r>
            <a:r>
              <a:rPr lang="kk-KZ" b="1" dirty="0" smtClean="0">
                <a:latin typeface="Times New Roman" panose="02020603050405020304" pitchFamily="18" charset="0"/>
                <a:cs typeface="Times New Roman" panose="02020603050405020304" pitchFamily="18" charset="0"/>
              </a:rPr>
              <a:t>саны</a:t>
            </a:r>
          </a:p>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275723564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 xmlns:a16="http://schemas.microsoft.com/office/drawing/2014/main" val="20000"/>
                    </a:ext>
                  </a:extLst>
                </a:gridCol>
                <a:gridCol w="5385930">
                  <a:extLst>
                    <a:ext uri="{9D8B030D-6E8A-4147-A177-3AD203B41FA5}">
                      <a16:colId xmlns="" xmlns:a16="http://schemas.microsoft.com/office/drawing/2014/main"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tc>
                  <a:txBody>
                    <a:bodyPr/>
                    <a:lstStyle/>
                    <a:p>
                      <a:pPr algn="ct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Уақытылы дайындалған төлем құжаттары, сондай ақ бюджеттік аударымдар.</a:t>
                      </a:r>
                      <a:endParaRPr lang="ru-RU" sz="20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extLst>
                  <a:ext uri="{0D108BD9-81ED-4DB2-BD59-A6C34878D82A}">
                    <a16:rowId xmlns="" xmlns:a16="http://schemas.microsoft.com/office/drawing/2014/main" val="10000"/>
                  </a:ext>
                </a:extLst>
              </a:tr>
            </a:tbl>
          </a:graphicData>
        </a:graphic>
      </p:graphicFrame>
    </p:spTree>
    <p:extLst>
      <p:ext uri="{BB962C8B-B14F-4D97-AF65-F5344CB8AC3E}">
        <p14:creationId xmlns:p14="http://schemas.microsoft.com/office/powerpoint/2010/main" xmlns="" val="1001482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nvPr>
        </p:nvGraphicFramePr>
        <p:xfrm>
          <a:off x="2043" y="23052"/>
          <a:ext cx="9144000" cy="4470908"/>
        </p:xfrm>
        <a:graphic>
          <a:graphicData uri="http://schemas.openxmlformats.org/drawingml/2006/table">
            <a:tbl>
              <a:tblPr>
                <a:tableStyleId>{21E4AEA4-8DFA-4A89-87EB-49C32662AFE0}</a:tableStyleId>
              </a:tblPr>
              <a:tblGrid>
                <a:gridCol w="4151623">
                  <a:extLst>
                    <a:ext uri="{9D8B030D-6E8A-4147-A177-3AD203B41FA5}">
                      <a16:colId xmlns:a16="http://schemas.microsoft.com/office/drawing/2014/main" xmlns="" val="20000"/>
                    </a:ext>
                  </a:extLst>
                </a:gridCol>
                <a:gridCol w="4992377">
                  <a:extLst>
                    <a:ext uri="{9D8B030D-6E8A-4147-A177-3AD203B41FA5}">
                      <a16:colId xmlns:a16="http://schemas.microsoft.com/office/drawing/2014/main" xmlns=""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051 </a:t>
                      </a:r>
                      <a:r>
                        <a:rPr lang="kk-KZ" sz="1800" kern="1200" dirty="0" smtClean="0">
                          <a:solidFill>
                            <a:schemeClr val="dk1"/>
                          </a:solidFill>
                          <a:latin typeface="+mn-lt"/>
                          <a:ea typeface="+mn-ea"/>
                          <a:cs typeface="+mn-cs"/>
                        </a:rPr>
                        <a:t> </a:t>
                      </a:r>
                      <a:r>
                        <a:rPr lang="kk-KZ" sz="1800" u="sng" kern="1200" dirty="0" smtClean="0">
                          <a:solidFill>
                            <a:schemeClr val="dk1"/>
                          </a:solidFill>
                          <a:latin typeface="+mn-lt"/>
                          <a:ea typeface="+mn-ea"/>
                          <a:cs typeface="+mn-cs"/>
                        </a:rPr>
                        <a:t>«</a:t>
                      </a: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a:t>
                      </a:r>
                      <a:endParaRPr lang="ru-RU" sz="1800" b="1" kern="1200" dirty="0" smtClean="0">
                        <a:solidFill>
                          <a:schemeClr val="dk1"/>
                        </a:solidFill>
                        <a:latin typeface="Times New Roman" pitchFamily="18" charset="0"/>
                        <a:ea typeface="+mn-ea"/>
                        <a:cs typeface="Times New Roman" pitchFamily="18" charset="0"/>
                      </a:endParaRPr>
                    </a:p>
                    <a:p>
                      <a:pPr marL="135890" algn="ctr">
                        <a:lnSpc>
                          <a:spcPct val="115000"/>
                        </a:lnSpc>
                        <a:spcAft>
                          <a:spcPts val="0"/>
                        </a:spcAft>
                      </a:pP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 </a:t>
                      </a:r>
                      <a:r>
                        <a:rPr lang="ru-RU" sz="1400" b="1" u="none" kern="1200" dirty="0" smtClean="0">
                          <a:solidFill>
                            <a:schemeClr val="dk1"/>
                          </a:solidFill>
                          <a:effectLst/>
                          <a:latin typeface="Times New Roman" pitchFamily="18" charset="0"/>
                          <a:ea typeface="+mn-ea"/>
                          <a:cs typeface="Times New Roman" pitchFamily="18" charset="0"/>
                        </a:rPr>
                        <a:t> </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mn-lt"/>
                          <a:ea typeface="+mn-ea"/>
                          <a:cs typeface="+mn-cs"/>
                        </a:rPr>
                        <a:t>.</a:t>
                      </a:r>
                      <a:endParaRPr lang="ru-RU" sz="1800" kern="1200" dirty="0" smtClean="0">
                        <a:solidFill>
                          <a:schemeClr val="dk1"/>
                        </a:solidFill>
                        <a:latin typeface="+mn-lt"/>
                        <a:ea typeface="+mn-ea"/>
                        <a:cs typeface="+mn-cs"/>
                      </a:endParaRPr>
                    </a:p>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kern="1200" dirty="0" smtClean="0">
                        <a:solidFill>
                          <a:schemeClr val="dk1"/>
                        </a:solidFill>
                        <a:latin typeface="Times New Roman" pitchFamily="18" charset="0"/>
                        <a:ea typeface="+mn-ea"/>
                        <a:cs typeface="Times New Roman" pitchFamily="18" charset="0"/>
                      </a:endParaRPr>
                    </a:p>
                    <a:p>
                      <a:pPr marL="20955" marR="66040" indent="0" algn="ctr" defTabSz="914400" rtl="0" eaLnBrk="1" fontAlgn="auto" latinLnBrk="0" hangingPunct="1">
                        <a:lnSpc>
                          <a:spcPct val="115000"/>
                        </a:lnSpc>
                        <a:spcBef>
                          <a:spcPts val="0"/>
                        </a:spcBef>
                        <a:spcAft>
                          <a:spcPts val="1000"/>
                        </a:spcAft>
                        <a:buClrTx/>
                        <a:buSzTx/>
                        <a:buFontTx/>
                        <a:buNone/>
                        <a:tabLst/>
                        <a:defRPr/>
                      </a:pP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340097" y="292508"/>
            <a:ext cx="648072" cy="412852"/>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500561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xmlns="" val="3173423721"/>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68480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itchFamily="18" charset="0"/>
                <a:cs typeface="Times New Roman" pitchFamily="18" charset="0"/>
              </a:rPr>
              <a:t>Төлемдер сомасы</a:t>
            </a: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xmlns="" val="309223450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a16="http://schemas.microsoft.com/office/drawing/2014/main" xmlns="" val="20000"/>
                    </a:ext>
                  </a:extLst>
                </a:gridCol>
                <a:gridCol w="5385930">
                  <a:extLst>
                    <a:ext uri="{9D8B030D-6E8A-4147-A177-3AD203B41FA5}">
                      <a16:colId xmlns:a16="http://schemas.microsoft.com/office/drawing/2014/main" xmlns=""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tc>
                  <a:txBody>
                    <a:bodyPr/>
                    <a:lstStyle/>
                    <a:p>
                      <a:pPr algn="just">
                        <a:lnSpc>
                          <a:spcPct val="115000"/>
                        </a:lnSpc>
                        <a:spcAft>
                          <a:spcPts val="0"/>
                        </a:spcAft>
                      </a:pPr>
                      <a:r>
                        <a:rPr lang="kk-KZ" sz="1800" dirty="0">
                          <a:latin typeface="Times New Roman" pitchFamily="18" charset="0"/>
                          <a:ea typeface="Times New Roman"/>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xmlns="" val="2362517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0" y="0"/>
            <a:ext cx="9144000" cy="6525344"/>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755576" y="548680"/>
            <a:ext cx="7560840" cy="3096344"/>
          </a:xfrm>
          <a:prstGeom prst="rect">
            <a:avLst/>
          </a:prstGeom>
          <a:noFill/>
          <a:ln w="9525">
            <a:noFill/>
            <a:miter lim="800000"/>
            <a:headEnd/>
            <a:tailEnd/>
          </a:ln>
        </p:spPr>
      </p:pic>
      <p:sp>
        <p:nvSpPr>
          <p:cNvPr id="2" name="Заголовок 1"/>
          <p:cNvSpPr>
            <a:spLocks noGrp="1"/>
          </p:cNvSpPr>
          <p:nvPr>
            <p:ph type="title"/>
          </p:nvPr>
        </p:nvSpPr>
        <p:spPr>
          <a:xfrm>
            <a:off x="0" y="0"/>
            <a:ext cx="9144000" cy="692696"/>
          </a:xfrm>
        </p:spPr>
        <p:style>
          <a:lnRef idx="1">
            <a:schemeClr val="accent3"/>
          </a:lnRef>
          <a:fillRef idx="2">
            <a:schemeClr val="accent3"/>
          </a:fillRef>
          <a:effectRef idx="1">
            <a:schemeClr val="accent3"/>
          </a:effectRef>
          <a:fontRef idx="minor">
            <a:schemeClr val="dk1"/>
          </a:fontRef>
        </p:style>
        <p:txBody>
          <a:bodyPr>
            <a:noAutofit/>
          </a:bodyPr>
          <a:lstStyle/>
          <a:p>
            <a:r>
              <a:rPr lang="ru-RU" sz="1400" dirty="0" err="1" smtClean="0">
                <a:solidFill>
                  <a:schemeClr val="tx1"/>
                </a:solidFill>
                <a:latin typeface="Times New Roman" pitchFamily="18" charset="0"/>
                <a:cs typeface="Times New Roman" pitchFamily="18" charset="0"/>
              </a:rPr>
              <a:t>Айлық есептік</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 (бұдан әрі </a:t>
            </a:r>
            <a:r>
              <a:rPr lang="ru-RU" sz="1400" dirty="0" smtClean="0">
                <a:solidFill>
                  <a:schemeClr val="tx1"/>
                </a:solidFill>
                <a:latin typeface="Times New Roman" pitchFamily="18" charset="0"/>
                <a:cs typeface="Times New Roman" pitchFamily="18" charset="0"/>
              </a:rPr>
              <a:t>— АЕК) - </a:t>
            </a:r>
            <a:r>
              <a:rPr lang="ru-RU" sz="1400" dirty="0" err="1" smtClean="0">
                <a:solidFill>
                  <a:schemeClr val="tx1"/>
                </a:solidFill>
                <a:latin typeface="Times New Roman" pitchFamily="18" charset="0"/>
                <a:cs typeface="Times New Roman" pitchFamily="18" charset="0"/>
              </a:rPr>
              <a:t>Қазақстанда зейнетақыларды</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жәрдемақыларды және өзге </a:t>
            </a:r>
            <a:r>
              <a:rPr lang="ru-RU" sz="1400" dirty="0" smtClean="0">
                <a:solidFill>
                  <a:schemeClr val="tx1"/>
                </a:solidFill>
                <a:latin typeface="Times New Roman" pitchFamily="18" charset="0"/>
                <a:cs typeface="Times New Roman" pitchFamily="18" charset="0"/>
              </a:rPr>
              <a:t>де </a:t>
            </a:r>
            <a:r>
              <a:rPr lang="ru-RU" sz="1400" dirty="0" err="1" smtClean="0">
                <a:solidFill>
                  <a:schemeClr val="tx1"/>
                </a:solidFill>
                <a:latin typeface="Times New Roman" pitchFamily="18" charset="0"/>
                <a:cs typeface="Times New Roman" pitchFamily="18" charset="0"/>
              </a:rPr>
              <a:t>әлеуметтік 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сондай-ақ айыппұл санкцияларын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қолдану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салықтарды және Қазақстан Республикасының заңнамасына сәйкес басқа </a:t>
            </a:r>
            <a:r>
              <a:rPr lang="ru-RU" sz="1400" dirty="0" smtClean="0">
                <a:solidFill>
                  <a:schemeClr val="tx1"/>
                </a:solidFill>
                <a:latin typeface="Times New Roman" pitchFamily="18" charset="0"/>
                <a:cs typeface="Times New Roman" pitchFamily="18" charset="0"/>
              </a:rPr>
              <a:t>да </a:t>
            </a:r>
            <a:r>
              <a:rPr lang="ru-RU" sz="1400" dirty="0" err="1" smtClean="0">
                <a:solidFill>
                  <a:schemeClr val="tx1"/>
                </a:solidFill>
                <a:latin typeface="Times New Roman" pitchFamily="18" charset="0"/>
                <a:cs typeface="Times New Roman" pitchFamily="18" charset="0"/>
              </a:rPr>
              <a:t>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 пайдаланылатын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a:t>
            </a:r>
            <a:r>
              <a:rPr lang="ru-RU" sz="1400" dirty="0" smtClean="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xmlns="" val="775172088"/>
              </p:ext>
            </p:extLst>
          </p:nvPr>
        </p:nvGraphicFramePr>
        <p:xfrm>
          <a:off x="0" y="3343081"/>
          <a:ext cx="9143999" cy="3425603"/>
        </p:xfrm>
        <a:graphic>
          <a:graphicData uri="http://schemas.openxmlformats.org/drawingml/2006/table">
            <a:tbl>
              <a:tblPr firstRow="1" bandRow="1">
                <a:tableStyleId>{5C22544A-7EE6-4342-B048-85BDC9FD1C3A}</a:tableStyleId>
              </a:tblPr>
              <a:tblGrid>
                <a:gridCol w="331529"/>
                <a:gridCol w="5051631"/>
                <a:gridCol w="884903"/>
                <a:gridCol w="1252772"/>
                <a:gridCol w="731573"/>
                <a:gridCol w="891591"/>
              </a:tblGrid>
              <a:tr h="514522">
                <a:tc rowSpan="2">
                  <a:txBody>
                    <a:bodyPr/>
                    <a:lstStyle/>
                    <a:p>
                      <a:r>
                        <a:rPr lang="kk-KZ"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rowSpan="2">
                  <a:txBody>
                    <a:bodyPr/>
                    <a:lstStyle/>
                    <a:p>
                      <a:pPr algn="ctr"/>
                      <a:r>
                        <a:rPr lang="ru-RU" sz="1400" b="1" dirty="0" err="1" smtClean="0">
                          <a:solidFill>
                            <a:schemeClr val="tx1"/>
                          </a:solidFill>
                          <a:latin typeface="Times New Roman" pitchFamily="18" charset="0"/>
                          <a:cs typeface="Times New Roman" pitchFamily="18" charset="0"/>
                        </a:rPr>
                        <a:t>Ең төменгі есептік</a:t>
                      </a:r>
                      <a:r>
                        <a:rPr lang="ru-RU" sz="1400" b="1" dirty="0" smtClean="0">
                          <a:solidFill>
                            <a:schemeClr val="tx1"/>
                          </a:solidFill>
                          <a:latin typeface="Times New Roman" pitchFamily="18" charset="0"/>
                          <a:cs typeface="Times New Roman" pitchFamily="18" charset="0"/>
                        </a:rPr>
                        <a:t> </a:t>
                      </a:r>
                      <a:r>
                        <a:rPr lang="ru-RU" sz="1400" b="1" dirty="0" err="1" smtClean="0">
                          <a:solidFill>
                            <a:schemeClr val="tx1"/>
                          </a:solidFill>
                          <a:latin typeface="Times New Roman" pitchFamily="18" charset="0"/>
                          <a:cs typeface="Times New Roman" pitchFamily="18" charset="0"/>
                        </a:rPr>
                        <a:t>көрсеткіштер (теңге</a:t>
                      </a:r>
                      <a:r>
                        <a:rPr lang="ru-RU"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Есепті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Ағымдағы жыл</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gridSpan="2">
                  <a:txBody>
                    <a:bodyPr/>
                    <a:lstStyle/>
                    <a:p>
                      <a:r>
                        <a:rPr lang="kk-KZ" sz="1400" b="1" dirty="0" smtClean="0">
                          <a:solidFill>
                            <a:schemeClr val="tx1"/>
                          </a:solidFill>
                          <a:latin typeface="Times New Roman" pitchFamily="18" charset="0"/>
                          <a:cs typeface="Times New Roman" pitchFamily="18" charset="0"/>
                        </a:rPr>
                        <a:t>Жоспарлы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hMerge="1">
                  <a:txBody>
                    <a:bodyPr/>
                    <a:lstStyle/>
                    <a:p>
                      <a:endParaRPr lang="ru-RU" dirty="0"/>
                    </a:p>
                  </a:txBody>
                  <a:tcPr/>
                </a:tc>
              </a:tr>
              <a:tr h="215831">
                <a:tc vMerge="1">
                  <a:txBody>
                    <a:bodyPr/>
                    <a:lstStyle/>
                    <a:p>
                      <a:endParaRPr lang="ru-RU" dirty="0"/>
                    </a:p>
                  </a:txBody>
                  <a:tcPr/>
                </a:tc>
                <a:tc vMerge="1">
                  <a:txBody>
                    <a:bodyPr/>
                    <a:lstStyle/>
                    <a:p>
                      <a:endParaRPr lang="ru-RU" dirty="0"/>
                    </a:p>
                  </a:txBody>
                  <a:tcPr/>
                </a:tc>
                <a:tc>
                  <a:txBody>
                    <a:bodyPr/>
                    <a:lstStyle/>
                    <a:p>
                      <a:pPr algn="ctr"/>
                      <a:r>
                        <a:rPr lang="kk-KZ" sz="1200" b="1" dirty="0" smtClean="0">
                          <a:latin typeface="Times New Roman" pitchFamily="18" charset="0"/>
                          <a:cs typeface="Times New Roman" pitchFamily="18" charset="0"/>
                        </a:rPr>
                        <a:t>2025г.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2026г.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2027г.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2027г.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938246">
                <a:tc>
                  <a:txBody>
                    <a:bodyPr/>
                    <a:lstStyle/>
                    <a:p>
                      <a:r>
                        <a:rPr lang="kk-KZ" sz="1400" dirty="0" smtClean="0">
                          <a:latin typeface="Times New Roman" pitchFamily="18" charset="0"/>
                          <a:cs typeface="Times New Roman" pitchFamily="18" charset="0"/>
                        </a:rPr>
                        <a:t>1</a:t>
                      </a:r>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i="0" kern="1200" dirty="0" err="1" smtClean="0">
                          <a:solidFill>
                            <a:schemeClr val="dk1"/>
                          </a:solidFill>
                          <a:latin typeface="Times New Roman" pitchFamily="18" charset="0"/>
                          <a:ea typeface="+mn-ea"/>
                          <a:cs typeface="Times New Roman" pitchFamily="18" charset="0"/>
                        </a:rPr>
                        <a:t>Қазақстан Республикасының заңнамасына сәйкес жәрдемақыларды және өзге </a:t>
                      </a:r>
                      <a:r>
                        <a:rPr lang="ru-RU" sz="1400" b="0" i="0" kern="1200" dirty="0" smtClean="0">
                          <a:solidFill>
                            <a:schemeClr val="dk1"/>
                          </a:solidFill>
                          <a:latin typeface="Times New Roman" pitchFamily="18" charset="0"/>
                          <a:ea typeface="+mn-ea"/>
                          <a:cs typeface="Times New Roman" pitchFamily="18" charset="0"/>
                        </a:rPr>
                        <a:t>де </a:t>
                      </a:r>
                      <a:r>
                        <a:rPr lang="ru-RU" sz="1400" b="0" i="0" kern="1200" dirty="0" err="1" smtClean="0">
                          <a:solidFill>
                            <a:schemeClr val="dk1"/>
                          </a:solidFill>
                          <a:latin typeface="Times New Roman" pitchFamily="18" charset="0"/>
                          <a:ea typeface="+mn-ea"/>
                          <a:cs typeface="Times New Roman" pitchFamily="18" charset="0"/>
                        </a:rPr>
                        <a:t>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сондай-ақ айыппұл санкцияларын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салықтар </a:t>
                      </a:r>
                      <a:r>
                        <a:rPr lang="ru-RU" sz="1400" b="0" i="0" kern="1200" dirty="0" smtClean="0">
                          <a:solidFill>
                            <a:schemeClr val="dk1"/>
                          </a:solidFill>
                          <a:latin typeface="Times New Roman" pitchFamily="18" charset="0"/>
                          <a:ea typeface="+mn-ea"/>
                          <a:cs typeface="Times New Roman" pitchFamily="18" charset="0"/>
                        </a:rPr>
                        <a:t>мен </a:t>
                      </a:r>
                      <a:r>
                        <a:rPr lang="ru-RU" sz="1400" b="0" i="0" kern="1200" dirty="0" err="1" smtClean="0">
                          <a:solidFill>
                            <a:schemeClr val="dk1"/>
                          </a:solidFill>
                          <a:latin typeface="Times New Roman" pitchFamily="18" charset="0"/>
                          <a:ea typeface="+mn-ea"/>
                          <a:cs typeface="Times New Roman" pitchFamily="18" charset="0"/>
                        </a:rPr>
                        <a:t>басқа </a:t>
                      </a:r>
                      <a:r>
                        <a:rPr lang="ru-RU" sz="1400" b="0" i="0" kern="1200" dirty="0" smtClean="0">
                          <a:solidFill>
                            <a:schemeClr val="dk1"/>
                          </a:solidFill>
                          <a:latin typeface="Times New Roman" pitchFamily="18" charset="0"/>
                          <a:ea typeface="+mn-ea"/>
                          <a:cs typeface="Times New Roman" pitchFamily="18" charset="0"/>
                        </a:rPr>
                        <a:t>да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қолдану 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айлық есепт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көрсетк</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ш</a:t>
                      </a:r>
                      <a:r>
                        <a:rPr lang="ru-RU" sz="1400" b="0" i="0" kern="1200" dirty="0" smtClean="0">
                          <a:solidFill>
                            <a:schemeClr val="dk1"/>
                          </a:solidFill>
                          <a:latin typeface="Times New Roman" pitchFamily="18" charset="0"/>
                          <a:ea typeface="+mn-ea"/>
                          <a:cs typeface="Times New Roman" pitchFamily="18" charset="0"/>
                        </a:rPr>
                        <a:t> (АЕК)</a:t>
                      </a:r>
                    </a:p>
                  </a:txBody>
                  <a:tcPr/>
                </a:tc>
                <a:tc>
                  <a:txBody>
                    <a:bodyPr/>
                    <a:lstStyle/>
                    <a:p>
                      <a:pPr algn="ctr"/>
                      <a:r>
                        <a:rPr lang="ru-RU" sz="1200" dirty="0" smtClean="0">
                          <a:latin typeface="Times New Roman" pitchFamily="18" charset="0"/>
                          <a:cs typeface="Times New Roman" pitchFamily="18" charset="0"/>
                        </a:rPr>
                        <a:t>3932</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4325</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4355</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4573</a:t>
                      </a:r>
                      <a:endParaRPr lang="ru-RU" sz="12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2</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Жалақының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ЖТМ)</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3</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Мемлекетт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базалық зейнетақы төлем</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МБЗ)</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32360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35596</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35847</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37640</a:t>
                      </a:r>
                      <a:endParaRPr lang="ru-RU" sz="1200" dirty="0">
                        <a:latin typeface="Times New Roman" pitchFamily="18" charset="0"/>
                        <a:cs typeface="Times New Roman" pitchFamily="18" charset="0"/>
                      </a:endParaRPr>
                    </a:p>
                  </a:txBody>
                  <a:tcPr/>
                </a:tc>
              </a:tr>
              <a:tr h="442811">
                <a:tc>
                  <a:txBody>
                    <a:bodyPr/>
                    <a:lstStyle/>
                    <a:p>
                      <a:r>
                        <a:rPr lang="kk-KZ" sz="1400" dirty="0" smtClean="0">
                          <a:latin typeface="Times New Roman" pitchFamily="18" charset="0"/>
                          <a:cs typeface="Times New Roman" pitchFamily="18" charset="0"/>
                        </a:rPr>
                        <a:t>4</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Зейнетақының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62771</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69049</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73578</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77258</a:t>
                      </a:r>
                      <a:endParaRPr lang="ru-RU" sz="1200" dirty="0">
                        <a:latin typeface="Times New Roman" pitchFamily="18" charset="0"/>
                        <a:cs typeface="Times New Roman" pitchFamily="18" charset="0"/>
                      </a:endParaRPr>
                    </a:p>
                  </a:txBody>
                  <a:tcPr/>
                </a:tc>
              </a:tr>
              <a:tr h="514522">
                <a:tc>
                  <a:txBody>
                    <a:bodyPr/>
                    <a:lstStyle/>
                    <a:p>
                      <a:r>
                        <a:rPr lang="kk-KZ" sz="1400" dirty="0" smtClean="0">
                          <a:latin typeface="Times New Roman" pitchFamily="18" charset="0"/>
                          <a:cs typeface="Times New Roman" pitchFamily="18" charset="0"/>
                        </a:rPr>
                        <a:t>5</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Базалық 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күнкөр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с </a:t>
                      </a:r>
                      <a:r>
                        <a:rPr lang="ru-RU" sz="1400" b="0" i="0" kern="1200" dirty="0" err="1" smtClean="0">
                          <a:solidFill>
                            <a:schemeClr val="dk1"/>
                          </a:solidFill>
                          <a:latin typeface="Times New Roman" pitchFamily="18" charset="0"/>
                          <a:ea typeface="+mn-ea"/>
                          <a:cs typeface="Times New Roman" pitchFamily="18" charset="0"/>
                        </a:rPr>
                        <a:t>деңгей</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шамасы</a:t>
                      </a:r>
                      <a:endParaRPr lang="ru-RU" sz="14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46228</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50851</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54156</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57405</a:t>
                      </a:r>
                      <a:endParaRPr lang="ru-RU" sz="1200" dirty="0">
                        <a:latin typeface="Times New Roman" pitchFamily="18" charset="0"/>
                        <a:cs typeface="Times New Roman" pitchFamily="18" charset="0"/>
                      </a:endParaRPr>
                    </a:p>
                  </a:txBody>
                  <a:tcPr/>
                </a:tc>
              </a:tr>
            </a:tbl>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a:style>
    </a:sp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2099</TotalTime>
  <Words>1089</Words>
  <Application>Microsoft Office PowerPoint</Application>
  <PresentationFormat>Экран (4:3)</PresentationFormat>
  <Paragraphs>173</Paragraphs>
  <Slides>16</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Айлық есептік көрсеткіш (бұдан әрі — АЕК) - Қазақстанда зейнетақыларды, жәрдемақыларды және өзге де әлеуметтік төлемдерді есептеу үшін, сондай-ақ айыппұл санкцияларын қолдану, салықтарды және Қазақстан Республикасының заңнамасына сәйкес басқа да төлемдерді есептеу үшін пайдаланылатын көрсеткіш.</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Гульзинат Сыдыкова</dc:creator>
  <cp:lastModifiedBy>HP</cp:lastModifiedBy>
  <cp:revision>161</cp:revision>
  <dcterms:created xsi:type="dcterms:W3CDTF">2020-01-30T11:38:36Z</dcterms:created>
  <dcterms:modified xsi:type="dcterms:W3CDTF">2026-10-11T11:39:50Z</dcterms:modified>
</cp:coreProperties>
</file>