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diagrams/colors11.xml" ContentType="application/vnd.openxmlformats-officedocument.drawingml.diagramColors+xml"/>
  <Override PartName="/ppt/theme/theme1.xml" ContentType="application/vnd.openxmlformats-officedocument.them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diagrams/drawing18.xml" ContentType="application/vnd.ms-office.drawingml.diagramDrawing+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layout13.xml" ContentType="application/vnd.openxmlformats-officedocument.drawingml.diagramLayout+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layout11.xml" ContentType="application/vnd.openxmlformats-officedocument.drawingml.diagramLayout+xml"/>
  <Override PartName="/ppt/diagrams/colors1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notesSlides/notesSlide1.xml" ContentType="application/vnd.openxmlformats-officedocument.presentationml.notesSlide+xml"/>
  <Override PartName="/ppt/diagrams/colors1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colors10.xml" ContentType="application/vnd.openxmlformats-officedocument.drawingml.diagramColors+xml"/>
  <Override PartName="/ppt/diagrams/data14.xml" ContentType="application/vnd.openxmlformats-officedocument.drawingml.diagramData+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ppt/diagrams/data9.xml" ContentType="application/vnd.openxmlformats-officedocument.drawingml.diagramData+xml"/>
  <Override PartName="/ppt/diagrams/data10.xml" ContentType="application/vnd.openxmlformats-officedocument.drawingml.diagramData+xml"/>
  <Override PartName="/docProps/app.xml" ContentType="application/vnd.openxmlformats-officedocument.extended-properties+xml"/>
  <Override PartName="/ppt/diagrams/drawing17.xml" ContentType="application/vnd.ms-office.drawingml.diagramDrawing+xml"/>
  <Override PartName="/ppt/slides/slide11.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8.xml" ContentType="application/vnd.ms-office.drawingml.diagramDrawing+xml"/>
  <Override PartName="/ppt/diagrams/drawing13.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65" r:id="rId3"/>
    <p:sldId id="264" r:id="rId4"/>
    <p:sldId id="262" r:id="rId5"/>
    <p:sldId id="261" r:id="rId6"/>
    <p:sldId id="263" r:id="rId7"/>
    <p:sldId id="266" r:id="rId8"/>
    <p:sldId id="267" r:id="rId9"/>
    <p:sldId id="268" r:id="rId10"/>
    <p:sldId id="273" r:id="rId11"/>
    <p:sldId id="286" r:id="rId12"/>
    <p:sldId id="284" r:id="rId13"/>
    <p:sldId id="274" r:id="rId14"/>
    <p:sldId id="280" r:id="rId15"/>
    <p:sldId id="283" r:id="rId16"/>
    <p:sldId id="277"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5F6D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1474" y="-91"/>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2026 жыл – 19 бірл.</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5"/>
          </a:lnRef>
          <a:fillRef idx="2">
            <a:schemeClr val="accent5"/>
          </a:fillRef>
          <a:effectRef idx="1">
            <a:schemeClr val="accent5"/>
          </a:effectRef>
          <a:fontRef idx="minor">
            <a:schemeClr val="dk1"/>
          </a:fontRef>
        </dgm:style>
      </dgm:prSet>
      <dgm:spPr/>
      <dgm:t>
        <a:bodyPr/>
        <a:lstStyle/>
        <a:p>
          <a:r>
            <a:rPr lang="kk-KZ" sz="2000" b="1" dirty="0" smtClean="0">
              <a:latin typeface="Times New Roman" pitchFamily="18" charset="0"/>
              <a:cs typeface="Times New Roman" pitchFamily="18" charset="0"/>
            </a:rPr>
            <a:t>2027 жыл – 19 бірл.</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6"/>
          </a:lnRef>
          <a:fillRef idx="2">
            <a:schemeClr val="accent6"/>
          </a:fillRef>
          <a:effectRef idx="1">
            <a:schemeClr val="accent6"/>
          </a:effectRef>
          <a:fontRef idx="minor">
            <a:schemeClr val="dk1"/>
          </a:fontRef>
        </dgm:style>
      </dgm:prSet>
      <dgm:spPr/>
      <dgm:t>
        <a:bodyPr/>
        <a:lstStyle/>
        <a:p>
          <a:r>
            <a:rPr lang="kk-KZ" sz="2000" b="1" dirty="0" smtClean="0">
              <a:latin typeface="Times New Roman" pitchFamily="18" charset="0"/>
              <a:cs typeface="Times New Roman" pitchFamily="18" charset="0"/>
            </a:rPr>
            <a:t>2028 жыл –  19 бірл.</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C27AB41B-9BA2-4D5D-AD0B-756CFB5715B8}" type="presOf" srcId="{390E4B67-35DA-4271-A37D-400B32D75263}" destId="{4B1831F8-D077-40E2-AA43-4E3D4067F89F}" srcOrd="0" destOrd="0" presId="urn:microsoft.com/office/officeart/2005/8/layout/pyramid2"/>
    <dgm:cxn modelId="{96873141-8B1C-4DC3-B6BD-91AB7E7E70CB}" type="presOf" srcId="{A9A1123D-4872-4E6E-A9BD-A5B92F3A5CA9}" destId="{B4429D22-0500-42FA-9000-D9E17D3537C1}" srcOrd="0" destOrd="0" presId="urn:microsoft.com/office/officeart/2005/8/layout/pyramid2"/>
    <dgm:cxn modelId="{B7A15D33-1A7C-4AA7-AADD-F3D68CC505DB}"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2E4BD7F1-E339-4B66-BF30-84BDDE080D26}"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DDF51D51-E7B5-4C33-AD9A-A591351D3D6B}" type="presParOf" srcId="{C7CBC296-D76B-47EA-AFBA-F5BD5F4124DB}" destId="{84872534-8612-4087-A06F-DB9304776EAA}" srcOrd="0" destOrd="0" presId="urn:microsoft.com/office/officeart/2005/8/layout/pyramid2"/>
    <dgm:cxn modelId="{1E5D8EEA-2FA0-4403-9E26-1D9920F73533}" type="presParOf" srcId="{C7CBC296-D76B-47EA-AFBA-F5BD5F4124DB}" destId="{E063AA2C-4510-439F-A4B1-DFD86845EA46}" srcOrd="1" destOrd="0" presId="urn:microsoft.com/office/officeart/2005/8/layout/pyramid2"/>
    <dgm:cxn modelId="{A525FB6A-2FE9-43AB-9298-907CE461341F}" type="presParOf" srcId="{E063AA2C-4510-439F-A4B1-DFD86845EA46}" destId="{4B1831F8-D077-40E2-AA43-4E3D4067F89F}" srcOrd="0" destOrd="0" presId="urn:microsoft.com/office/officeart/2005/8/layout/pyramid2"/>
    <dgm:cxn modelId="{3C6CD5D3-1DBC-4F92-94DA-12F22E199724}" type="presParOf" srcId="{E063AA2C-4510-439F-A4B1-DFD86845EA46}" destId="{21CE8410-2A23-4F8E-91F6-C96F99CAD248}" srcOrd="1" destOrd="0" presId="urn:microsoft.com/office/officeart/2005/8/layout/pyramid2"/>
    <dgm:cxn modelId="{3C7AF650-E5F5-4F57-AA3F-64C2FD83378C}" type="presParOf" srcId="{E063AA2C-4510-439F-A4B1-DFD86845EA46}" destId="{B4429D22-0500-42FA-9000-D9E17D3537C1}" srcOrd="2" destOrd="0" presId="urn:microsoft.com/office/officeart/2005/8/layout/pyramid2"/>
    <dgm:cxn modelId="{B8CEC3D3-7379-4F71-98AA-636EA9C21A08}" type="presParOf" srcId="{E063AA2C-4510-439F-A4B1-DFD86845EA46}" destId="{41CFDB00-BDD8-41AE-A9FC-32F37D4E119B}" srcOrd="3" destOrd="0" presId="urn:microsoft.com/office/officeart/2005/8/layout/pyramid2"/>
    <dgm:cxn modelId="{3F6564EC-D94B-4014-8E30-82E7A469DC4E}" type="presParOf" srcId="{E063AA2C-4510-439F-A4B1-DFD86845EA46}" destId="{831CC9CD-433E-4936-B4D5-991E64FFFEEC}" srcOrd="4" destOrd="0" presId="urn:microsoft.com/office/officeart/2005/8/layout/pyramid2"/>
    <dgm:cxn modelId="{01A54B03-450F-4CC0-A6E4-C22ED5A11A74}"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B48AD8FB-E4AB-48F4-A752-D82CCB6634F8}">
      <dgm:prSet phldrT="[Текст]" custT="1"/>
      <dgm:spPr/>
      <dgm:t>
        <a:bodyPr/>
        <a:lstStyle/>
        <a:p>
          <a:r>
            <a:rPr lang="kk-KZ" sz="1800" b="1" dirty="0" smtClean="0">
              <a:latin typeface="Times New Roman" pitchFamily="18" charset="0"/>
              <a:cs typeface="Times New Roman" pitchFamily="18" charset="0"/>
            </a:rPr>
            <a:t>2028 жыл  – 85,9</a:t>
          </a:r>
          <a:endParaRPr lang="ru-RU" sz="1800" b="1" dirty="0">
            <a:latin typeface="Times New Roman" pitchFamily="18" charset="0"/>
            <a:cs typeface="Times New Roman" pitchFamily="18" charset="0"/>
          </a:endParaRPr>
        </a:p>
      </dgm:t>
    </dgm:pt>
    <dgm:pt modelId="{85587DA2-7271-48BB-83C9-661A45E9D35F}" type="sibTrans" cxnId="{65724C0D-D66B-4E2E-86BA-F80154EDC37A}">
      <dgm:prSet/>
      <dgm:spPr/>
      <dgm:t>
        <a:bodyPr/>
        <a:lstStyle/>
        <a:p>
          <a:endParaRPr lang="ru-RU" sz="2000"/>
        </a:p>
      </dgm:t>
    </dgm:pt>
    <dgm:pt modelId="{7E95261E-A60A-4E87-809D-8C772D4B170A}" type="parTrans" cxnId="{65724C0D-D66B-4E2E-86BA-F80154EDC37A}">
      <dgm:prSet/>
      <dgm:spPr/>
      <dgm:t>
        <a:bodyPr/>
        <a:lstStyle/>
        <a:p>
          <a:endParaRPr lang="ru-RU" sz="2000"/>
        </a:p>
      </dgm:t>
    </dgm:pt>
    <dgm:pt modelId="{A9A1123D-4872-4E6E-A9BD-A5B92F3A5CA9}">
      <dgm:prSet phldrT="[Текст]" custT="1"/>
      <dgm:spPr/>
      <dgm:t>
        <a:bodyPr/>
        <a:lstStyle/>
        <a:p>
          <a:r>
            <a:rPr lang="kk-KZ" sz="1800" b="1" dirty="0" smtClean="0">
              <a:latin typeface="Times New Roman" pitchFamily="18" charset="0"/>
              <a:cs typeface="Times New Roman" pitchFamily="18" charset="0"/>
            </a:rPr>
            <a:t>2027 жыл  – 85,4</a:t>
          </a:r>
          <a:endParaRPr lang="ru-RU" sz="1800" b="1" dirty="0">
            <a:latin typeface="Times New Roman" pitchFamily="18" charset="0"/>
            <a:cs typeface="Times New Roman" pitchFamily="18" charset="0"/>
          </a:endParaRPr>
        </a:p>
      </dgm:t>
    </dgm:pt>
    <dgm:pt modelId="{D6BB6CB4-9797-401F-9609-5BB252E53004}" type="sibTrans" cxnId="{2A05BC33-6371-4301-901C-9C808A190A6E}">
      <dgm:prSet/>
      <dgm:spPr/>
      <dgm:t>
        <a:bodyPr/>
        <a:lstStyle/>
        <a:p>
          <a:endParaRPr lang="ru-RU" sz="2000"/>
        </a:p>
      </dgm:t>
    </dgm:pt>
    <dgm:pt modelId="{E3F63937-B3D5-428D-9561-74B014EFF127}" type="parTrans" cxnId="{2A05BC33-6371-4301-901C-9C808A190A6E}">
      <dgm:prSet/>
      <dgm:spPr/>
      <dgm:t>
        <a:bodyPr/>
        <a:lstStyle/>
        <a:p>
          <a:endParaRPr lang="ru-RU" sz="2000"/>
        </a:p>
      </dgm:t>
    </dgm:pt>
    <dgm:pt modelId="{390E4B67-35DA-4271-A37D-400B32D75263}">
      <dgm:prSet phldrT="[Текст]" custT="1"/>
      <dgm:spPr/>
      <dgm:t>
        <a:bodyPr/>
        <a:lstStyle/>
        <a:p>
          <a:r>
            <a:rPr lang="kk-KZ" sz="1800" b="1" dirty="0" smtClean="0">
              <a:latin typeface="Times New Roman" pitchFamily="18" charset="0"/>
              <a:cs typeface="Times New Roman" pitchFamily="18" charset="0"/>
            </a:rPr>
            <a:t>2026 жыл – 85,0</a:t>
          </a:r>
          <a:endParaRPr lang="ru-RU" sz="1800" b="1" dirty="0">
            <a:latin typeface="Times New Roman" pitchFamily="18" charset="0"/>
            <a:cs typeface="Times New Roman" pitchFamily="18" charset="0"/>
          </a:endParaRPr>
        </a:p>
      </dgm:t>
    </dgm:pt>
    <dgm:pt modelId="{10391837-66A8-42E3-9B8F-F20D629CE47C}" type="sibTrans" cxnId="{977C167A-8C93-449D-9F65-3AFBD2A628AF}">
      <dgm:prSet/>
      <dgm:spPr/>
      <dgm:t>
        <a:bodyPr/>
        <a:lstStyle/>
        <a:p>
          <a:endParaRPr lang="ru-RU" sz="2000"/>
        </a:p>
      </dgm:t>
    </dgm:pt>
    <dgm:pt modelId="{DCE9A89E-CCEB-4163-B409-79BB791FA5B9}" type="parTrans" cxnId="{977C167A-8C93-449D-9F65-3AFBD2A628AF}">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7382"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52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2169">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01D8D7D-07FA-4E9B-B181-979C217F5B8D}" type="presOf" srcId="{B48AD8FB-E4AB-48F4-A752-D82CCB6634F8}" destId="{831CC9CD-433E-4936-B4D5-991E64FFFEEC}" srcOrd="0" destOrd="0" presId="urn:microsoft.com/office/officeart/2005/8/layout/pyramid2"/>
    <dgm:cxn modelId="{640ABA82-2C18-4124-B042-F21BABC320FB}" type="presOf" srcId="{A9A1123D-4872-4E6E-A9BD-A5B92F3A5CA9}" destId="{B4429D22-0500-42FA-9000-D9E17D3537C1}" srcOrd="0" destOrd="0" presId="urn:microsoft.com/office/officeart/2005/8/layout/pyramid2"/>
    <dgm:cxn modelId="{E1CA6CD5-8265-420D-8784-4B3F13802EFF}"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6A848CD-598F-4ACE-B8DC-96035523C0F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F3ACC30-FA88-41DF-85A9-A41E9B78942B}" type="presParOf" srcId="{C7CBC296-D76B-47EA-AFBA-F5BD5F4124DB}" destId="{84872534-8612-4087-A06F-DB9304776EAA}" srcOrd="0" destOrd="0" presId="urn:microsoft.com/office/officeart/2005/8/layout/pyramid2"/>
    <dgm:cxn modelId="{B788295E-F178-4986-916D-638C7C0F8748}" type="presParOf" srcId="{C7CBC296-D76B-47EA-AFBA-F5BD5F4124DB}" destId="{E063AA2C-4510-439F-A4B1-DFD86845EA46}" srcOrd="1" destOrd="0" presId="urn:microsoft.com/office/officeart/2005/8/layout/pyramid2"/>
    <dgm:cxn modelId="{4BB943F5-10B9-429E-A380-E3ED878E0FE0}" type="presParOf" srcId="{E063AA2C-4510-439F-A4B1-DFD86845EA46}" destId="{4B1831F8-D077-40E2-AA43-4E3D4067F89F}" srcOrd="0" destOrd="0" presId="urn:microsoft.com/office/officeart/2005/8/layout/pyramid2"/>
    <dgm:cxn modelId="{500EDC46-CF90-4DF0-B877-D20C20E589F6}" type="presParOf" srcId="{E063AA2C-4510-439F-A4B1-DFD86845EA46}" destId="{21CE8410-2A23-4F8E-91F6-C96F99CAD248}" srcOrd="1" destOrd="0" presId="urn:microsoft.com/office/officeart/2005/8/layout/pyramid2"/>
    <dgm:cxn modelId="{DAC11E7E-C046-4E53-9D03-1FFE166E31A5}" type="presParOf" srcId="{E063AA2C-4510-439F-A4B1-DFD86845EA46}" destId="{B4429D22-0500-42FA-9000-D9E17D3537C1}" srcOrd="2" destOrd="0" presId="urn:microsoft.com/office/officeart/2005/8/layout/pyramid2"/>
    <dgm:cxn modelId="{860FA15D-E032-4679-9740-FA1ECEC9E862}" type="presParOf" srcId="{E063AA2C-4510-439F-A4B1-DFD86845EA46}" destId="{41CFDB00-BDD8-41AE-A9FC-32F37D4E119B}" srcOrd="3" destOrd="0" presId="urn:microsoft.com/office/officeart/2005/8/layout/pyramid2"/>
    <dgm:cxn modelId="{19102B4F-5DE9-4AE3-A191-FCEA89902098}" type="presParOf" srcId="{E063AA2C-4510-439F-A4B1-DFD86845EA46}" destId="{831CC9CD-433E-4936-B4D5-991E64FFFEEC}" srcOrd="4" destOrd="0" presId="urn:microsoft.com/office/officeart/2005/8/layout/pyramid2"/>
    <dgm:cxn modelId="{2F409533-CF06-43EB-9626-E9044B2E5AC6}"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pPr algn="l"/>
          <a:r>
            <a:rPr lang="kk-KZ" sz="2000" b="1" dirty="0" smtClean="0">
              <a:latin typeface="Times New Roman" pitchFamily="18" charset="0"/>
              <a:cs typeface="Times New Roman" pitchFamily="18" charset="0"/>
            </a:rPr>
            <a:t>2026 жыл –32,0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33,2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pPr algn="l"/>
          <a:r>
            <a:rPr lang="kk-KZ" sz="2000" b="1" dirty="0" smtClean="0">
              <a:latin typeface="Times New Roman" pitchFamily="18" charset="0"/>
              <a:cs typeface="Times New Roman" pitchFamily="18" charset="0"/>
            </a:rPr>
            <a:t> 2028 жыл – 34,6</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31319" custLinFactNeighborX="-1728" custLinFactNeighborY="60987">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36537" custLinFactY="1506" custLinFactNeighborX="3815"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38598"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A51A2A9B-E4FD-4F8D-9A27-692FB4E1D575}" type="presOf" srcId="{A9A1123D-4872-4E6E-A9BD-A5B92F3A5CA9}" destId="{B4429D22-0500-42FA-9000-D9E17D3537C1}" srcOrd="0" destOrd="0" presId="urn:microsoft.com/office/officeart/2005/8/layout/pyramid2"/>
    <dgm:cxn modelId="{88F7F9A8-0A4E-4E3F-9C6B-C02589715922}"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C4B2877A-5F4E-41B1-AB01-467E759A15E3}" type="presOf" srcId="{14B45953-FDA0-4AF6-B1D6-78700A15E015}" destId="{C7CBC296-D76B-47EA-AFBA-F5BD5F4124DB}" srcOrd="0" destOrd="0" presId="urn:microsoft.com/office/officeart/2005/8/layout/pyramid2"/>
    <dgm:cxn modelId="{9C56123E-5A89-46A9-A058-2AC65B5412DE}"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818D944-5EF2-43BD-A830-16DA58E53450}" type="presParOf" srcId="{C7CBC296-D76B-47EA-AFBA-F5BD5F4124DB}" destId="{84872534-8612-4087-A06F-DB9304776EAA}" srcOrd="0" destOrd="0" presId="urn:microsoft.com/office/officeart/2005/8/layout/pyramid2"/>
    <dgm:cxn modelId="{8EFB388A-EC53-4DA9-8F8B-51464F06C48E}" type="presParOf" srcId="{C7CBC296-D76B-47EA-AFBA-F5BD5F4124DB}" destId="{E063AA2C-4510-439F-A4B1-DFD86845EA46}" srcOrd="1" destOrd="0" presId="urn:microsoft.com/office/officeart/2005/8/layout/pyramid2"/>
    <dgm:cxn modelId="{4F56FF47-BA4D-4C57-8DF1-0173272A4856}" type="presParOf" srcId="{E063AA2C-4510-439F-A4B1-DFD86845EA46}" destId="{4B1831F8-D077-40E2-AA43-4E3D4067F89F}" srcOrd="0" destOrd="0" presId="urn:microsoft.com/office/officeart/2005/8/layout/pyramid2"/>
    <dgm:cxn modelId="{8EB42F58-A33D-435A-AA25-8A6109A4F552}" type="presParOf" srcId="{E063AA2C-4510-439F-A4B1-DFD86845EA46}" destId="{21CE8410-2A23-4F8E-91F6-C96F99CAD248}" srcOrd="1" destOrd="0" presId="urn:microsoft.com/office/officeart/2005/8/layout/pyramid2"/>
    <dgm:cxn modelId="{5F86D6BB-85E5-4B8B-A78E-E04653B91676}" type="presParOf" srcId="{E063AA2C-4510-439F-A4B1-DFD86845EA46}" destId="{B4429D22-0500-42FA-9000-D9E17D3537C1}" srcOrd="2" destOrd="0" presId="urn:microsoft.com/office/officeart/2005/8/layout/pyramid2"/>
    <dgm:cxn modelId="{9B84D95E-5484-43EE-BF4C-760136CF81B2}" type="presParOf" srcId="{E063AA2C-4510-439F-A4B1-DFD86845EA46}" destId="{41CFDB00-BDD8-41AE-A9FC-32F37D4E119B}" srcOrd="3" destOrd="0" presId="urn:microsoft.com/office/officeart/2005/8/layout/pyramid2"/>
    <dgm:cxn modelId="{07894C9F-A22D-4375-818C-644B7E76BC78}" type="presParOf" srcId="{E063AA2C-4510-439F-A4B1-DFD86845EA46}" destId="{831CC9CD-433E-4936-B4D5-991E64FFFEEC}" srcOrd="4" destOrd="0" presId="urn:microsoft.com/office/officeart/2005/8/layout/pyramid2"/>
    <dgm:cxn modelId="{5CB5DBC4-460A-4468-875B-8B66C5A2D704}"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1">
            <a:schemeClr val="accent2"/>
          </a:lnRef>
          <a:fillRef idx="2">
            <a:schemeClr val="accent2"/>
          </a:fillRef>
          <a:effectRef idx="1">
            <a:schemeClr val="accent2"/>
          </a:effectRef>
          <a:fontRef idx="minor">
            <a:schemeClr val="dk1"/>
          </a:fontRef>
        </dgm:style>
      </dgm:prSet>
      <dgm:spPr/>
      <dgm:t>
        <a:bodyPr/>
        <a:lstStyle/>
        <a:p>
          <a:r>
            <a:rPr lang="kk-KZ" sz="2000" b="1" dirty="0" smtClean="0">
              <a:latin typeface="Times New Roman" pitchFamily="18" charset="0"/>
              <a:cs typeface="Times New Roman" pitchFamily="18" charset="0"/>
            </a:rPr>
            <a:t>2026 жыл – 1700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1">
            <a:schemeClr val="accent3"/>
          </a:lnRef>
          <a:fillRef idx="2">
            <a:schemeClr val="accent3"/>
          </a:fillRef>
          <a:effectRef idx="1">
            <a:schemeClr val="accent3"/>
          </a:effectRef>
          <a:fontRef idx="minor">
            <a:schemeClr val="dk1"/>
          </a:fontRef>
        </dgm:style>
      </dgm:prSet>
      <dgm:spPr/>
      <dgm:t>
        <a:bodyPr/>
        <a:lstStyle/>
        <a:p>
          <a:r>
            <a:rPr lang="kk-KZ" sz="2000" b="1" dirty="0" smtClean="0">
              <a:latin typeface="Times New Roman" pitchFamily="18" charset="0"/>
              <a:cs typeface="Times New Roman" pitchFamily="18" charset="0"/>
            </a:rPr>
            <a:t>2027 жыл – 1730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1">
            <a:schemeClr val="accent4"/>
          </a:lnRef>
          <a:fillRef idx="2">
            <a:schemeClr val="accent4"/>
          </a:fillRef>
          <a:effectRef idx="1">
            <a:schemeClr val="accent4"/>
          </a:effectRef>
          <a:fontRef idx="minor">
            <a:schemeClr val="dk1"/>
          </a:fontRef>
        </dgm:style>
      </dgm:prSet>
      <dgm:spPr/>
      <dgm:t>
        <a:bodyPr/>
        <a:lstStyle/>
        <a:p>
          <a:r>
            <a:rPr lang="kk-KZ" sz="2000" b="1" dirty="0" smtClean="0">
              <a:latin typeface="Times New Roman" pitchFamily="18" charset="0"/>
              <a:cs typeface="Times New Roman" pitchFamily="18" charset="0"/>
            </a:rPr>
            <a:t>2028 жыл – 1750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924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53743" custLinFactNeighborX="275" custLinFactNeighborY="1549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56542">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13FF511-E8A6-40C1-B565-63AB4AC2D991}" type="presOf" srcId="{B48AD8FB-E4AB-48F4-A752-D82CCB6634F8}" destId="{831CC9CD-433E-4936-B4D5-991E64FFFEEC}" srcOrd="0" destOrd="0" presId="urn:microsoft.com/office/officeart/2005/8/layout/pyramid2"/>
    <dgm:cxn modelId="{910875FC-5B64-4B0C-AF0C-8DF0B148194E}" type="presOf" srcId="{A9A1123D-4872-4E6E-A9BD-A5B92F3A5CA9}" destId="{B4429D22-0500-42FA-9000-D9E17D3537C1}" srcOrd="0" destOrd="0" presId="urn:microsoft.com/office/officeart/2005/8/layout/pyramid2"/>
    <dgm:cxn modelId="{D2A94E85-B21E-49CF-9AE4-479F02AC55D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977C167A-8C93-449D-9F65-3AFBD2A628AF}" srcId="{14B45953-FDA0-4AF6-B1D6-78700A15E015}" destId="{390E4B67-35DA-4271-A37D-400B32D75263}" srcOrd="0" destOrd="0" parTransId="{DCE9A89E-CCEB-4163-B409-79BB791FA5B9}" sibTransId="{10391837-66A8-42E3-9B8F-F20D629CE47C}"/>
    <dgm:cxn modelId="{5FC8ED1D-0812-467A-BD21-CD12AC9695BE}" type="presOf" srcId="{390E4B67-35DA-4271-A37D-400B32D75263}" destId="{4B1831F8-D077-40E2-AA43-4E3D4067F89F}" srcOrd="0" destOrd="0" presId="urn:microsoft.com/office/officeart/2005/8/layout/pyramid2"/>
    <dgm:cxn modelId="{DD2C08E7-1FF8-41A1-8523-BC673E2299A7}" type="presParOf" srcId="{C7CBC296-D76B-47EA-AFBA-F5BD5F4124DB}" destId="{84872534-8612-4087-A06F-DB9304776EAA}" srcOrd="0" destOrd="0" presId="urn:microsoft.com/office/officeart/2005/8/layout/pyramid2"/>
    <dgm:cxn modelId="{1C82EDC5-9F64-42C8-9EDA-BA3038B25242}" type="presParOf" srcId="{C7CBC296-D76B-47EA-AFBA-F5BD5F4124DB}" destId="{E063AA2C-4510-439F-A4B1-DFD86845EA46}" srcOrd="1" destOrd="0" presId="urn:microsoft.com/office/officeart/2005/8/layout/pyramid2"/>
    <dgm:cxn modelId="{E9123C79-1708-477D-8C12-B85E0D71313F}" type="presParOf" srcId="{E063AA2C-4510-439F-A4B1-DFD86845EA46}" destId="{4B1831F8-D077-40E2-AA43-4E3D4067F89F}" srcOrd="0" destOrd="0" presId="urn:microsoft.com/office/officeart/2005/8/layout/pyramid2"/>
    <dgm:cxn modelId="{50AFC752-28A5-46F1-8896-CEE3B7373557}" type="presParOf" srcId="{E063AA2C-4510-439F-A4B1-DFD86845EA46}" destId="{21CE8410-2A23-4F8E-91F6-C96F99CAD248}" srcOrd="1" destOrd="0" presId="urn:microsoft.com/office/officeart/2005/8/layout/pyramid2"/>
    <dgm:cxn modelId="{4E837206-0773-4CF8-BB1A-32520FF6DE77}" type="presParOf" srcId="{E063AA2C-4510-439F-A4B1-DFD86845EA46}" destId="{B4429D22-0500-42FA-9000-D9E17D3537C1}" srcOrd="2" destOrd="0" presId="urn:microsoft.com/office/officeart/2005/8/layout/pyramid2"/>
    <dgm:cxn modelId="{98ABF988-220D-41D8-88E7-5F66FC3F1040}" type="presParOf" srcId="{E063AA2C-4510-439F-A4B1-DFD86845EA46}" destId="{41CFDB00-BDD8-41AE-A9FC-32F37D4E119B}" srcOrd="3" destOrd="0" presId="urn:microsoft.com/office/officeart/2005/8/layout/pyramid2"/>
    <dgm:cxn modelId="{0B0E99EA-68AA-49DB-B28C-6F8426AA6A5B}" type="presParOf" srcId="{E063AA2C-4510-439F-A4B1-DFD86845EA46}" destId="{831CC9CD-433E-4936-B4D5-991E64FFFEEC}" srcOrd="4" destOrd="0" presId="urn:microsoft.com/office/officeart/2005/8/layout/pyramid2"/>
    <dgm:cxn modelId="{71983673-FC24-44A6-8D3D-97042B587D15}"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22,0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22,8</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23,7</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161" custLinFactNeighborY="-50507"/>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80624"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71154" custLinFactNeighborX="861"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73424" custLinFactNeighborX="1996" custLinFactNeighborY="8107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7FD2F4FC-9F7B-4B42-B68D-BF1F3DB5129C}" type="presOf" srcId="{A9A1123D-4872-4E6E-A9BD-A5B92F3A5CA9}" destId="{B4429D22-0500-42FA-9000-D9E17D3537C1}" srcOrd="0" destOrd="0" presId="urn:microsoft.com/office/officeart/2005/8/layout/pyramid2"/>
    <dgm:cxn modelId="{B945A01B-B3AA-4999-AFE0-6E745FDA87BE}"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5952BAB7-F88D-4B1B-A118-01D14E4AE6BE}" type="presOf" srcId="{14B45953-FDA0-4AF6-B1D6-78700A15E015}" destId="{C7CBC296-D76B-47EA-AFBA-F5BD5F4124DB}" srcOrd="0" destOrd="0" presId="urn:microsoft.com/office/officeart/2005/8/layout/pyramid2"/>
    <dgm:cxn modelId="{84518A78-D047-4891-AD0F-DC0531A10A5F}"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4376F8A1-47D0-4005-B6A4-66EB01A81595}" type="presParOf" srcId="{C7CBC296-D76B-47EA-AFBA-F5BD5F4124DB}" destId="{84872534-8612-4087-A06F-DB9304776EAA}" srcOrd="0" destOrd="0" presId="urn:microsoft.com/office/officeart/2005/8/layout/pyramid2"/>
    <dgm:cxn modelId="{299E160A-B90B-49E2-9571-327DEE0636BA}" type="presParOf" srcId="{C7CBC296-D76B-47EA-AFBA-F5BD5F4124DB}" destId="{E063AA2C-4510-439F-A4B1-DFD86845EA46}" srcOrd="1" destOrd="0" presId="urn:microsoft.com/office/officeart/2005/8/layout/pyramid2"/>
    <dgm:cxn modelId="{5588A1F4-0DCF-482F-B2BA-5AFFCE9275E6}" type="presParOf" srcId="{E063AA2C-4510-439F-A4B1-DFD86845EA46}" destId="{4B1831F8-D077-40E2-AA43-4E3D4067F89F}" srcOrd="0" destOrd="0" presId="urn:microsoft.com/office/officeart/2005/8/layout/pyramid2"/>
    <dgm:cxn modelId="{582852A2-8009-45FF-AACC-18486A67A1D0}" type="presParOf" srcId="{E063AA2C-4510-439F-A4B1-DFD86845EA46}" destId="{21CE8410-2A23-4F8E-91F6-C96F99CAD248}" srcOrd="1" destOrd="0" presId="urn:microsoft.com/office/officeart/2005/8/layout/pyramid2"/>
    <dgm:cxn modelId="{D4AF9D43-7BE6-427E-BB42-923C531296AC}" type="presParOf" srcId="{E063AA2C-4510-439F-A4B1-DFD86845EA46}" destId="{B4429D22-0500-42FA-9000-D9E17D3537C1}" srcOrd="2" destOrd="0" presId="urn:microsoft.com/office/officeart/2005/8/layout/pyramid2"/>
    <dgm:cxn modelId="{A0782028-6B60-4BF9-A627-F6AF26812247}" type="presParOf" srcId="{E063AA2C-4510-439F-A4B1-DFD86845EA46}" destId="{41CFDB00-BDD8-41AE-A9FC-32F37D4E119B}" srcOrd="3" destOrd="0" presId="urn:microsoft.com/office/officeart/2005/8/layout/pyramid2"/>
    <dgm:cxn modelId="{66C899D3-6DD5-45ED-9BB2-2F83ACE1CE72}" type="presParOf" srcId="{E063AA2C-4510-439F-A4B1-DFD86845EA46}" destId="{831CC9CD-433E-4936-B4D5-991E64FFFEEC}" srcOrd="4" destOrd="0" presId="urn:microsoft.com/office/officeart/2005/8/layout/pyramid2"/>
    <dgm:cxn modelId="{FBF6EABF-A50B-45B3-B470-C32D3F47084E}"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2</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2027 жыл – 2</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3790">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3552" custLinFactNeighborX="119" custLinFactNeighborY="-52363">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5410" custLinFactNeighborX="1652" custLinFactNeighborY="-38974">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E91E4A34-14CA-4739-BDB3-6E1CDB705DB4}" type="presOf" srcId="{A9A1123D-4872-4E6E-A9BD-A5B92F3A5CA9}" destId="{B4429D22-0500-42FA-9000-D9E17D3537C1}" srcOrd="0" destOrd="0" presId="urn:microsoft.com/office/officeart/2005/8/layout/pyramid2"/>
    <dgm:cxn modelId="{2AA9F6E8-4E02-46E0-B35C-BA2EDAB2C94D}" type="presOf" srcId="{390E4B67-35DA-4271-A37D-400B32D75263}" destId="{4B1831F8-D077-40E2-AA43-4E3D4067F89F}" srcOrd="0" destOrd="0" presId="urn:microsoft.com/office/officeart/2005/8/layout/pyramid2"/>
    <dgm:cxn modelId="{FA80EA7F-AF9A-4CD8-B6D6-AF3871243C31}"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F04922D2-49F8-4A94-BAEA-615EC6FEF904}"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48297A6-3D03-455A-9DCC-8B67E853EC25}" type="presParOf" srcId="{C7CBC296-D76B-47EA-AFBA-F5BD5F4124DB}" destId="{84872534-8612-4087-A06F-DB9304776EAA}" srcOrd="0" destOrd="0" presId="urn:microsoft.com/office/officeart/2005/8/layout/pyramid2"/>
    <dgm:cxn modelId="{8D861B6D-8063-4229-8430-3F25EB387585}" type="presParOf" srcId="{C7CBC296-D76B-47EA-AFBA-F5BD5F4124DB}" destId="{E063AA2C-4510-439F-A4B1-DFD86845EA46}" srcOrd="1" destOrd="0" presId="urn:microsoft.com/office/officeart/2005/8/layout/pyramid2"/>
    <dgm:cxn modelId="{B9DC9E0D-3E04-45CD-9260-252E865099AF}" type="presParOf" srcId="{E063AA2C-4510-439F-A4B1-DFD86845EA46}" destId="{4B1831F8-D077-40E2-AA43-4E3D4067F89F}" srcOrd="0" destOrd="0" presId="urn:microsoft.com/office/officeart/2005/8/layout/pyramid2"/>
    <dgm:cxn modelId="{1FFC4A5E-A401-4626-8FE2-5404AF7F121D}" type="presParOf" srcId="{E063AA2C-4510-439F-A4B1-DFD86845EA46}" destId="{21CE8410-2A23-4F8E-91F6-C96F99CAD248}" srcOrd="1" destOrd="0" presId="urn:microsoft.com/office/officeart/2005/8/layout/pyramid2"/>
    <dgm:cxn modelId="{ECF7797A-9E52-4061-B753-76D085506585}" type="presParOf" srcId="{E063AA2C-4510-439F-A4B1-DFD86845EA46}" destId="{B4429D22-0500-42FA-9000-D9E17D3537C1}" srcOrd="2" destOrd="0" presId="urn:microsoft.com/office/officeart/2005/8/layout/pyramid2"/>
    <dgm:cxn modelId="{B7462015-D14A-4F3A-82ED-439B6D8B8B36}" type="presParOf" srcId="{E063AA2C-4510-439F-A4B1-DFD86845EA46}" destId="{41CFDB00-BDD8-41AE-A9FC-32F37D4E119B}" srcOrd="3" destOrd="0" presId="urn:microsoft.com/office/officeart/2005/8/layout/pyramid2"/>
    <dgm:cxn modelId="{9F7536BA-8874-4FB0-B8AA-CFA220D390CD}" type="presParOf" srcId="{E063AA2C-4510-439F-A4B1-DFD86845EA46}" destId="{831CC9CD-433E-4936-B4D5-991E64FFFEEC}" srcOrd="4" destOrd="0" presId="urn:microsoft.com/office/officeart/2005/8/layout/pyramid2"/>
    <dgm:cxn modelId="{0F47C633-395D-46A0-BBA7-7D0E312F8D2D}"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–28,4</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-24,4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25,3</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1440" custLinFactNeighborY="-2857"/>
      <dgm:spPr>
        <a:prstGeom prst="teardrop">
          <a:avLst/>
        </a:prstGeom>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0482" custLinFactNeighborX="397"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1634" custLinFactY="14722" custLinFactNeighborX="-3978" custLinFactNeighborY="100000">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1634" custLinFactY="21773" custLinFactNeighborX="-179" custLinFactNeighborY="100000">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2A3B4E7-AD6F-453A-9416-8C474151D71D}" type="presOf" srcId="{390E4B67-35DA-4271-A37D-400B32D75263}" destId="{4B1831F8-D077-40E2-AA43-4E3D4067F89F}" srcOrd="0" destOrd="0" presId="urn:microsoft.com/office/officeart/2005/8/layout/pyramid2"/>
    <dgm:cxn modelId="{C91CD63C-AFFF-4895-B78E-5F5131FCC533}" type="presOf" srcId="{14B45953-FDA0-4AF6-B1D6-78700A15E015}" destId="{C7CBC296-D76B-47EA-AFBA-F5BD5F4124DB}" srcOrd="0" destOrd="0" presId="urn:microsoft.com/office/officeart/2005/8/layout/pyramid2"/>
    <dgm:cxn modelId="{2F69BE53-B983-4026-A65C-43744F76F353}"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E3AE9A8C-6F39-4E62-B4E3-D73B2DBE4FBB}"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ABB6B68A-C247-4617-AF90-DB2B2675B04C}" type="presParOf" srcId="{C7CBC296-D76B-47EA-AFBA-F5BD5F4124DB}" destId="{84872534-8612-4087-A06F-DB9304776EAA}" srcOrd="0" destOrd="0" presId="urn:microsoft.com/office/officeart/2005/8/layout/pyramid2"/>
    <dgm:cxn modelId="{CB32E085-9476-4895-B339-CD15D63856B3}" type="presParOf" srcId="{C7CBC296-D76B-47EA-AFBA-F5BD5F4124DB}" destId="{E063AA2C-4510-439F-A4B1-DFD86845EA46}" srcOrd="1" destOrd="0" presId="urn:microsoft.com/office/officeart/2005/8/layout/pyramid2"/>
    <dgm:cxn modelId="{D0063BFC-A884-47B5-A936-842B7A6B8B53}" type="presParOf" srcId="{E063AA2C-4510-439F-A4B1-DFD86845EA46}" destId="{4B1831F8-D077-40E2-AA43-4E3D4067F89F}" srcOrd="0" destOrd="0" presId="urn:microsoft.com/office/officeart/2005/8/layout/pyramid2"/>
    <dgm:cxn modelId="{6276E32F-3EE8-42C0-A250-A069976303D7}" type="presParOf" srcId="{E063AA2C-4510-439F-A4B1-DFD86845EA46}" destId="{21CE8410-2A23-4F8E-91F6-C96F99CAD248}" srcOrd="1" destOrd="0" presId="urn:microsoft.com/office/officeart/2005/8/layout/pyramid2"/>
    <dgm:cxn modelId="{5438B60A-9E6A-416D-A558-C2D70A11B4D6}" type="presParOf" srcId="{E063AA2C-4510-439F-A4B1-DFD86845EA46}" destId="{B4429D22-0500-42FA-9000-D9E17D3537C1}" srcOrd="2" destOrd="0" presId="urn:microsoft.com/office/officeart/2005/8/layout/pyramid2"/>
    <dgm:cxn modelId="{454D48C9-6E24-4D71-A026-6051C458AC0A}" type="presParOf" srcId="{E063AA2C-4510-439F-A4B1-DFD86845EA46}" destId="{41CFDB00-BDD8-41AE-A9FC-32F37D4E119B}" srcOrd="3" destOrd="0" presId="urn:microsoft.com/office/officeart/2005/8/layout/pyramid2"/>
    <dgm:cxn modelId="{13A577E4-44CB-41B6-AAA4-FB26B71CFEA1}" type="presParOf" srcId="{E063AA2C-4510-439F-A4B1-DFD86845EA46}" destId="{831CC9CD-433E-4936-B4D5-991E64FFFEEC}" srcOrd="4" destOrd="0" presId="urn:microsoft.com/office/officeart/2005/8/layout/pyramid2"/>
    <dgm:cxn modelId="{A3DAB9E5-37E1-4CB1-B418-CE9D27D2490E}"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pPr/>
      <dgm:t>
        <a:bodyPr/>
        <a:lstStyle/>
        <a:p>
          <a:r>
            <a:rPr lang="kk-KZ" sz="2000" b="1" dirty="0" smtClean="0">
              <a:latin typeface="Times New Roman" pitchFamily="18" charset="0"/>
              <a:cs typeface="Times New Roman" pitchFamily="18" charset="0"/>
            </a:rPr>
            <a:t>2026 жыл – 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pPr/>
      <dgm:t>
        <a:bodyPr/>
        <a:lstStyle/>
        <a:p>
          <a:r>
            <a:rPr lang="kk-KZ" sz="2000" b="1" dirty="0" smtClean="0">
              <a:latin typeface="Times New Roman" pitchFamily="18" charset="0"/>
              <a:cs typeface="Times New Roman" pitchFamily="18" charset="0"/>
            </a:rPr>
            <a:t>2027 жыл – 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pPr/>
      <dgm:t>
        <a:bodyPr/>
        <a:lstStyle/>
        <a:p>
          <a:r>
            <a:rPr lang="kk-KZ" sz="2000" b="1" dirty="0" smtClean="0">
              <a:latin typeface="Times New Roman" pitchFamily="18" charset="0"/>
              <a:cs typeface="Times New Roman" pitchFamily="18" charset="0"/>
            </a:rPr>
            <a:t>2028 жыл – 5</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prstGeom prst="teardrop">
          <a:avLst/>
        </a:prstGeom>
      </dgm:spPr>
      <dgm:t>
        <a:bodyPr/>
        <a:lstStyle/>
        <a:p>
          <a:endParaRPr lang="ru-RU"/>
        </a:p>
      </dgm:t>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4434">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27747">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27747" custLinFactNeighborX="-669" custLinFactNeighborY="10107">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DD4C0AB4-34C1-4BE5-9B4C-FE47639C0528}" type="presOf" srcId="{A9A1123D-4872-4E6E-A9BD-A5B92F3A5CA9}" destId="{B4429D22-0500-42FA-9000-D9E17D3537C1}" srcOrd="0" destOrd="0" presId="urn:microsoft.com/office/officeart/2005/8/layout/pyramid2"/>
    <dgm:cxn modelId="{A518BFF0-47DD-4C0A-9D8D-2CCA595B7BBF}" type="presOf" srcId="{B48AD8FB-E4AB-48F4-A752-D82CCB6634F8}" destId="{831CC9CD-433E-4936-B4D5-991E64FFFEEC}" srcOrd="0" destOrd="0" presId="urn:microsoft.com/office/officeart/2005/8/layout/pyramid2"/>
    <dgm:cxn modelId="{E51FA996-8A14-44FD-899A-C75C17DC96D4}"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B005243A-9294-4633-A0D4-F1A4686EA123}"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9AAFC114-8AFD-45FB-BA07-5A2A28039540}" type="presParOf" srcId="{C7CBC296-D76B-47EA-AFBA-F5BD5F4124DB}" destId="{84872534-8612-4087-A06F-DB9304776EAA}" srcOrd="0" destOrd="0" presId="urn:microsoft.com/office/officeart/2005/8/layout/pyramid2"/>
    <dgm:cxn modelId="{EDD9144F-B629-48CE-B5BA-FDF5907FC660}" type="presParOf" srcId="{C7CBC296-D76B-47EA-AFBA-F5BD5F4124DB}" destId="{E063AA2C-4510-439F-A4B1-DFD86845EA46}" srcOrd="1" destOrd="0" presId="urn:microsoft.com/office/officeart/2005/8/layout/pyramid2"/>
    <dgm:cxn modelId="{4682A194-15A3-4569-9DB0-DC433ABB31BA}" type="presParOf" srcId="{E063AA2C-4510-439F-A4B1-DFD86845EA46}" destId="{4B1831F8-D077-40E2-AA43-4E3D4067F89F}" srcOrd="0" destOrd="0" presId="urn:microsoft.com/office/officeart/2005/8/layout/pyramid2"/>
    <dgm:cxn modelId="{51CEF297-DB41-4F6D-8C8E-5180D1669138}" type="presParOf" srcId="{E063AA2C-4510-439F-A4B1-DFD86845EA46}" destId="{21CE8410-2A23-4F8E-91F6-C96F99CAD248}" srcOrd="1" destOrd="0" presId="urn:microsoft.com/office/officeart/2005/8/layout/pyramid2"/>
    <dgm:cxn modelId="{940B32D1-E1AB-43CB-8795-AC3E6CA8D42E}" type="presParOf" srcId="{E063AA2C-4510-439F-A4B1-DFD86845EA46}" destId="{B4429D22-0500-42FA-9000-D9E17D3537C1}" srcOrd="2" destOrd="0" presId="urn:microsoft.com/office/officeart/2005/8/layout/pyramid2"/>
    <dgm:cxn modelId="{3D65ADA4-1144-4753-A863-91867D4A3726}" type="presParOf" srcId="{E063AA2C-4510-439F-A4B1-DFD86845EA46}" destId="{41CFDB00-BDD8-41AE-A9FC-32F37D4E119B}" srcOrd="3" destOrd="0" presId="urn:microsoft.com/office/officeart/2005/8/layout/pyramid2"/>
    <dgm:cxn modelId="{F8918E3E-40DF-406A-B8C7-74B8D71C0ABA}" type="presParOf" srcId="{E063AA2C-4510-439F-A4B1-DFD86845EA46}" destId="{831CC9CD-433E-4936-B4D5-991E64FFFEEC}" srcOrd="4" destOrd="0" presId="urn:microsoft.com/office/officeart/2005/8/layout/pyramid2"/>
    <dgm:cxn modelId="{FD2E6443-1743-495B-97AD-EA1BC3EBCFC5}"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399,5</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–415,5</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432,1</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578E32F-9650-465A-BA81-27BE287D79BD}" type="presOf" srcId="{390E4B67-35DA-4271-A37D-400B32D75263}" destId="{4B1831F8-D077-40E2-AA43-4E3D4067F89F}" srcOrd="0" destOrd="0" presId="urn:microsoft.com/office/officeart/2005/8/layout/pyramid2"/>
    <dgm:cxn modelId="{33AEF493-AFC5-4E60-B514-6E9F13EFFD76}" type="presOf" srcId="{A9A1123D-4872-4E6E-A9BD-A5B92F3A5CA9}" destId="{B4429D22-0500-42FA-9000-D9E17D3537C1}"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1DCB9CB-E871-4A4B-8C13-1DAD67E142A0}"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0CE5A32E-A119-451E-8134-70554AEA3207}" type="presOf" srcId="{14B45953-FDA0-4AF6-B1D6-78700A15E015}" destId="{C7CBC296-D76B-47EA-AFBA-F5BD5F4124DB}" srcOrd="0" destOrd="0" presId="urn:microsoft.com/office/officeart/2005/8/layout/pyramid2"/>
    <dgm:cxn modelId="{7ACFC9FD-EBEE-4ADA-9BE9-985296A8AC7D}" type="presParOf" srcId="{C7CBC296-D76B-47EA-AFBA-F5BD5F4124DB}" destId="{84872534-8612-4087-A06F-DB9304776EAA}" srcOrd="0" destOrd="0" presId="urn:microsoft.com/office/officeart/2005/8/layout/pyramid2"/>
    <dgm:cxn modelId="{E7E92DBF-8CAA-4916-915F-7D660BE85D79}" type="presParOf" srcId="{C7CBC296-D76B-47EA-AFBA-F5BD5F4124DB}" destId="{E063AA2C-4510-439F-A4B1-DFD86845EA46}" srcOrd="1" destOrd="0" presId="urn:microsoft.com/office/officeart/2005/8/layout/pyramid2"/>
    <dgm:cxn modelId="{411E1BC0-0B79-42C7-B00E-069D984C2C7A}" type="presParOf" srcId="{E063AA2C-4510-439F-A4B1-DFD86845EA46}" destId="{4B1831F8-D077-40E2-AA43-4E3D4067F89F}" srcOrd="0" destOrd="0" presId="urn:microsoft.com/office/officeart/2005/8/layout/pyramid2"/>
    <dgm:cxn modelId="{B1F36106-F47F-4075-AE0B-932CEC2E963B}" type="presParOf" srcId="{E063AA2C-4510-439F-A4B1-DFD86845EA46}" destId="{21CE8410-2A23-4F8E-91F6-C96F99CAD248}" srcOrd="1" destOrd="0" presId="urn:microsoft.com/office/officeart/2005/8/layout/pyramid2"/>
    <dgm:cxn modelId="{10F77E4F-3467-41E9-949E-D0FA6CF07862}" type="presParOf" srcId="{E063AA2C-4510-439F-A4B1-DFD86845EA46}" destId="{B4429D22-0500-42FA-9000-D9E17D3537C1}" srcOrd="2" destOrd="0" presId="urn:microsoft.com/office/officeart/2005/8/layout/pyramid2"/>
    <dgm:cxn modelId="{1081CBBB-38F5-4754-89E2-5BAA2D52B1D2}" type="presParOf" srcId="{E063AA2C-4510-439F-A4B1-DFD86845EA46}" destId="{41CFDB00-BDD8-41AE-A9FC-32F37D4E119B}" srcOrd="3" destOrd="0" presId="urn:microsoft.com/office/officeart/2005/8/layout/pyramid2"/>
    <dgm:cxn modelId="{8541DE38-70C0-4F77-BCDB-B6D9A9900C0A}" type="presParOf" srcId="{E063AA2C-4510-439F-A4B1-DFD86845EA46}" destId="{831CC9CD-433E-4936-B4D5-991E64FFFEEC}" srcOrd="4" destOrd="0" presId="urn:microsoft.com/office/officeart/2005/8/layout/pyramid2"/>
    <dgm:cxn modelId="{2B48383A-21CD-4555-A3D7-F9BA6F960C4F}" type="presParOf" srcId="{E063AA2C-4510-439F-A4B1-DFD86845EA46}" destId="{28246DCA-8437-4F3C-A0D5-4BACDBB8AB8F}" srcOrd="5" destOrd="0" presId="urn:microsoft.com/office/officeart/2005/8/layout/pyramid2"/>
  </dgm:cxnLst>
  <dgm:bg/>
  <dgm:whole/>
</dgm:dataModel>
</file>

<file path=ppt/diagrams/data10.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528529C1-1AAA-4107-9160-0B16EE20DF00}" type="presOf" srcId="{A9A1123D-4872-4E6E-A9BD-A5B92F3A5CA9}" destId="{B4429D22-0500-42FA-9000-D9E17D3537C1}" srcOrd="0" destOrd="0" presId="urn:microsoft.com/office/officeart/2005/8/layout/pyramid2"/>
    <dgm:cxn modelId="{05B4B82A-982B-45B4-8569-7AE988DBCC20}" type="presOf" srcId="{390E4B67-35DA-4271-A37D-400B32D75263}" destId="{4B1831F8-D077-40E2-AA43-4E3D4067F89F}" srcOrd="0" destOrd="0" presId="urn:microsoft.com/office/officeart/2005/8/layout/pyramid2"/>
    <dgm:cxn modelId="{C0201BA4-5AD8-4211-AA0A-5463F4F766B3}"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947D7CA-7038-4387-9CA3-CB3F979514FA}" type="presOf" srcId="{B48AD8FB-E4AB-48F4-A752-D82CCB6634F8}" destId="{831CC9CD-433E-4936-B4D5-991E64FFFEEC}"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25CB0E2-E9BA-41EC-86C6-5ACE76A20E03}" type="presParOf" srcId="{C7CBC296-D76B-47EA-AFBA-F5BD5F4124DB}" destId="{84872534-8612-4087-A06F-DB9304776EAA}" srcOrd="0" destOrd="0" presId="urn:microsoft.com/office/officeart/2005/8/layout/pyramid2"/>
    <dgm:cxn modelId="{36C7C9B8-4E4D-4761-858D-2C78C6A6D24E}" type="presParOf" srcId="{C7CBC296-D76B-47EA-AFBA-F5BD5F4124DB}" destId="{E063AA2C-4510-439F-A4B1-DFD86845EA46}" srcOrd="1" destOrd="0" presId="urn:microsoft.com/office/officeart/2005/8/layout/pyramid2"/>
    <dgm:cxn modelId="{D40DC881-0524-4E1E-9361-9AA321F8EE67}" type="presParOf" srcId="{E063AA2C-4510-439F-A4B1-DFD86845EA46}" destId="{4B1831F8-D077-40E2-AA43-4E3D4067F89F}" srcOrd="0" destOrd="0" presId="urn:microsoft.com/office/officeart/2005/8/layout/pyramid2"/>
    <dgm:cxn modelId="{2C60BAD5-1470-4008-996A-8D8934B190F6}" type="presParOf" srcId="{E063AA2C-4510-439F-A4B1-DFD86845EA46}" destId="{21CE8410-2A23-4F8E-91F6-C96F99CAD248}" srcOrd="1" destOrd="0" presId="urn:microsoft.com/office/officeart/2005/8/layout/pyramid2"/>
    <dgm:cxn modelId="{862CCEC8-2ECF-468D-8A2B-0312DB84594C}" type="presParOf" srcId="{E063AA2C-4510-439F-A4B1-DFD86845EA46}" destId="{B4429D22-0500-42FA-9000-D9E17D3537C1}" srcOrd="2" destOrd="0" presId="urn:microsoft.com/office/officeart/2005/8/layout/pyramid2"/>
    <dgm:cxn modelId="{D37E1A46-E520-4FC8-9CF5-2A2018E92721}" type="presParOf" srcId="{E063AA2C-4510-439F-A4B1-DFD86845EA46}" destId="{41CFDB00-BDD8-41AE-A9FC-32F37D4E119B}" srcOrd="3" destOrd="0" presId="urn:microsoft.com/office/officeart/2005/8/layout/pyramid2"/>
    <dgm:cxn modelId="{A49B0577-598B-4E47-A1D4-675134B56416}" type="presParOf" srcId="{E063AA2C-4510-439F-A4B1-DFD86845EA46}" destId="{831CC9CD-433E-4936-B4D5-991E64FFFEEC}" srcOrd="4" destOrd="0" presId="urn:microsoft.com/office/officeart/2005/8/layout/pyramid2"/>
    <dgm:cxn modelId="{C0DFAA95-131D-4ABD-8570-7177B3B339E1}" type="presParOf" srcId="{E063AA2C-4510-439F-A4B1-DFD86845EA46}" destId="{28246DCA-8437-4F3C-A0D5-4BACDBB8AB8F}" srcOrd="5" destOrd="0" presId="urn:microsoft.com/office/officeart/2005/8/layout/pyramid2"/>
  </dgm:cxnLst>
  <dgm:bg/>
  <dgm:whole/>
</dgm:dataModel>
</file>

<file path=ppt/diagrams/data11.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5,0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6E26E5C3-45D1-47A6-ACEE-0A0CCEBD3A1F}" type="presOf" srcId="{A9A1123D-4872-4E6E-A9BD-A5B92F3A5CA9}" destId="{B4429D22-0500-42FA-9000-D9E17D3537C1}" srcOrd="0" destOrd="0" presId="urn:microsoft.com/office/officeart/2005/8/layout/pyramid2"/>
    <dgm:cxn modelId="{9759E22F-CA8A-482E-B1E1-A03F3BD2EB41}" type="presOf" srcId="{390E4B67-35DA-4271-A37D-400B32D75263}" destId="{4B1831F8-D077-40E2-AA43-4E3D4067F89F}"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A269DA1C-5EEA-4165-A470-DA0F9610D79D}"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CF7E86D3-314E-44F8-A70B-E6034A7D06FC}" type="presOf" srcId="{B48AD8FB-E4AB-48F4-A752-D82CCB6634F8}" destId="{831CC9CD-433E-4936-B4D5-991E64FFFEEC}" srcOrd="0" destOrd="0" presId="urn:microsoft.com/office/officeart/2005/8/layout/pyramid2"/>
    <dgm:cxn modelId="{38CA3160-86F3-4265-851C-24C7283683CE}" type="presParOf" srcId="{C7CBC296-D76B-47EA-AFBA-F5BD5F4124DB}" destId="{84872534-8612-4087-A06F-DB9304776EAA}" srcOrd="0" destOrd="0" presId="urn:microsoft.com/office/officeart/2005/8/layout/pyramid2"/>
    <dgm:cxn modelId="{A6377F26-7FA4-452A-8B4B-CA9808E8506C}" type="presParOf" srcId="{C7CBC296-D76B-47EA-AFBA-F5BD5F4124DB}" destId="{E063AA2C-4510-439F-A4B1-DFD86845EA46}" srcOrd="1" destOrd="0" presId="urn:microsoft.com/office/officeart/2005/8/layout/pyramid2"/>
    <dgm:cxn modelId="{53195C64-89C1-496E-B008-907C15A5FAA2}" type="presParOf" srcId="{E063AA2C-4510-439F-A4B1-DFD86845EA46}" destId="{4B1831F8-D077-40E2-AA43-4E3D4067F89F}" srcOrd="0" destOrd="0" presId="urn:microsoft.com/office/officeart/2005/8/layout/pyramid2"/>
    <dgm:cxn modelId="{58E2CEB7-FA7B-452D-AD6E-3DD3F652C744}" type="presParOf" srcId="{E063AA2C-4510-439F-A4B1-DFD86845EA46}" destId="{21CE8410-2A23-4F8E-91F6-C96F99CAD248}" srcOrd="1" destOrd="0" presId="urn:microsoft.com/office/officeart/2005/8/layout/pyramid2"/>
    <dgm:cxn modelId="{C6B8FD98-6CCE-4EE6-A459-54E8CF4CFEE0}" type="presParOf" srcId="{E063AA2C-4510-439F-A4B1-DFD86845EA46}" destId="{B4429D22-0500-42FA-9000-D9E17D3537C1}" srcOrd="2" destOrd="0" presId="urn:microsoft.com/office/officeart/2005/8/layout/pyramid2"/>
    <dgm:cxn modelId="{6DCFFC13-6D30-4533-800A-D803C06CB5F8}" type="presParOf" srcId="{E063AA2C-4510-439F-A4B1-DFD86845EA46}" destId="{41CFDB00-BDD8-41AE-A9FC-32F37D4E119B}" srcOrd="3" destOrd="0" presId="urn:microsoft.com/office/officeart/2005/8/layout/pyramid2"/>
    <dgm:cxn modelId="{D0BECDA9-4F65-4866-8059-396A93733D81}" type="presParOf" srcId="{E063AA2C-4510-439F-A4B1-DFD86845EA46}" destId="{831CC9CD-433E-4936-B4D5-991E64FFFEEC}" srcOrd="4" destOrd="0" presId="urn:microsoft.com/office/officeart/2005/8/layout/pyramid2"/>
    <dgm:cxn modelId="{76063AC1-05FB-4953-8D8C-8C2055C766A9}"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21AC0E67-E28A-467E-9522-F6C5C480E422}" type="presOf" srcId="{14B45953-FDA0-4AF6-B1D6-78700A15E015}" destId="{C7CBC296-D76B-47EA-AFBA-F5BD5F4124DB}" srcOrd="0" destOrd="0" presId="urn:microsoft.com/office/officeart/2005/8/layout/pyramid2"/>
    <dgm:cxn modelId="{C75F7EBC-C44E-4623-84D5-0B0B6D03FBB7}"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79CA6213-CEF3-41E7-8F82-7FB48A691DD1}" type="presOf" srcId="{A9A1123D-4872-4E6E-A9BD-A5B92F3A5CA9}" destId="{B4429D22-0500-42FA-9000-D9E17D3537C1}" srcOrd="0" destOrd="0" presId="urn:microsoft.com/office/officeart/2005/8/layout/pyramid2"/>
    <dgm:cxn modelId="{1B114BDD-44AE-48CF-9036-5C6373F4A0EB}" type="presOf" srcId="{390E4B67-35DA-4271-A37D-400B32D75263}" destId="{4B1831F8-D077-40E2-AA43-4E3D4067F89F}"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B4E70B51-F69A-4EF6-B9E1-8AD22F53A864}" type="presParOf" srcId="{C7CBC296-D76B-47EA-AFBA-F5BD5F4124DB}" destId="{84872534-8612-4087-A06F-DB9304776EAA}" srcOrd="0" destOrd="0" presId="urn:microsoft.com/office/officeart/2005/8/layout/pyramid2"/>
    <dgm:cxn modelId="{93633E58-9D1B-47B1-8D29-072797467F03}" type="presParOf" srcId="{C7CBC296-D76B-47EA-AFBA-F5BD5F4124DB}" destId="{E063AA2C-4510-439F-A4B1-DFD86845EA46}" srcOrd="1" destOrd="0" presId="urn:microsoft.com/office/officeart/2005/8/layout/pyramid2"/>
    <dgm:cxn modelId="{D4C9ECFD-6DD4-4CE8-A1E1-659DCB2D7734}" type="presParOf" srcId="{E063AA2C-4510-439F-A4B1-DFD86845EA46}" destId="{4B1831F8-D077-40E2-AA43-4E3D4067F89F}" srcOrd="0" destOrd="0" presId="urn:microsoft.com/office/officeart/2005/8/layout/pyramid2"/>
    <dgm:cxn modelId="{9D2720EE-18C1-4662-8242-A4FB39B32A26}" type="presParOf" srcId="{E063AA2C-4510-439F-A4B1-DFD86845EA46}" destId="{21CE8410-2A23-4F8E-91F6-C96F99CAD248}" srcOrd="1" destOrd="0" presId="urn:microsoft.com/office/officeart/2005/8/layout/pyramid2"/>
    <dgm:cxn modelId="{1EF7DAB4-B471-4163-A514-98F9E03097F5}" type="presParOf" srcId="{E063AA2C-4510-439F-A4B1-DFD86845EA46}" destId="{B4429D22-0500-42FA-9000-D9E17D3537C1}" srcOrd="2" destOrd="0" presId="urn:microsoft.com/office/officeart/2005/8/layout/pyramid2"/>
    <dgm:cxn modelId="{73052B36-66E4-41F0-A2B9-9F368E8C0261}" type="presParOf" srcId="{E063AA2C-4510-439F-A4B1-DFD86845EA46}" destId="{41CFDB00-BDD8-41AE-A9FC-32F37D4E119B}" srcOrd="3" destOrd="0" presId="urn:microsoft.com/office/officeart/2005/8/layout/pyramid2"/>
    <dgm:cxn modelId="{6196ADCF-FD77-4C2A-B9C1-359168B44E11}" type="presParOf" srcId="{E063AA2C-4510-439F-A4B1-DFD86845EA46}" destId="{831CC9CD-433E-4936-B4D5-991E64FFFEEC}" srcOrd="4" destOrd="0" presId="urn:microsoft.com/office/officeart/2005/8/layout/pyramid2"/>
    <dgm:cxn modelId="{8C00F7D7-3136-4DC1-8D51-8EC7D91EF598}"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3"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 </a:t>
          </a:r>
          <a:r>
            <a:rPr lang="kk-KZ" sz="2000" b="1" dirty="0" smtClean="0">
              <a:latin typeface="Times New Roman" pitchFamily="18" charset="0"/>
              <a:cs typeface="Times New Roman" pitchFamily="18" charset="0"/>
            </a:rPr>
            <a:t>265,8</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2026 жыл –</a:t>
          </a:r>
          <a:r>
            <a:rPr lang="kk-KZ" sz="2000" b="1" dirty="0" smtClean="0">
              <a:latin typeface="Times New Roman" pitchFamily="18" charset="0"/>
              <a:cs typeface="Times New Roman" pitchFamily="18" charset="0"/>
            </a:rPr>
            <a:t>276,4</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5"/>
          </a:lnRef>
          <a:fillRef idx="3">
            <a:schemeClr val="accent5"/>
          </a:fillRef>
          <a:effectRef idx="3">
            <a:schemeClr val="accent5"/>
          </a:effectRef>
          <a:fontRef idx="minor">
            <a:schemeClr val="lt1"/>
          </a:fontRef>
        </dgm:style>
      </dgm:prSet>
      <dgm:spPr/>
      <dgm:t>
        <a:bodyPr/>
        <a:lstStyle/>
        <a:p>
          <a:r>
            <a:rPr lang="kk-KZ" sz="2000" b="1" dirty="0" smtClean="0">
              <a:latin typeface="Times New Roman" pitchFamily="18" charset="0"/>
              <a:cs typeface="Times New Roman" pitchFamily="18" charset="0"/>
            </a:rPr>
            <a:t>2027 жыл – </a:t>
          </a:r>
          <a:r>
            <a:rPr lang="kk-KZ" sz="2000" b="1" dirty="0" smtClean="0">
              <a:latin typeface="Times New Roman" pitchFamily="18" charset="0"/>
              <a:cs typeface="Times New Roman" pitchFamily="18" charset="0"/>
            </a:rPr>
            <a:t>287,4</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47976" custLinFactNeighborX="2061" custLinFactNeighborY="46465">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48821" custLinFactNeighborX="2634" custLinFactNeighborY="15489">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49778" custLinFactNeighborX="2662" custLinFactNeighborY="-15488">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18A0B84C-6523-44D4-8D0D-EE4674D25480}" type="presOf" srcId="{14B45953-FDA0-4AF6-B1D6-78700A15E015}" destId="{C7CBC296-D76B-47EA-AFBA-F5BD5F4124DB}"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6E94E1A9-6FC2-4D4A-A353-7788D0E7CFF5}" type="presOf" srcId="{B48AD8FB-E4AB-48F4-A752-D82CCB6634F8}" destId="{831CC9CD-433E-4936-B4D5-991E64FFFEEC}" srcOrd="0" destOrd="0" presId="urn:microsoft.com/office/officeart/2005/8/layout/pyramid2"/>
    <dgm:cxn modelId="{8E9A59ED-4C6D-4F3C-9689-F2AF925ADD29}" type="presOf" srcId="{390E4B67-35DA-4271-A37D-400B32D75263}" destId="{4B1831F8-D077-40E2-AA43-4E3D4067F89F}" srcOrd="0" destOrd="0" presId="urn:microsoft.com/office/officeart/2005/8/layout/pyramid2"/>
    <dgm:cxn modelId="{9AD7147B-EA17-4E06-9BB8-0BD4C503B043}" type="presOf" srcId="{A9A1123D-4872-4E6E-A9BD-A5B92F3A5CA9}" destId="{B4429D22-0500-42FA-9000-D9E17D3537C1}"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2D2E8969-89AE-4CE0-8983-281868862C77}" type="presParOf" srcId="{C7CBC296-D76B-47EA-AFBA-F5BD5F4124DB}" destId="{84872534-8612-4087-A06F-DB9304776EAA}" srcOrd="0" destOrd="0" presId="urn:microsoft.com/office/officeart/2005/8/layout/pyramid2"/>
    <dgm:cxn modelId="{ED634A2D-28C1-44BA-B730-5E4CF8A813D7}" type="presParOf" srcId="{C7CBC296-D76B-47EA-AFBA-F5BD5F4124DB}" destId="{E063AA2C-4510-439F-A4B1-DFD86845EA46}" srcOrd="1" destOrd="0" presId="urn:microsoft.com/office/officeart/2005/8/layout/pyramid2"/>
    <dgm:cxn modelId="{CE394477-1C78-43A0-9DB2-F427205E89FD}" type="presParOf" srcId="{E063AA2C-4510-439F-A4B1-DFD86845EA46}" destId="{4B1831F8-D077-40E2-AA43-4E3D4067F89F}" srcOrd="0" destOrd="0" presId="urn:microsoft.com/office/officeart/2005/8/layout/pyramid2"/>
    <dgm:cxn modelId="{6384B467-E267-4E4D-9BD5-96480CA06918}" type="presParOf" srcId="{E063AA2C-4510-439F-A4B1-DFD86845EA46}" destId="{21CE8410-2A23-4F8E-91F6-C96F99CAD248}" srcOrd="1" destOrd="0" presId="urn:microsoft.com/office/officeart/2005/8/layout/pyramid2"/>
    <dgm:cxn modelId="{A4711E8D-8759-45D7-A8D7-C7C878F7F910}" type="presParOf" srcId="{E063AA2C-4510-439F-A4B1-DFD86845EA46}" destId="{B4429D22-0500-42FA-9000-D9E17D3537C1}" srcOrd="2" destOrd="0" presId="urn:microsoft.com/office/officeart/2005/8/layout/pyramid2"/>
    <dgm:cxn modelId="{45735B11-07D5-48E7-BD2F-E93797921D37}" type="presParOf" srcId="{E063AA2C-4510-439F-A4B1-DFD86845EA46}" destId="{41CFDB00-BDD8-41AE-A9FC-32F37D4E119B}" srcOrd="3" destOrd="0" presId="urn:microsoft.com/office/officeart/2005/8/layout/pyramid2"/>
    <dgm:cxn modelId="{60415584-8EAA-4A73-BECD-EB710D1E222D}" type="presParOf" srcId="{E063AA2C-4510-439F-A4B1-DFD86845EA46}" destId="{831CC9CD-433E-4936-B4D5-991E64FFFEEC}" srcOrd="4" destOrd="0" presId="urn:microsoft.com/office/officeart/2005/8/layout/pyramid2"/>
    <dgm:cxn modelId="{3CF20C8A-BD89-42E8-85F5-60C630114CC6}"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B45953-FDA0-4AF6-B1D6-78700A15E015}" type="doc">
      <dgm:prSet loTypeId="urn:microsoft.com/office/officeart/2005/8/layout/pyramid2" loCatId="pyramid" qsTypeId="urn:microsoft.com/office/officeart/2005/8/quickstyle/simple1" qsCatId="simple" csTypeId="urn:microsoft.com/office/officeart/2005/8/colors/accent1_2" csCatId="accent1" phldr="1"/>
      <dgm:spPr/>
    </dgm:pt>
    <dgm:pt modelId="{390E4B67-35DA-4271-A37D-400B32D75263}">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2026 жыл – 10</a:t>
          </a:r>
          <a:endParaRPr lang="ru-RU" sz="2000" b="1" dirty="0">
            <a:latin typeface="Times New Roman" pitchFamily="18" charset="0"/>
            <a:cs typeface="Times New Roman" pitchFamily="18" charset="0"/>
          </a:endParaRPr>
        </a:p>
      </dgm:t>
    </dgm:pt>
    <dgm:pt modelId="{DCE9A89E-CCEB-4163-B409-79BB791FA5B9}" type="parTrans" cxnId="{977C167A-8C93-449D-9F65-3AFBD2A628AF}">
      <dgm:prSet/>
      <dgm:spPr/>
      <dgm:t>
        <a:bodyPr/>
        <a:lstStyle/>
        <a:p>
          <a:endParaRPr lang="ru-RU" sz="2000"/>
        </a:p>
      </dgm:t>
    </dgm:pt>
    <dgm:pt modelId="{10391837-66A8-42E3-9B8F-F20D629CE47C}" type="sibTrans" cxnId="{977C167A-8C93-449D-9F65-3AFBD2A628AF}">
      <dgm:prSet/>
      <dgm:spPr/>
      <dgm:t>
        <a:bodyPr/>
        <a:lstStyle/>
        <a:p>
          <a:endParaRPr lang="ru-RU" sz="2000"/>
        </a:p>
      </dgm:t>
    </dgm:pt>
    <dgm:pt modelId="{A9A1123D-4872-4E6E-A9BD-A5B92F3A5CA9}">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2027 жыл – 10</a:t>
          </a:r>
          <a:endParaRPr lang="ru-RU" sz="2000" b="1" dirty="0">
            <a:latin typeface="Times New Roman" pitchFamily="18" charset="0"/>
            <a:cs typeface="Times New Roman" pitchFamily="18" charset="0"/>
          </a:endParaRPr>
        </a:p>
      </dgm:t>
    </dgm:pt>
    <dgm:pt modelId="{E3F63937-B3D5-428D-9561-74B014EFF127}" type="parTrans" cxnId="{2A05BC33-6371-4301-901C-9C808A190A6E}">
      <dgm:prSet/>
      <dgm:spPr/>
      <dgm:t>
        <a:bodyPr/>
        <a:lstStyle/>
        <a:p>
          <a:endParaRPr lang="ru-RU" sz="2000"/>
        </a:p>
      </dgm:t>
    </dgm:pt>
    <dgm:pt modelId="{D6BB6CB4-9797-401F-9609-5BB252E53004}" type="sibTrans" cxnId="{2A05BC33-6371-4301-901C-9C808A190A6E}">
      <dgm:prSet/>
      <dgm:spPr/>
      <dgm:t>
        <a:bodyPr/>
        <a:lstStyle/>
        <a:p>
          <a:endParaRPr lang="ru-RU" sz="2000"/>
        </a:p>
      </dgm:t>
    </dgm:pt>
    <dgm:pt modelId="{B48AD8FB-E4AB-48F4-A752-D82CCB6634F8}">
      <dgm:prSet phldrT="[Текст]" custT="1">
        <dgm:style>
          <a:lnRef idx="0">
            <a:schemeClr val="accent3"/>
          </a:lnRef>
          <a:fillRef idx="3">
            <a:schemeClr val="accent3"/>
          </a:fillRef>
          <a:effectRef idx="3">
            <a:schemeClr val="accent3"/>
          </a:effectRef>
          <a:fontRef idx="minor">
            <a:schemeClr val="lt1"/>
          </a:fontRef>
        </dgm:style>
      </dgm:prSet>
      <dgm:spPr/>
      <dgm:t>
        <a:bodyPr/>
        <a:lstStyle/>
        <a:p>
          <a:r>
            <a:rPr lang="kk-KZ" sz="2000" b="1" dirty="0" smtClean="0">
              <a:latin typeface="Times New Roman" pitchFamily="18" charset="0"/>
              <a:cs typeface="Times New Roman" pitchFamily="18" charset="0"/>
            </a:rPr>
            <a:t>2028 жыл – 10</a:t>
          </a:r>
          <a:endParaRPr lang="ru-RU" sz="2000" b="1" dirty="0">
            <a:latin typeface="Times New Roman" pitchFamily="18" charset="0"/>
            <a:cs typeface="Times New Roman" pitchFamily="18" charset="0"/>
          </a:endParaRPr>
        </a:p>
      </dgm:t>
    </dgm:pt>
    <dgm:pt modelId="{7E95261E-A60A-4E87-809D-8C772D4B170A}" type="parTrans" cxnId="{65724C0D-D66B-4E2E-86BA-F80154EDC37A}">
      <dgm:prSet/>
      <dgm:spPr/>
      <dgm:t>
        <a:bodyPr/>
        <a:lstStyle/>
        <a:p>
          <a:endParaRPr lang="ru-RU" sz="2000"/>
        </a:p>
      </dgm:t>
    </dgm:pt>
    <dgm:pt modelId="{85587DA2-7271-48BB-83C9-661A45E9D35F}" type="sibTrans" cxnId="{65724C0D-D66B-4E2E-86BA-F80154EDC37A}">
      <dgm:prSet/>
      <dgm:spPr/>
      <dgm:t>
        <a:bodyPr/>
        <a:lstStyle/>
        <a:p>
          <a:endParaRPr lang="ru-RU" sz="2000"/>
        </a:p>
      </dgm:t>
    </dgm:pt>
    <dgm:pt modelId="{C7CBC296-D76B-47EA-AFBA-F5BD5F4124DB}" type="pres">
      <dgm:prSet presAssocID="{14B45953-FDA0-4AF6-B1D6-78700A15E015}" presName="compositeShape" presStyleCnt="0">
        <dgm:presLayoutVars>
          <dgm:dir/>
          <dgm:resizeHandles/>
        </dgm:presLayoutVars>
      </dgm:prSet>
      <dgm:spPr/>
    </dgm:pt>
    <dgm:pt modelId="{84872534-8612-4087-A06F-DB9304776EAA}" type="pres">
      <dgm:prSet presAssocID="{14B45953-FDA0-4AF6-B1D6-78700A15E015}" presName="pyramid" presStyleLbl="node1" presStyleIdx="0" presStyleCnt="1" custLinFactNeighborX="-21316" custLinFactNeighborY="2857"/>
      <dgm:spPr>
        <a:solidFill>
          <a:schemeClr val="bg2"/>
        </a:solidFill>
      </dgm:spPr>
    </dgm:pt>
    <dgm:pt modelId="{E063AA2C-4510-439F-A4B1-DFD86845EA46}" type="pres">
      <dgm:prSet presAssocID="{14B45953-FDA0-4AF6-B1D6-78700A15E015}" presName="theList" presStyleCnt="0"/>
      <dgm:spPr/>
    </dgm:pt>
    <dgm:pt modelId="{4B1831F8-D077-40E2-AA43-4E3D4067F89F}" type="pres">
      <dgm:prSet presAssocID="{390E4B67-35DA-4271-A37D-400B32D75263}" presName="aNode" presStyleLbl="fgAcc1" presStyleIdx="0" presStyleCnt="3" custScaleX="168129">
        <dgm:presLayoutVars>
          <dgm:bulletEnabled val="1"/>
        </dgm:presLayoutVars>
      </dgm:prSet>
      <dgm:spPr/>
      <dgm:t>
        <a:bodyPr/>
        <a:lstStyle/>
        <a:p>
          <a:endParaRPr lang="ru-RU"/>
        </a:p>
      </dgm:t>
    </dgm:pt>
    <dgm:pt modelId="{21CE8410-2A23-4F8E-91F6-C96F99CAD248}" type="pres">
      <dgm:prSet presAssocID="{390E4B67-35DA-4271-A37D-400B32D75263}" presName="aSpace" presStyleCnt="0"/>
      <dgm:spPr/>
    </dgm:pt>
    <dgm:pt modelId="{B4429D22-0500-42FA-9000-D9E17D3537C1}" type="pres">
      <dgm:prSet presAssocID="{A9A1123D-4872-4E6E-A9BD-A5B92F3A5CA9}" presName="aNode" presStyleLbl="fgAcc1" presStyleIdx="1" presStyleCnt="3" custScaleX="164081">
        <dgm:presLayoutVars>
          <dgm:bulletEnabled val="1"/>
        </dgm:presLayoutVars>
      </dgm:prSet>
      <dgm:spPr/>
      <dgm:t>
        <a:bodyPr/>
        <a:lstStyle/>
        <a:p>
          <a:endParaRPr lang="ru-RU"/>
        </a:p>
      </dgm:t>
    </dgm:pt>
    <dgm:pt modelId="{41CFDB00-BDD8-41AE-A9FC-32F37D4E119B}" type="pres">
      <dgm:prSet presAssocID="{A9A1123D-4872-4E6E-A9BD-A5B92F3A5CA9}" presName="aSpace" presStyleCnt="0"/>
      <dgm:spPr/>
    </dgm:pt>
    <dgm:pt modelId="{831CC9CD-433E-4936-B4D5-991E64FFFEEC}" type="pres">
      <dgm:prSet presAssocID="{B48AD8FB-E4AB-48F4-A752-D82CCB6634F8}" presName="aNode" presStyleLbl="fgAcc1" presStyleIdx="2" presStyleCnt="3" custScaleX="164082" custLinFactNeighborX="-3543" custLinFactNeighborY="-11666">
        <dgm:presLayoutVars>
          <dgm:bulletEnabled val="1"/>
        </dgm:presLayoutVars>
      </dgm:prSet>
      <dgm:spPr/>
      <dgm:t>
        <a:bodyPr/>
        <a:lstStyle/>
        <a:p>
          <a:endParaRPr lang="ru-RU"/>
        </a:p>
      </dgm:t>
    </dgm:pt>
    <dgm:pt modelId="{28246DCA-8437-4F3C-A0D5-4BACDBB8AB8F}" type="pres">
      <dgm:prSet presAssocID="{B48AD8FB-E4AB-48F4-A752-D82CCB6634F8}" presName="aSpace" presStyleCnt="0"/>
      <dgm:spPr/>
    </dgm:pt>
  </dgm:ptLst>
  <dgm:cxnLst>
    <dgm:cxn modelId="{2A05BC33-6371-4301-901C-9C808A190A6E}" srcId="{14B45953-FDA0-4AF6-B1D6-78700A15E015}" destId="{A9A1123D-4872-4E6E-A9BD-A5B92F3A5CA9}" srcOrd="1" destOrd="0" parTransId="{E3F63937-B3D5-428D-9561-74B014EFF127}" sibTransId="{D6BB6CB4-9797-401F-9609-5BB252E53004}"/>
    <dgm:cxn modelId="{F5693683-DBA0-4A9C-8B85-0CCA04A34393}" type="presOf" srcId="{B48AD8FB-E4AB-48F4-A752-D82CCB6634F8}" destId="{831CC9CD-433E-4936-B4D5-991E64FFFEEC}" srcOrd="0" destOrd="0" presId="urn:microsoft.com/office/officeart/2005/8/layout/pyramid2"/>
    <dgm:cxn modelId="{65724C0D-D66B-4E2E-86BA-F80154EDC37A}" srcId="{14B45953-FDA0-4AF6-B1D6-78700A15E015}" destId="{B48AD8FB-E4AB-48F4-A752-D82CCB6634F8}" srcOrd="2" destOrd="0" parTransId="{7E95261E-A60A-4E87-809D-8C772D4B170A}" sibTransId="{85587DA2-7271-48BB-83C9-661A45E9D35F}"/>
    <dgm:cxn modelId="{0AA71C73-5EDB-417D-9583-C007659C434D}" type="presOf" srcId="{A9A1123D-4872-4E6E-A9BD-A5B92F3A5CA9}" destId="{B4429D22-0500-42FA-9000-D9E17D3537C1}" srcOrd="0" destOrd="0" presId="urn:microsoft.com/office/officeart/2005/8/layout/pyramid2"/>
    <dgm:cxn modelId="{575FCE55-D7BE-4A81-A212-730ADB99ED2D}" type="presOf" srcId="{390E4B67-35DA-4271-A37D-400B32D75263}" destId="{4B1831F8-D077-40E2-AA43-4E3D4067F89F}" srcOrd="0" destOrd="0" presId="urn:microsoft.com/office/officeart/2005/8/layout/pyramid2"/>
    <dgm:cxn modelId="{2F74530B-0B5A-4527-8723-084B8E3F83BA}" type="presOf" srcId="{14B45953-FDA0-4AF6-B1D6-78700A15E015}" destId="{C7CBC296-D76B-47EA-AFBA-F5BD5F4124DB}" srcOrd="0" destOrd="0" presId="urn:microsoft.com/office/officeart/2005/8/layout/pyramid2"/>
    <dgm:cxn modelId="{977C167A-8C93-449D-9F65-3AFBD2A628AF}" srcId="{14B45953-FDA0-4AF6-B1D6-78700A15E015}" destId="{390E4B67-35DA-4271-A37D-400B32D75263}" srcOrd="0" destOrd="0" parTransId="{DCE9A89E-CCEB-4163-B409-79BB791FA5B9}" sibTransId="{10391837-66A8-42E3-9B8F-F20D629CE47C}"/>
    <dgm:cxn modelId="{7E661806-5BA0-478D-94B3-AC69189EAE9A}" type="presParOf" srcId="{C7CBC296-D76B-47EA-AFBA-F5BD5F4124DB}" destId="{84872534-8612-4087-A06F-DB9304776EAA}" srcOrd="0" destOrd="0" presId="urn:microsoft.com/office/officeart/2005/8/layout/pyramid2"/>
    <dgm:cxn modelId="{B7827581-C058-4EF2-85EE-3D68DBF643F2}" type="presParOf" srcId="{C7CBC296-D76B-47EA-AFBA-F5BD5F4124DB}" destId="{E063AA2C-4510-439F-A4B1-DFD86845EA46}" srcOrd="1" destOrd="0" presId="urn:microsoft.com/office/officeart/2005/8/layout/pyramid2"/>
    <dgm:cxn modelId="{55CE26B6-4999-4306-9F9E-386EE9D1518C}" type="presParOf" srcId="{E063AA2C-4510-439F-A4B1-DFD86845EA46}" destId="{4B1831F8-D077-40E2-AA43-4E3D4067F89F}" srcOrd="0" destOrd="0" presId="urn:microsoft.com/office/officeart/2005/8/layout/pyramid2"/>
    <dgm:cxn modelId="{699726AE-CD24-48A3-BF4C-A68EF1B6195C}" type="presParOf" srcId="{E063AA2C-4510-439F-A4B1-DFD86845EA46}" destId="{21CE8410-2A23-4F8E-91F6-C96F99CAD248}" srcOrd="1" destOrd="0" presId="urn:microsoft.com/office/officeart/2005/8/layout/pyramid2"/>
    <dgm:cxn modelId="{2ED7573A-0EF9-4DB8-8F16-26C3CDEFF398}" type="presParOf" srcId="{E063AA2C-4510-439F-A4B1-DFD86845EA46}" destId="{B4429D22-0500-42FA-9000-D9E17D3537C1}" srcOrd="2" destOrd="0" presId="urn:microsoft.com/office/officeart/2005/8/layout/pyramid2"/>
    <dgm:cxn modelId="{2F7003A7-D896-406F-8300-5609C680ECBC}" type="presParOf" srcId="{E063AA2C-4510-439F-A4B1-DFD86845EA46}" destId="{41CFDB00-BDD8-41AE-A9FC-32F37D4E119B}" srcOrd="3" destOrd="0" presId="urn:microsoft.com/office/officeart/2005/8/layout/pyramid2"/>
    <dgm:cxn modelId="{33ED33E7-0A9B-4777-97C2-BACC5137EDE0}" type="presParOf" srcId="{E063AA2C-4510-439F-A4B1-DFD86845EA46}" destId="{831CC9CD-433E-4936-B4D5-991E64FFFEEC}" srcOrd="4" destOrd="0" presId="urn:microsoft.com/office/officeart/2005/8/layout/pyramid2"/>
    <dgm:cxn modelId="{3F3795FA-6AC9-4021-B519-0FA5C6446FA2}" type="presParOf" srcId="{E063AA2C-4510-439F-A4B1-DFD86845EA46}" destId="{28246DCA-8437-4F3C-A0D5-4BACDBB8AB8F}" srcOrd="5" destOrd="0" presId="urn:microsoft.com/office/officeart/2005/8/layout/pyramid2"/>
  </dgm:cxnLst>
  <dgm:bg/>
  <dgm:whole/>
  <dgm:extLst>
    <a:ext uri="http://schemas.microsoft.com/office/drawing/2008/diagram">
      <dsp:dataModelExt xmlns=""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2039"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87289" y="1595726"/>
          <a:ext cx="2687961" cy="596597"/>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19 </a:t>
          </a:r>
          <a:r>
            <a:rPr lang="kk-KZ" sz="2000" b="1" kern="1200" dirty="0" smtClean="0">
              <a:latin typeface="Times New Roman" pitchFamily="18" charset="0"/>
              <a:cs typeface="Times New Roman" pitchFamily="18" charset="0"/>
            </a:rPr>
            <a:t>бірл.</a:t>
          </a:r>
          <a:endParaRPr lang="ru-RU" sz="2000" b="1" kern="1200" dirty="0">
            <a:latin typeface="Times New Roman" pitchFamily="18" charset="0"/>
            <a:cs typeface="Times New Roman" pitchFamily="18" charset="0"/>
          </a:endParaRPr>
        </a:p>
      </dsp:txBody>
      <dsp:txXfrm>
        <a:off x="1016412" y="1624849"/>
        <a:ext cx="2629715" cy="538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77962"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65673" y="288032"/>
          <a:ext cx="225056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2025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74,6</a:t>
          </a:r>
          <a:endParaRPr lang="ru-RU" sz="1800" b="1" kern="1200" dirty="0">
            <a:latin typeface="Times New Roman" pitchFamily="18" charset="0"/>
            <a:cs typeface="Times New Roman" pitchFamily="18" charset="0"/>
          </a:endParaRPr>
        </a:p>
      </dsp:txBody>
      <dsp:txXfrm>
        <a:off x="1394796" y="317155"/>
        <a:ext cx="2192321" cy="538351"/>
      </dsp:txXfrm>
    </dsp:sp>
    <dsp:sp modelId="{B4429D22-0500-42FA-9000-D9E17D3537C1}">
      <dsp:nvSpPr>
        <dsp:cNvPr id="0" name=""/>
        <dsp:cNvSpPr/>
      </dsp:nvSpPr>
      <dsp:spPr>
        <a:xfrm>
          <a:off x="1349782" y="924553"/>
          <a:ext cx="2214822"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2026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75,4</a:t>
          </a:r>
          <a:endParaRPr lang="ru-RU" sz="1800" b="1" kern="1200" dirty="0">
            <a:latin typeface="Times New Roman" pitchFamily="18" charset="0"/>
            <a:cs typeface="Times New Roman" pitchFamily="18" charset="0"/>
          </a:endParaRPr>
        </a:p>
      </dsp:txBody>
      <dsp:txXfrm>
        <a:off x="1378905" y="953676"/>
        <a:ext cx="2156576" cy="538351"/>
      </dsp:txXfrm>
    </dsp:sp>
    <dsp:sp modelId="{831CC9CD-433E-4936-B4D5-991E64FFFEEC}">
      <dsp:nvSpPr>
        <dsp:cNvPr id="0" name=""/>
        <dsp:cNvSpPr/>
      </dsp:nvSpPr>
      <dsp:spPr>
        <a:xfrm>
          <a:off x="1374609" y="1595726"/>
          <a:ext cx="216516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kk-KZ" sz="1800" b="1" kern="1200" dirty="0" smtClean="0">
              <a:latin typeface="Times New Roman" pitchFamily="18" charset="0"/>
              <a:cs typeface="Times New Roman" pitchFamily="18" charset="0"/>
            </a:rPr>
            <a:t>2027 </a:t>
          </a:r>
          <a:r>
            <a:rPr lang="kk-KZ" sz="1800" b="1" kern="1200" dirty="0" smtClean="0">
              <a:latin typeface="Times New Roman" pitchFamily="18" charset="0"/>
              <a:cs typeface="Times New Roman" pitchFamily="18" charset="0"/>
            </a:rPr>
            <a:t>жыл  – </a:t>
          </a:r>
          <a:r>
            <a:rPr lang="kk-KZ" sz="1800" b="1" kern="1200" dirty="0" smtClean="0">
              <a:latin typeface="Times New Roman" pitchFamily="18" charset="0"/>
              <a:cs typeface="Times New Roman" pitchFamily="18" charset="0"/>
            </a:rPr>
            <a:t>76,2</a:t>
          </a:r>
          <a:endParaRPr lang="ru-RU" sz="1800" b="1" kern="1200" dirty="0">
            <a:latin typeface="Times New Roman" pitchFamily="18" charset="0"/>
            <a:cs typeface="Times New Roman" pitchFamily="18" charset="0"/>
          </a:endParaRPr>
        </a:p>
      </dsp:txBody>
      <dsp:txXfrm>
        <a:off x="1403732" y="1624849"/>
        <a:ext cx="2106922" cy="5383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40224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348283" y="298862"/>
          <a:ext cx="215124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–33,0</a:t>
          </a:r>
          <a:endParaRPr lang="ru-RU" sz="2000" b="1" kern="1200" dirty="0">
            <a:latin typeface="Times New Roman" pitchFamily="18" charset="0"/>
            <a:cs typeface="Times New Roman" pitchFamily="18" charset="0"/>
          </a:endParaRPr>
        </a:p>
      </dsp:txBody>
      <dsp:txXfrm>
        <a:off x="1377406" y="327985"/>
        <a:ext cx="2092998" cy="538351"/>
      </dsp:txXfrm>
    </dsp:sp>
    <dsp:sp modelId="{B4429D22-0500-42FA-9000-D9E17D3537C1}">
      <dsp:nvSpPr>
        <dsp:cNvPr id="0" name=""/>
        <dsp:cNvSpPr/>
      </dsp:nvSpPr>
      <dsp:spPr>
        <a:xfrm>
          <a:off x="1396347" y="1008113"/>
          <a:ext cx="2236724"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34,3</a:t>
          </a:r>
          <a:endParaRPr lang="ru-RU" sz="2000" b="1" kern="1200" dirty="0">
            <a:latin typeface="Times New Roman" pitchFamily="18" charset="0"/>
            <a:cs typeface="Times New Roman" pitchFamily="18" charset="0"/>
          </a:endParaRPr>
        </a:p>
      </dsp:txBody>
      <dsp:txXfrm>
        <a:off x="1425470" y="1037236"/>
        <a:ext cx="2178478" cy="538351"/>
      </dsp:txXfrm>
    </dsp:sp>
    <dsp:sp modelId="{831CC9CD-433E-4936-B4D5-991E64FFFEEC}">
      <dsp:nvSpPr>
        <dsp:cNvPr id="0" name=""/>
        <dsp:cNvSpPr/>
      </dsp:nvSpPr>
      <dsp:spPr>
        <a:xfrm>
          <a:off x="1349667" y="1656183"/>
          <a:ext cx="2270487"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kk-KZ" sz="2000" b="1" kern="1200" dirty="0" smtClean="0">
              <a:latin typeface="Times New Roman" pitchFamily="18" charset="0"/>
              <a:cs typeface="Times New Roman" pitchFamily="18" charset="0"/>
            </a:rPr>
            <a:t> </a:t>
          </a: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35,6</a:t>
          </a:r>
          <a:endParaRPr lang="ru-RU" sz="2000" b="1" kern="1200" dirty="0">
            <a:latin typeface="Times New Roman" pitchFamily="18" charset="0"/>
            <a:cs typeface="Times New Roman" pitchFamily="18" charset="0"/>
          </a:endParaRPr>
        </a:p>
      </dsp:txBody>
      <dsp:txXfrm>
        <a:off x="1378790" y="1685306"/>
        <a:ext cx="2212241" cy="5383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99493"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156272" y="253381"/>
          <a:ext cx="2444904" cy="596597"/>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1665</a:t>
          </a:r>
          <a:endParaRPr lang="ru-RU" sz="2000" b="1" kern="1200" dirty="0">
            <a:latin typeface="Times New Roman" pitchFamily="18" charset="0"/>
            <a:cs typeface="Times New Roman" pitchFamily="18" charset="0"/>
          </a:endParaRPr>
        </a:p>
      </dsp:txBody>
      <dsp:txXfrm>
        <a:off x="1185395" y="282504"/>
        <a:ext cx="2386658" cy="538351"/>
      </dsp:txXfrm>
    </dsp:sp>
    <dsp:sp modelId="{B4429D22-0500-42FA-9000-D9E17D3537C1}">
      <dsp:nvSpPr>
        <dsp:cNvPr id="0" name=""/>
        <dsp:cNvSpPr/>
      </dsp:nvSpPr>
      <dsp:spPr>
        <a:xfrm>
          <a:off x="1123934" y="936105"/>
          <a:ext cx="2518590" cy="596597"/>
        </a:xfrm>
        <a:prstGeom prst="roundRect">
          <a:avLst/>
        </a:prstGeom>
        <a:gradFill rotWithShape="1">
          <a:gsLst>
            <a:gs pos="0">
              <a:schemeClr val="accent3">
                <a:tint val="50000"/>
                <a:satMod val="300000"/>
              </a:schemeClr>
            </a:gs>
            <a:gs pos="35000">
              <a:schemeClr val="accent3">
                <a:tint val="37000"/>
                <a:satMod val="300000"/>
              </a:schemeClr>
            </a:gs>
            <a:gs pos="100000">
              <a:schemeClr val="accent3">
                <a:tint val="15000"/>
                <a:satMod val="350000"/>
              </a:schemeClr>
            </a:gs>
          </a:gsLst>
          <a:lin ang="16200000" scaled="1"/>
        </a:gradFill>
        <a:ln w="9525" cap="flat" cmpd="sng" algn="ctr">
          <a:solidFill>
            <a:schemeClr val="accent3">
              <a:shade val="95000"/>
              <a:satMod val="105000"/>
            </a:schemeClr>
          </a:solidFill>
          <a:prstDash val="solid"/>
        </a:ln>
        <a:effectLst>
          <a:outerShdw blurRad="40000" dist="20000" dir="5400000" rotWithShape="0">
            <a:srgbClr val="000000">
              <a:alpha val="38000"/>
            </a:srgbClr>
          </a:outerShdw>
        </a:effectLst>
      </dsp:spPr>
      <dsp:style>
        <a:lnRef idx="1">
          <a:schemeClr val="accent3"/>
        </a:lnRef>
        <a:fillRef idx="2">
          <a:schemeClr val="accent3"/>
        </a:fillRef>
        <a:effectRef idx="1">
          <a:schemeClr val="accent3"/>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1680</a:t>
          </a:r>
          <a:endParaRPr lang="ru-RU" sz="2000" b="1" kern="1200" dirty="0">
            <a:latin typeface="Times New Roman" pitchFamily="18" charset="0"/>
            <a:cs typeface="Times New Roman" pitchFamily="18" charset="0"/>
          </a:endParaRPr>
        </a:p>
      </dsp:txBody>
      <dsp:txXfrm>
        <a:off x="1153057" y="965228"/>
        <a:ext cx="2460344" cy="538351"/>
      </dsp:txXfrm>
    </dsp:sp>
    <dsp:sp modelId="{831CC9CD-433E-4936-B4D5-991E64FFFEEC}">
      <dsp:nvSpPr>
        <dsp:cNvPr id="0" name=""/>
        <dsp:cNvSpPr/>
      </dsp:nvSpPr>
      <dsp:spPr>
        <a:xfrm>
          <a:off x="1096503" y="1595726"/>
          <a:ext cx="2564442" cy="596597"/>
        </a:xfrm>
        <a:prstGeom prst="roundRect">
          <a:avLst/>
        </a:prstGeom>
        <a:gradFill rotWithShape="1">
          <a:gsLst>
            <a:gs pos="0">
              <a:schemeClr val="accent4">
                <a:tint val="50000"/>
                <a:satMod val="300000"/>
              </a:schemeClr>
            </a:gs>
            <a:gs pos="35000">
              <a:schemeClr val="accent4">
                <a:tint val="37000"/>
                <a:satMod val="300000"/>
              </a:schemeClr>
            </a:gs>
            <a:gs pos="100000">
              <a:schemeClr val="accent4">
                <a:tint val="15000"/>
                <a:satMod val="350000"/>
              </a:schemeClr>
            </a:gs>
          </a:gsLst>
          <a:lin ang="16200000" scaled="1"/>
        </a:gra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1730</a:t>
          </a:r>
          <a:endParaRPr lang="ru-RU" sz="2000" b="1" kern="1200" dirty="0">
            <a:latin typeface="Times New Roman" pitchFamily="18" charset="0"/>
            <a:cs typeface="Times New Roman" pitchFamily="18" charset="0"/>
          </a:endParaRPr>
        </a:p>
      </dsp:txBody>
      <dsp:txXfrm>
        <a:off x="1125626" y="1624849"/>
        <a:ext cx="2506196" cy="53835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30127" y="0"/>
          <a:ext cx="2520280" cy="252028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834386" y="288032"/>
          <a:ext cx="295894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21,0</a:t>
          </a:r>
          <a:endParaRPr lang="ru-RU" sz="2000" b="1" kern="1200" dirty="0">
            <a:latin typeface="Times New Roman" pitchFamily="18" charset="0"/>
            <a:cs typeface="Times New Roman" pitchFamily="18" charset="0"/>
          </a:endParaRPr>
        </a:p>
      </dsp:txBody>
      <dsp:txXfrm>
        <a:off x="863509" y="317155"/>
        <a:ext cx="2900703" cy="538351"/>
      </dsp:txXfrm>
    </dsp:sp>
    <dsp:sp modelId="{B4429D22-0500-42FA-9000-D9E17D3537C1}">
      <dsp:nvSpPr>
        <dsp:cNvPr id="0" name=""/>
        <dsp:cNvSpPr/>
      </dsp:nvSpPr>
      <dsp:spPr>
        <a:xfrm>
          <a:off x="892295" y="936104"/>
          <a:ext cx="2803814"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21,2</a:t>
          </a:r>
          <a:endParaRPr lang="ru-RU" sz="2000" b="1" kern="1200" dirty="0">
            <a:latin typeface="Times New Roman" pitchFamily="18" charset="0"/>
            <a:cs typeface="Times New Roman" pitchFamily="18" charset="0"/>
          </a:endParaRPr>
        </a:p>
      </dsp:txBody>
      <dsp:txXfrm>
        <a:off x="921418" y="965227"/>
        <a:ext cx="2745568" cy="538351"/>
      </dsp:txXfrm>
    </dsp:sp>
    <dsp:sp modelId="{831CC9CD-433E-4936-B4D5-991E64FFFEEC}">
      <dsp:nvSpPr>
        <dsp:cNvPr id="0" name=""/>
        <dsp:cNvSpPr/>
      </dsp:nvSpPr>
      <dsp:spPr>
        <a:xfrm>
          <a:off x="892295" y="1656183"/>
          <a:ext cx="2841000"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 22,0</a:t>
          </a:r>
          <a:endParaRPr lang="ru-RU" sz="2000" b="1" kern="1200" dirty="0">
            <a:latin typeface="Times New Roman" pitchFamily="18" charset="0"/>
            <a:cs typeface="Times New Roman" pitchFamily="18" charset="0"/>
          </a:endParaRPr>
        </a:p>
      </dsp:txBody>
      <dsp:txXfrm>
        <a:off x="921418" y="1685306"/>
        <a:ext cx="2782754" cy="53835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51648" y="0"/>
          <a:ext cx="2664295" cy="266429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04620" y="267860"/>
          <a:ext cx="2490144"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5408" y="298648"/>
        <a:ext cx="2428568" cy="569112"/>
      </dsp:txXfrm>
    </dsp:sp>
    <dsp:sp modelId="{B4429D22-0500-42FA-9000-D9E17D3537C1}">
      <dsp:nvSpPr>
        <dsp:cNvPr id="0" name=""/>
        <dsp:cNvSpPr/>
      </dsp:nvSpPr>
      <dsp:spPr>
        <a:xfrm>
          <a:off x="1208741" y="936104"/>
          <a:ext cx="2486022"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39529" y="966892"/>
        <a:ext cx="2424446" cy="569112"/>
      </dsp:txXfrm>
    </dsp:sp>
    <dsp:sp modelId="{831CC9CD-433E-4936-B4D5-991E64FFFEEC}">
      <dsp:nvSpPr>
        <dsp:cNvPr id="0" name=""/>
        <dsp:cNvSpPr/>
      </dsp:nvSpPr>
      <dsp:spPr>
        <a:xfrm>
          <a:off x="1219201" y="1656184"/>
          <a:ext cx="2518199" cy="630688"/>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3</a:t>
          </a:r>
          <a:endParaRPr lang="ru-RU" sz="2000" b="1" kern="1200" dirty="0">
            <a:latin typeface="Times New Roman" pitchFamily="18" charset="0"/>
            <a:cs typeface="Times New Roman" pitchFamily="18" charset="0"/>
          </a:endParaRPr>
        </a:p>
      </dsp:txBody>
      <dsp:txXfrm>
        <a:off x="1249989" y="1686972"/>
        <a:ext cx="2456623" cy="5691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242347"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049880" y="288032"/>
          <a:ext cx="2628987"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–29,0</a:t>
          </a:r>
          <a:endParaRPr lang="ru-RU" sz="2000" b="1" kern="1200" dirty="0">
            <a:latin typeface="Times New Roman" pitchFamily="18" charset="0"/>
            <a:cs typeface="Times New Roman" pitchFamily="18" charset="0"/>
          </a:endParaRPr>
        </a:p>
      </dsp:txBody>
      <dsp:txXfrm>
        <a:off x="1079003" y="317155"/>
        <a:ext cx="2570741" cy="538351"/>
      </dsp:txXfrm>
    </dsp:sp>
    <dsp:sp modelId="{B4429D22-0500-42FA-9000-D9E17D3537C1}">
      <dsp:nvSpPr>
        <dsp:cNvPr id="0" name=""/>
        <dsp:cNvSpPr/>
      </dsp:nvSpPr>
      <dsp:spPr>
        <a:xfrm>
          <a:off x="897349" y="1015523"/>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-31,1</a:t>
          </a:r>
          <a:endParaRPr lang="ru-RU" sz="2000" b="1" kern="1200" dirty="0">
            <a:latin typeface="Times New Roman" pitchFamily="18" charset="0"/>
            <a:cs typeface="Times New Roman" pitchFamily="18" charset="0"/>
          </a:endParaRPr>
        </a:p>
      </dsp:txBody>
      <dsp:txXfrm>
        <a:off x="926472" y="1044646"/>
        <a:ext cx="2589613" cy="538351"/>
      </dsp:txXfrm>
    </dsp:sp>
    <dsp:sp modelId="{831CC9CD-433E-4936-B4D5-991E64FFFEEC}">
      <dsp:nvSpPr>
        <dsp:cNvPr id="0" name=""/>
        <dsp:cNvSpPr/>
      </dsp:nvSpPr>
      <dsp:spPr>
        <a:xfrm>
          <a:off x="1031008" y="1800197"/>
          <a:ext cx="2647859"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31,3</a:t>
          </a:r>
          <a:endParaRPr lang="ru-RU" sz="2000" b="1" kern="1200" dirty="0">
            <a:latin typeface="Times New Roman" pitchFamily="18" charset="0"/>
            <a:cs typeface="Times New Roman" pitchFamily="18" charset="0"/>
          </a:endParaRPr>
        </a:p>
      </dsp:txBody>
      <dsp:txXfrm>
        <a:off x="1060131" y="1829320"/>
        <a:ext cx="2589613" cy="5383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49081" y="0"/>
          <a:ext cx="2520280" cy="2520280"/>
        </a:xfrm>
        <a:prstGeom prst="teardrop">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45266" y="253381"/>
          <a:ext cx="2366091"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274389" y="282504"/>
        <a:ext cx="2307845" cy="538351"/>
      </dsp:txXfrm>
    </dsp:sp>
    <dsp:sp modelId="{B4429D22-0500-42FA-9000-D9E17D3537C1}">
      <dsp:nvSpPr>
        <dsp:cNvPr id="0" name=""/>
        <dsp:cNvSpPr/>
      </dsp:nvSpPr>
      <dsp:spPr>
        <a:xfrm>
          <a:off x="1381948" y="92455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11071" y="953676"/>
        <a:ext cx="2034482" cy="538351"/>
      </dsp:txXfrm>
    </dsp:sp>
    <dsp:sp modelId="{831CC9CD-433E-4936-B4D5-991E64FFFEEC}">
      <dsp:nvSpPr>
        <dsp:cNvPr id="0" name=""/>
        <dsp:cNvSpPr/>
      </dsp:nvSpPr>
      <dsp:spPr>
        <a:xfrm>
          <a:off x="1370988" y="1603263"/>
          <a:ext cx="2092728" cy="59659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6</a:t>
          </a:r>
          <a:endParaRPr lang="ru-RU" sz="2000" b="1" kern="1200" dirty="0">
            <a:latin typeface="Times New Roman" pitchFamily="18" charset="0"/>
            <a:cs typeface="Times New Roman" pitchFamily="18" charset="0"/>
          </a:endParaRPr>
        </a:p>
      </dsp:txBody>
      <dsp:txXfrm>
        <a:off x="1400111" y="1632386"/>
        <a:ext cx="2034482" cy="53835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351,7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a:t>
          </a:r>
          <a:r>
            <a:rPr lang="kk-KZ" sz="2000" b="1" kern="1200" dirty="0" smtClean="0">
              <a:latin typeface="Times New Roman" pitchFamily="18" charset="0"/>
              <a:cs typeface="Times New Roman" pitchFamily="18" charset="0"/>
            </a:rPr>
            <a:t>–365,8</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a:t>
          </a:r>
          <a:r>
            <a:rPr lang="kk-KZ" sz="2000" b="1" kern="1200" dirty="0" smtClean="0">
              <a:latin typeface="Times New Roman" pitchFamily="18" charset="0"/>
              <a:cs typeface="Times New Roman" pitchFamily="18" charset="0"/>
            </a:rPr>
            <a:t>380,4</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2027 </a:t>
          </a:r>
          <a:r>
            <a:rPr lang="kk-KZ" sz="2000" b="1" kern="1200" dirty="0" smtClean="0">
              <a:latin typeface="Times New Roman" pitchFamily="18" charset="0"/>
              <a:cs typeface="Times New Roman" pitchFamily="18" charset="0"/>
            </a:rPr>
            <a:t>жыл – 10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327195"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1228131" y="288032"/>
          <a:ext cx="242411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227,7</a:t>
          </a:r>
          <a:endParaRPr lang="ru-RU" sz="2000" b="1" kern="1200" dirty="0">
            <a:latin typeface="Times New Roman" pitchFamily="18" charset="0"/>
            <a:cs typeface="Times New Roman" pitchFamily="18" charset="0"/>
          </a:endParaRPr>
        </a:p>
      </dsp:txBody>
      <dsp:txXfrm>
        <a:off x="1257254" y="317155"/>
        <a:ext cx="2365870" cy="538351"/>
      </dsp:txXfrm>
    </dsp:sp>
    <dsp:sp modelId="{B4429D22-0500-42FA-9000-D9E17D3537C1}">
      <dsp:nvSpPr>
        <dsp:cNvPr id="0" name=""/>
        <dsp:cNvSpPr/>
      </dsp:nvSpPr>
      <dsp:spPr>
        <a:xfrm>
          <a:off x="1230596" y="936104"/>
          <a:ext cx="2437958"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–0</a:t>
          </a:r>
          <a:endParaRPr lang="ru-RU" sz="2000" b="1" kern="1200" dirty="0">
            <a:latin typeface="Times New Roman" pitchFamily="18" charset="0"/>
            <a:cs typeface="Times New Roman" pitchFamily="18" charset="0"/>
          </a:endParaRPr>
        </a:p>
      </dsp:txBody>
      <dsp:txXfrm>
        <a:off x="1259719" y="965227"/>
        <a:ext cx="2379712" cy="538351"/>
      </dsp:txXfrm>
    </dsp:sp>
    <dsp:sp modelId="{831CC9CD-433E-4936-B4D5-991E64FFFEEC}">
      <dsp:nvSpPr>
        <dsp:cNvPr id="0" name=""/>
        <dsp:cNvSpPr/>
      </dsp:nvSpPr>
      <dsp:spPr>
        <a:xfrm>
          <a:off x="1223216" y="1584175"/>
          <a:ext cx="2453636" cy="596597"/>
        </a:xfrm>
        <a:prstGeom prst="roundRect">
          <a:avLst/>
        </a:prstGeom>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5"/>
        </a:lnRef>
        <a:fillRef idx="3">
          <a:schemeClr val="accent5"/>
        </a:fillRef>
        <a:effectRef idx="3">
          <a:schemeClr val="accent5"/>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1252339" y="1613298"/>
        <a:ext cx="2395390" cy="53835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72534-8612-4087-A06F-DB9304776EAA}">
      <dsp:nvSpPr>
        <dsp:cNvPr id="0" name=""/>
        <dsp:cNvSpPr/>
      </dsp:nvSpPr>
      <dsp:spPr>
        <a:xfrm>
          <a:off x="0" y="0"/>
          <a:ext cx="2520280" cy="2520280"/>
        </a:xfrm>
        <a:prstGeom prst="triangle">
          <a:avLst/>
        </a:prstGeom>
        <a:solidFill>
          <a:schemeClr val="bg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1831F8-D077-40E2-AA43-4E3D4067F89F}">
      <dsp:nvSpPr>
        <dsp:cNvPr id="0" name=""/>
        <dsp:cNvSpPr/>
      </dsp:nvSpPr>
      <dsp:spPr>
        <a:xfrm>
          <a:off x="954141" y="253381"/>
          <a:ext cx="2754259"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2024 жыл – 5</a:t>
          </a:r>
          <a:endParaRPr lang="ru-RU" sz="2000" b="1" kern="1200" dirty="0">
            <a:latin typeface="Times New Roman" pitchFamily="18" charset="0"/>
            <a:cs typeface="Times New Roman" pitchFamily="18" charset="0"/>
          </a:endParaRPr>
        </a:p>
      </dsp:txBody>
      <dsp:txXfrm>
        <a:off x="983264" y="282504"/>
        <a:ext cx="2696013" cy="538351"/>
      </dsp:txXfrm>
    </dsp:sp>
    <dsp:sp modelId="{B4429D22-0500-42FA-9000-D9E17D3537C1}">
      <dsp:nvSpPr>
        <dsp:cNvPr id="0" name=""/>
        <dsp:cNvSpPr/>
      </dsp:nvSpPr>
      <dsp:spPr>
        <a:xfrm>
          <a:off x="987298" y="924553"/>
          <a:ext cx="2687945"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2025 жыл – 0</a:t>
          </a:r>
          <a:endParaRPr lang="ru-RU" sz="2000" b="1" kern="1200" dirty="0">
            <a:latin typeface="Times New Roman" pitchFamily="18" charset="0"/>
            <a:cs typeface="Times New Roman" pitchFamily="18" charset="0"/>
          </a:endParaRPr>
        </a:p>
      </dsp:txBody>
      <dsp:txXfrm>
        <a:off x="1016421" y="953676"/>
        <a:ext cx="2629699" cy="538351"/>
      </dsp:txXfrm>
    </dsp:sp>
    <dsp:sp modelId="{831CC9CD-433E-4936-B4D5-991E64FFFEEC}">
      <dsp:nvSpPr>
        <dsp:cNvPr id="0" name=""/>
        <dsp:cNvSpPr/>
      </dsp:nvSpPr>
      <dsp:spPr>
        <a:xfrm>
          <a:off x="929249" y="1587026"/>
          <a:ext cx="2687961" cy="596597"/>
        </a:xfrm>
        <a:prstGeom prst="roundRect">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kk-KZ" sz="2000" b="1" kern="1200" dirty="0" smtClean="0">
              <a:latin typeface="Times New Roman" pitchFamily="18" charset="0"/>
              <a:cs typeface="Times New Roman" pitchFamily="18" charset="0"/>
            </a:rPr>
            <a:t>2026 жыл – 0</a:t>
          </a:r>
          <a:endParaRPr lang="ru-RU" sz="2000" b="1" kern="1200" dirty="0">
            <a:latin typeface="Times New Roman" pitchFamily="18" charset="0"/>
            <a:cs typeface="Times New Roman" pitchFamily="18" charset="0"/>
          </a:endParaRPr>
        </a:p>
      </dsp:txBody>
      <dsp:txXfrm>
        <a:off x="958372" y="1616149"/>
        <a:ext cx="2629715" cy="538351"/>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7EB9FF-FBFD-4F3C-8BAB-B7D333DB8EFE}" type="datetimeFigureOut">
              <a:rPr lang="ru-RU" smtClean="0"/>
              <a:pPr/>
              <a:t>11.10.2026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6D5749-CE58-49E9-A9EC-B89BEA5A9368}" type="slidenum">
              <a:rPr lang="ru-RU" smtClean="0"/>
              <a:pPr/>
              <a:t>‹#›</a:t>
            </a:fld>
            <a:endParaRPr lang="ru-RU"/>
          </a:p>
        </p:txBody>
      </p:sp>
    </p:spTree>
    <p:extLst>
      <p:ext uri="{BB962C8B-B14F-4D97-AF65-F5344CB8AC3E}">
        <p14:creationId xmlns="" xmlns:p14="http://schemas.microsoft.com/office/powerpoint/2010/main" val="1088508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11</a:t>
            </a:fld>
            <a:endParaRPr lang="ru-RU"/>
          </a:p>
        </p:txBody>
      </p:sp>
    </p:spTree>
    <p:extLst>
      <p:ext uri="{BB962C8B-B14F-4D97-AF65-F5344CB8AC3E}">
        <p14:creationId xmlns="" xmlns:p14="http://schemas.microsoft.com/office/powerpoint/2010/main" val="15317694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13</a:t>
            </a:fld>
            <a:endParaRPr lang="ru-RU"/>
          </a:p>
        </p:txBody>
      </p:sp>
    </p:spTree>
    <p:extLst>
      <p:ext uri="{BB962C8B-B14F-4D97-AF65-F5344CB8AC3E}">
        <p14:creationId xmlns="" xmlns:p14="http://schemas.microsoft.com/office/powerpoint/2010/main" val="15317694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56D5749-CE58-49E9-A9EC-B89BEA5A9368}" type="slidenum">
              <a:rPr lang="ru-RU" smtClean="0"/>
              <a:pPr/>
              <a:t>15</a:t>
            </a:fld>
            <a:endParaRPr lang="ru-RU"/>
          </a:p>
        </p:txBody>
      </p:sp>
    </p:spTree>
    <p:extLst>
      <p:ext uri="{BB962C8B-B14F-4D97-AF65-F5344CB8AC3E}">
        <p14:creationId xmlns="" xmlns:p14="http://schemas.microsoft.com/office/powerpoint/2010/main" val="12844644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11.10.2026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Data" Target="../diagrams/data1.xml"/><Relationship Id="rId7" Type="http://schemas.openxmlformats.org/officeDocument/2006/relationships/diagramData" Target="../diagrams/data2.xml"/><Relationship Id="rId12" Type="http://schemas.microsoft.com/office/2007/relationships/diagramDrawing" Target="../diagrams/drawing2.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microsoft.com/office/2007/relationships/diagramDrawing" Target="../diagrams/drawing1.xml"/><Relationship Id="rId5" Type="http://schemas.openxmlformats.org/officeDocument/2006/relationships/diagramQuickStyle" Target="../diagrams/quickStyle1.xml"/><Relationship Id="rId10" Type="http://schemas.openxmlformats.org/officeDocument/2006/relationships/diagramColors" Target="../diagrams/colors2.xml"/><Relationship Id="rId4" Type="http://schemas.openxmlformats.org/officeDocument/2006/relationships/diagramLayout" Target="../diagrams/layout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Data" Target="../diagrams/data3.xml"/><Relationship Id="rId7" Type="http://schemas.openxmlformats.org/officeDocument/2006/relationships/diagramData" Target="../diagrams/data4.xml"/><Relationship Id="rId12" Type="http://schemas.microsoft.com/office/2007/relationships/diagramDrawing" Target="../diagrams/drawing4.xml"/><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microsoft.com/office/2007/relationships/diagramDrawing" Target="../diagrams/drawing3.xml"/><Relationship Id="rId5" Type="http://schemas.openxmlformats.org/officeDocument/2006/relationships/diagramQuickStyle" Target="../diagrams/quickStyle3.xml"/><Relationship Id="rId10" Type="http://schemas.openxmlformats.org/officeDocument/2006/relationships/diagramColors" Target="../diagrams/colors4.xml"/><Relationship Id="rId4" Type="http://schemas.openxmlformats.org/officeDocument/2006/relationships/diagramLayout" Target="../diagrams/layout3.xml"/><Relationship Id="rId9" Type="http://schemas.openxmlformats.org/officeDocument/2006/relationships/diagramQuickStyle" Target="../diagrams/quickStyle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Data" Target="../diagrams/data5.xml"/><Relationship Id="rId7" Type="http://schemas.openxmlformats.org/officeDocument/2006/relationships/diagramData" Target="../diagrams/data6.xml"/><Relationship Id="rId12" Type="http://schemas.microsoft.com/office/2007/relationships/diagramDrawing" Target="../diagrams/drawing6.xml"/><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microsoft.com/office/2007/relationships/diagramDrawing" Target="../diagrams/drawing5.xml"/><Relationship Id="rId5" Type="http://schemas.openxmlformats.org/officeDocument/2006/relationships/diagramQuickStyle" Target="../diagrams/quickStyle5.xml"/><Relationship Id="rId10" Type="http://schemas.openxmlformats.org/officeDocument/2006/relationships/diagramColors" Target="../diagrams/colors6.xml"/><Relationship Id="rId4" Type="http://schemas.openxmlformats.org/officeDocument/2006/relationships/diagramLayout" Target="../diagrams/layout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8.xml"/><Relationship Id="rId3" Type="http://schemas.openxmlformats.org/officeDocument/2006/relationships/diagramData" Target="../diagrams/data7.xml"/><Relationship Id="rId7" Type="http://schemas.openxmlformats.org/officeDocument/2006/relationships/diagramData" Target="../diagrams/data8.xml"/><Relationship Id="rId12" Type="http://schemas.microsoft.com/office/2007/relationships/diagramDrawing" Target="../diagrams/drawing8.xml"/><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diagramColors" Target="../diagrams/colors7.xml"/><Relationship Id="rId11" Type="http://schemas.microsoft.com/office/2007/relationships/diagramDrawing" Target="../diagrams/drawing7.xml"/><Relationship Id="rId5" Type="http://schemas.openxmlformats.org/officeDocument/2006/relationships/diagramQuickStyle" Target="../diagrams/quickStyle7.xml"/><Relationship Id="rId10" Type="http://schemas.openxmlformats.org/officeDocument/2006/relationships/diagramColors" Target="../diagrams/colors8.xml"/><Relationship Id="rId4" Type="http://schemas.openxmlformats.org/officeDocument/2006/relationships/diagramLayout" Target="../diagrams/layout7.xml"/><Relationship Id="rId9" Type="http://schemas.openxmlformats.org/officeDocument/2006/relationships/diagramQuickStyle" Target="../diagrams/quickStyle8.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10.xml"/><Relationship Id="rId3" Type="http://schemas.openxmlformats.org/officeDocument/2006/relationships/image" Target="../media/image11.png"/><Relationship Id="rId7" Type="http://schemas.openxmlformats.org/officeDocument/2006/relationships/diagramColors" Target="../diagrams/colors9.xml"/><Relationship Id="rId12"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QuickStyle" Target="../diagrams/quickStyle9.xml"/><Relationship Id="rId11" Type="http://schemas.openxmlformats.org/officeDocument/2006/relationships/diagramColors" Target="../diagrams/colors10.xml"/><Relationship Id="rId5" Type="http://schemas.openxmlformats.org/officeDocument/2006/relationships/diagramLayout" Target="../diagrams/layout9.xml"/><Relationship Id="rId10" Type="http://schemas.openxmlformats.org/officeDocument/2006/relationships/diagramQuickStyle" Target="../diagrams/quickStyle10.xml"/><Relationship Id="rId4" Type="http://schemas.openxmlformats.org/officeDocument/2006/relationships/diagramData" Target="../diagrams/data9.xml"/><Relationship Id="rId9"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12.xml"/><Relationship Id="rId13" Type="http://schemas.microsoft.com/office/2007/relationships/diagramDrawing" Target="../diagrams/drawing13.xml"/><Relationship Id="rId3" Type="http://schemas.openxmlformats.org/officeDocument/2006/relationships/image" Target="../media/image11.png"/><Relationship Id="rId7" Type="http://schemas.openxmlformats.org/officeDocument/2006/relationships/diagramColors" Target="../diagrams/colors11.xml"/><Relationship Id="rId12"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1.xml"/><Relationship Id="rId11" Type="http://schemas.openxmlformats.org/officeDocument/2006/relationships/diagramColors" Target="../diagrams/colors12.xml"/><Relationship Id="rId5" Type="http://schemas.openxmlformats.org/officeDocument/2006/relationships/diagramLayout" Target="../diagrams/layout11.xml"/><Relationship Id="rId10" Type="http://schemas.openxmlformats.org/officeDocument/2006/relationships/diagramQuickStyle" Target="../diagrams/quickStyle12.xml"/><Relationship Id="rId4" Type="http://schemas.openxmlformats.org/officeDocument/2006/relationships/diagramData" Target="../diagrams/data11.xml"/><Relationship Id="rId9" Type="http://schemas.openxmlformats.org/officeDocument/2006/relationships/diagramLayout" Target="../diagrams/layout12.xml"/><Relationship Id="rId14" Type="http://schemas.microsoft.com/office/2007/relationships/diagramDrawing" Target="../diagrams/drawing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4.xml"/><Relationship Id="rId13" Type="http://schemas.microsoft.com/office/2007/relationships/diagramDrawing" Target="../diagrams/drawing17.xml"/><Relationship Id="rId3" Type="http://schemas.openxmlformats.org/officeDocument/2006/relationships/image" Target="../media/image11.png"/><Relationship Id="rId7" Type="http://schemas.openxmlformats.org/officeDocument/2006/relationships/diagramColors" Target="../diagrams/colors13.xml"/><Relationship Id="rId12"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QuickStyle" Target="../diagrams/quickStyle13.xml"/><Relationship Id="rId11" Type="http://schemas.openxmlformats.org/officeDocument/2006/relationships/diagramColors" Target="../diagrams/colors14.xml"/><Relationship Id="rId5" Type="http://schemas.openxmlformats.org/officeDocument/2006/relationships/diagramLayout" Target="../diagrams/layout13.xml"/><Relationship Id="rId10" Type="http://schemas.openxmlformats.org/officeDocument/2006/relationships/diagramQuickStyle" Target="../diagrams/quickStyle14.xml"/><Relationship Id="rId4" Type="http://schemas.openxmlformats.org/officeDocument/2006/relationships/diagramData" Target="../diagrams/data13.xml"/><Relationship Id="rId9" Type="http://schemas.openxmlformats.org/officeDocument/2006/relationships/diagramLayout" Target="../diagrams/layout14.xml"/><Relationship Id="rId14" Type="http://schemas.microsoft.com/office/2007/relationships/diagramDrawing" Target="../diagrams/drawing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1"/>
            <a:ext cx="9143999" cy="6858001"/>
          </a:xfrm>
          <a:prstGeom prst="rect">
            <a:avLst/>
          </a:prstGeom>
          <a:noFill/>
          <a:ln w="9525">
            <a:noFill/>
            <a:miter lim="800000"/>
            <a:headEnd/>
            <a:tailEnd/>
          </a:ln>
        </p:spPr>
      </p:pic>
      <p:sp>
        <p:nvSpPr>
          <p:cNvPr id="7" name="Прямоугольник 6"/>
          <p:cNvSpPr/>
          <p:nvPr/>
        </p:nvSpPr>
        <p:spPr>
          <a:xfrm>
            <a:off x="2267744" y="116632"/>
            <a:ext cx="6408712" cy="1200329"/>
          </a:xfrm>
          <a:prstGeom prst="rect">
            <a:avLst/>
          </a:prstGeom>
          <a:ln/>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kk-KZ" sz="2400" b="1" dirty="0">
                <a:ln w="11430"/>
                <a:solidFill>
                  <a:schemeClr val="tx1"/>
                </a:solidFill>
                <a:latin typeface="Times New Roman" panose="02020603050405020304" pitchFamily="18" charset="0"/>
                <a:cs typeface="Times New Roman" panose="02020603050405020304" pitchFamily="18" charset="0"/>
              </a:rPr>
              <a:t>Қарасай</a:t>
            </a:r>
            <a:r>
              <a:rPr lang="ru-RU" sz="2400" b="1" dirty="0">
                <a:ln w="11430"/>
                <a:solidFill>
                  <a:schemeClr val="tx1"/>
                </a:solidFill>
                <a:latin typeface="Times New Roman" panose="02020603050405020304" pitchFamily="18" charset="0"/>
                <a:cs typeface="Times New Roman" panose="02020603050405020304" pitchFamily="18" charset="0"/>
              </a:rPr>
              <a:t> </a:t>
            </a:r>
            <a:r>
              <a:rPr lang="ru-RU" sz="2400" b="1" dirty="0" err="1">
                <a:ln w="11430"/>
                <a:solidFill>
                  <a:schemeClr val="tx1"/>
                </a:solidFill>
                <a:latin typeface="Times New Roman" panose="02020603050405020304" pitchFamily="18" charset="0"/>
                <a:cs typeface="Times New Roman" panose="02020603050405020304" pitchFamily="18" charset="0"/>
              </a:rPr>
              <a:t>ауданының </a:t>
            </a:r>
            <a:r>
              <a:rPr lang="ru-RU" sz="2400" b="1" dirty="0" err="1" smtClean="0">
                <a:ln w="11430"/>
                <a:solidFill>
                  <a:schemeClr val="tx1"/>
                </a:solidFill>
                <a:latin typeface="Times New Roman" panose="02020603050405020304" pitchFamily="18" charset="0"/>
                <a:cs typeface="Times New Roman" panose="02020603050405020304" pitchFamily="18" charset="0"/>
              </a:rPr>
              <a:t>Шамалған </a:t>
            </a:r>
            <a:r>
              <a:rPr lang="ru-RU" sz="2400" b="1" dirty="0" err="1">
                <a:ln w="11430"/>
                <a:solidFill>
                  <a:schemeClr val="tx1"/>
                </a:solidFill>
                <a:latin typeface="Times New Roman" panose="02020603050405020304" pitchFamily="18" charset="0"/>
                <a:cs typeface="Times New Roman" panose="02020603050405020304" pitchFamily="18" charset="0"/>
              </a:rPr>
              <a:t>ауылдық округінің  </a:t>
            </a:r>
            <a:r>
              <a:rPr lang="ru-RU" sz="2400" b="1" dirty="0" smtClean="0">
                <a:ln w="11430"/>
                <a:solidFill>
                  <a:schemeClr val="tx1"/>
                </a:solidFill>
                <a:latin typeface="Times New Roman" panose="02020603050405020304" pitchFamily="18" charset="0"/>
                <a:cs typeface="Times New Roman" panose="02020603050405020304" pitchFamily="18" charset="0"/>
              </a:rPr>
              <a:t>2026 </a:t>
            </a:r>
            <a:r>
              <a:rPr lang="ru-RU" sz="2400" b="1" dirty="0" err="1" smtClean="0">
                <a:ln w="11430"/>
                <a:solidFill>
                  <a:schemeClr val="tx1"/>
                </a:solidFill>
                <a:latin typeface="Times New Roman" panose="02020603050405020304" pitchFamily="18" charset="0"/>
                <a:cs typeface="Times New Roman" panose="02020603050405020304" pitchFamily="18" charset="0"/>
              </a:rPr>
              <a:t>жылға </a:t>
            </a:r>
            <a:r>
              <a:rPr lang="ru-RU" sz="2400" b="1" dirty="0" err="1">
                <a:ln w="11430"/>
                <a:solidFill>
                  <a:schemeClr val="tx1"/>
                </a:solidFill>
                <a:latin typeface="Times New Roman" panose="02020603050405020304" pitchFamily="18" charset="0"/>
                <a:cs typeface="Times New Roman" panose="02020603050405020304" pitchFamily="18" charset="0"/>
              </a:rPr>
              <a:t>арналған </a:t>
            </a:r>
            <a:r>
              <a:rPr lang="ru-RU" sz="2400" b="1" dirty="0">
                <a:ln w="11430"/>
                <a:solidFill>
                  <a:schemeClr val="tx1"/>
                </a:solidFill>
                <a:latin typeface="Times New Roman" panose="02020603050405020304" pitchFamily="18" charset="0"/>
                <a:cs typeface="Times New Roman" panose="02020603050405020304" pitchFamily="18" charset="0"/>
              </a:rPr>
              <a:t>АЗАМАТТЫҚ БЮДЖЕТІ</a:t>
            </a:r>
            <a:endParaRPr lang="ru-RU" sz="2400" b="1" dirty="0">
              <a:solidFill>
                <a:schemeClr val="tx1"/>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cstate="print">
            <a:duotone>
              <a:schemeClr val="accent1">
                <a:shade val="45000"/>
                <a:satMod val="135000"/>
              </a:schemeClr>
              <a:prstClr val="white"/>
            </a:duotone>
            <a:extLst>
              <a:ext uri="{28A0092B-C50C-407E-A947-70E740481C1C}">
                <a14:useLocalDpi xmlns="" xmlns:a14="http://schemas.microsoft.com/office/drawing/2010/main" val="0"/>
              </a:ext>
            </a:extLst>
          </a:blip>
          <a:stretch>
            <a:fillRect/>
          </a:stretch>
        </p:blipFill>
        <p:spPr>
          <a:xfrm>
            <a:off x="755576" y="5445224"/>
            <a:ext cx="1548680" cy="1296513"/>
          </a:xfrm>
          <a:prstGeom prst="rect">
            <a:avLst/>
          </a:prstGeom>
          <a:effectLst>
            <a:innerShdw blurRad="63500" dist="50800" dir="16200000">
              <a:prstClr val="black">
                <a:alpha val="50000"/>
              </a:prstClr>
            </a:innerShdw>
          </a:effectLst>
        </p:spPr>
        <p:style>
          <a:lnRef idx="0">
            <a:schemeClr val="accent5"/>
          </a:lnRef>
          <a:fillRef idx="3">
            <a:schemeClr val="accent5"/>
          </a:fillRef>
          <a:effectRef idx="3">
            <a:schemeClr val="accent5"/>
          </a:effectRef>
          <a:fontRef idx="minor">
            <a:schemeClr val="lt1"/>
          </a:fontRef>
        </p:style>
      </p:pic>
      <p:sp>
        <p:nvSpPr>
          <p:cNvPr id="14" name="Скругленная прямоугольная выноска 13"/>
          <p:cNvSpPr/>
          <p:nvPr/>
        </p:nvSpPr>
        <p:spPr>
          <a:xfrm>
            <a:off x="1071538" y="3643314"/>
            <a:ext cx="4786346" cy="2428892"/>
          </a:xfrm>
          <a:prstGeom prst="wedgeRoundRectCallout">
            <a:avLst>
              <a:gd name="adj1" fmla="val -44069"/>
              <a:gd name="adj2" fmla="val 80480"/>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kk-KZ" sz="1400" b="1" dirty="0">
                <a:latin typeface="Times New Roman" panose="02020603050405020304" pitchFamily="18" charset="0"/>
                <a:cs typeface="Times New Roman" panose="02020603050405020304" pitchFamily="18" charset="0"/>
              </a:rPr>
              <a:t> </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Округ бюджеті Қарасай аудандық мәслихатының 2025 жылғы 31 желтоқсандағы "Қарасай ауданының 2026-2028 жылдарға арналған бюджеті туралы" № 49-3 шешімімен бекітілген Қарасай </a:t>
            </a:r>
            <a:r>
              <a:rPr lang="kk-KZ" sz="1400" b="1" dirty="0">
                <a:latin typeface="Times New Roman" panose="02020603050405020304" pitchFamily="18" charset="0"/>
                <a:cs typeface="Times New Roman" panose="02020603050405020304" pitchFamily="18" charset="0"/>
              </a:rPr>
              <a:t>ауданының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Шамалған </a:t>
            </a:r>
            <a:r>
              <a:rPr lang="kk-KZ" sz="1400" b="1" dirty="0">
                <a:latin typeface="Times New Roman" panose="02020603050405020304" pitchFamily="18" charset="0"/>
                <a:cs typeface="Times New Roman" panose="02020603050405020304" pitchFamily="18" charset="0"/>
              </a:rPr>
              <a:t>ауылдық округі</a:t>
            </a:r>
            <a:endParaRPr lang="ru-RU"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әкімі аппараты ММ-нің әкімінің</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2025 </a:t>
            </a:r>
            <a:r>
              <a:rPr lang="kk-KZ" sz="1400" b="1" dirty="0">
                <a:latin typeface="Times New Roman" panose="02020603050405020304" pitchFamily="18" charset="0"/>
                <a:cs typeface="Times New Roman" panose="02020603050405020304" pitchFamily="18" charset="0"/>
              </a:rPr>
              <a:t>жылғы </a:t>
            </a:r>
            <a:r>
              <a:rPr lang="kk-KZ" sz="1400" b="1" dirty="0" smtClean="0">
                <a:latin typeface="Times New Roman" panose="02020603050405020304" pitchFamily="18" charset="0"/>
                <a:cs typeface="Times New Roman" panose="02020603050405020304" pitchFamily="18" charset="0"/>
              </a:rPr>
              <a:t>31 </a:t>
            </a:r>
            <a:r>
              <a:rPr lang="kk-KZ" sz="1400" b="1" dirty="0">
                <a:latin typeface="Times New Roman" panose="02020603050405020304" pitchFamily="18" charset="0"/>
                <a:cs typeface="Times New Roman" panose="02020603050405020304" pitchFamily="18" charset="0"/>
              </a:rPr>
              <a:t>желтоқсандағы</a:t>
            </a:r>
            <a:endParaRPr lang="ru-RU" sz="1400" dirty="0">
              <a:latin typeface="Times New Roman" panose="02020603050405020304" pitchFamily="18" charset="0"/>
              <a:cs typeface="Times New Roman" panose="02020603050405020304" pitchFamily="18" charset="0"/>
            </a:endParaRPr>
          </a:p>
          <a:p>
            <a:r>
              <a:rPr lang="kk-KZ" sz="1400" b="1" dirty="0" smtClean="0">
                <a:latin typeface="Times New Roman" panose="02020603050405020304" pitchFamily="18" charset="0"/>
                <a:cs typeface="Times New Roman" panose="02020603050405020304" pitchFamily="18" charset="0"/>
              </a:rPr>
              <a:t>№12-өкімімен </a:t>
            </a:r>
            <a:r>
              <a:rPr lang="kk-KZ" sz="1400" b="1" dirty="0">
                <a:latin typeface="Times New Roman" panose="02020603050405020304" pitchFamily="18" charset="0"/>
                <a:cs typeface="Times New Roman" panose="02020603050405020304" pitchFamily="18" charset="0"/>
              </a:rPr>
              <a:t>бекітілді </a:t>
            </a:r>
            <a:r>
              <a:rPr lang="kk-KZ" sz="1400" b="1" dirty="0" smtClean="0">
                <a:latin typeface="Times New Roman" panose="02020603050405020304" pitchFamily="18" charset="0"/>
                <a:cs typeface="Times New Roman" panose="02020603050405020304" pitchFamily="18" charset="0"/>
              </a:rPr>
              <a:t>(уточ №</a:t>
            </a:r>
            <a:r>
              <a:rPr lang="kk-KZ" sz="1400" b="1" dirty="0" smtClean="0">
                <a:latin typeface="Times New Roman" panose="02020603050405020304" pitchFamily="18" charset="0"/>
                <a:cs typeface="Times New Roman" panose="02020603050405020304" pitchFamily="18" charset="0"/>
              </a:rPr>
              <a:t>06-59 от 02.06.2026</a:t>
            </a:r>
            <a:r>
              <a:rPr lang="kk-KZ" sz="1400" b="1" dirty="0" smtClean="0">
                <a:latin typeface="Times New Roman" panose="02020603050405020304" pitchFamily="18" charset="0"/>
                <a:cs typeface="Times New Roman" panose="02020603050405020304" pitchFamily="18" charset="0"/>
              </a:rPr>
              <a:t>)</a:t>
            </a:r>
            <a:endParaRPr lang="ru-RU" sz="1400" b="1" dirty="0">
              <a:latin typeface="Times New Roman" pitchFamily="18" charset="0"/>
              <a:cs typeface="Times New Roman" pitchFamily="18" charset="0"/>
            </a:endParaRPr>
          </a:p>
        </p:txBody>
      </p:sp>
      <p:pic>
        <p:nvPicPr>
          <p:cNvPr id="8" name="Picture 1" descr="C:\Users\xxx\Desktop\Биржан\фото\калкан-7\Coat_of_Arms_of_Karasay_District.svg.png"/>
          <p:cNvPicPr>
            <a:picLocks noChangeAspect="1" noChangeArrowheads="1"/>
          </p:cNvPicPr>
          <p:nvPr/>
        </p:nvPicPr>
        <p:blipFill>
          <a:blip r:embed="rId4" cstate="print"/>
          <a:srcRect/>
          <a:stretch>
            <a:fillRect/>
          </a:stretch>
        </p:blipFill>
        <p:spPr bwMode="auto">
          <a:xfrm>
            <a:off x="0" y="0"/>
            <a:ext cx="2304256" cy="2122729"/>
          </a:xfrm>
          <a:prstGeom prst="rect">
            <a:avLst/>
          </a:prstGeom>
          <a:noFill/>
        </p:spPr>
      </p:pic>
    </p:spTree>
    <p:extLst>
      <p:ext uri="{BB962C8B-B14F-4D97-AF65-F5344CB8AC3E}">
        <p14:creationId xmlns="" xmlns:p14="http://schemas.microsoft.com/office/powerpoint/2010/main" val="1001603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1761270261"/>
              </p:ext>
            </p:extLst>
          </p:nvPr>
        </p:nvGraphicFramePr>
        <p:xfrm>
          <a:off x="0" y="0"/>
          <a:ext cx="9144000" cy="6885384"/>
        </p:xfrm>
        <a:graphic>
          <a:graphicData uri="http://schemas.openxmlformats.org/drawingml/2006/table">
            <a:tbl>
              <a:tblPr>
                <a:tableStyleId>{21E4AEA4-8DFA-4A89-87EB-49C32662AFE0}</a:tableStyleId>
              </a:tblPr>
              <a:tblGrid>
                <a:gridCol w="2153483">
                  <a:extLst>
                    <a:ext uri="{9D8B030D-6E8A-4147-A177-3AD203B41FA5}">
                      <a16:colId xmlns:a16="http://schemas.microsoft.com/office/drawing/2014/main" xmlns="" val="20000"/>
                    </a:ext>
                  </a:extLst>
                </a:gridCol>
                <a:gridCol w="6990517">
                  <a:extLst>
                    <a:ext uri="{9D8B030D-6E8A-4147-A177-3AD203B41FA5}">
                      <a16:colId xmlns:a16="http://schemas.microsoft.com/office/drawing/2014/main" xmlns="" val="20001"/>
                    </a:ext>
                  </a:extLst>
                </a:gridCol>
              </a:tblGrid>
              <a:tr h="1830915">
                <a:tc gridSpan="2">
                  <a:txBody>
                    <a:bodyPr/>
                    <a:lstStyle/>
                    <a:p>
                      <a:pPr marL="135890" algn="ctr">
                        <a:lnSpc>
                          <a:spcPct val="115000"/>
                        </a:lnSpc>
                        <a:spcAft>
                          <a:spcPts val="0"/>
                        </a:spcAft>
                      </a:pPr>
                      <a:r>
                        <a:rPr lang="ru-RU" sz="2000" b="1" u="sng" dirty="0" smtClean="0">
                          <a:solidFill>
                            <a:schemeClr val="tx1"/>
                          </a:solidFill>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ru-RU" sz="2000" b="1" u="none" dirty="0" smtClean="0">
                          <a:solidFill>
                            <a:schemeClr val="tx1"/>
                          </a:solidFill>
                          <a:effectLst/>
                          <a:latin typeface="Times New Roman" pitchFamily="18" charset="0"/>
                          <a:cs typeface="Times New Roman" pitchFamily="18" charset="0"/>
                        </a:rPr>
                        <a:t>     001 </a:t>
                      </a:r>
                      <a:r>
                        <a:rPr lang="ru-RU" sz="2800" b="1" u="none" dirty="0" smtClean="0">
                          <a:effectLst/>
                          <a:latin typeface="Times New Roman" pitchFamily="18" charset="0"/>
                          <a:cs typeface="Times New Roman" pitchFamily="18" charset="0"/>
                        </a:rPr>
                        <a:t>«</a:t>
                      </a:r>
                      <a:r>
                        <a:rPr lang="kk-KZ" sz="2400" b="1" u="sng" kern="1200" dirty="0" smtClean="0">
                          <a:solidFill>
                            <a:schemeClr val="dk1"/>
                          </a:solidFill>
                          <a:effectLst/>
                          <a:latin typeface="Times New Roman" panose="02020603050405020304" pitchFamily="18" charset="0"/>
                          <a:ea typeface="+mn-ea"/>
                          <a:cs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800" b="1" u="sng"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28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tcPr>
                </a:tc>
                <a:tc hMerge="1">
                  <a:txBody>
                    <a:bodyPr/>
                    <a:lstStyle/>
                    <a:p>
                      <a:endParaRPr lang="ru-RU"/>
                    </a:p>
                  </a:txBody>
                  <a:tcPr/>
                </a:tc>
                <a:extLst>
                  <a:ext uri="{0D108BD9-81ED-4DB2-BD59-A6C34878D82A}">
                    <a16:rowId xmlns:a16="http://schemas.microsoft.com/office/drawing/2014/main" xmlns="" val="10000"/>
                  </a:ext>
                </a:extLst>
              </a:tr>
              <a:tr h="1527125">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 аппаратының қызметінің тиімділігін, ауылдық округ әкімі аппаратының жұмыс сапасын бағалау көрсеткіштерін оңтайландыру.     </a:t>
                      </a:r>
                      <a:endParaRPr lang="ru-RU" sz="16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1600" b="1" u="none" kern="1200" dirty="0" smtClean="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xmlns="" val="10001"/>
                  </a:ext>
                </a:extLst>
              </a:tr>
              <a:tr h="3527344">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20955" marR="66040" algn="ctr">
                        <a:lnSpc>
                          <a:spcPct val="115000"/>
                        </a:lnSpc>
                        <a:spcAft>
                          <a:spcPts val="1000"/>
                        </a:spcAft>
                      </a:pPr>
                      <a:r>
                        <a:rPr lang="kk-KZ" sz="1800" u="sng" kern="1200" dirty="0" smtClean="0">
                          <a:solidFill>
                            <a:schemeClr val="dk1"/>
                          </a:solidFill>
                          <a:latin typeface="Times New Roman" pitchFamily="18" charset="0"/>
                          <a:ea typeface="+mn-ea"/>
                          <a:cs typeface="Times New Roman" pitchFamily="18" charset="0"/>
                        </a:rPr>
                        <a:t>Ауылдық округ әкімінің келісімшарт бойынша 13 бірлік және 5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уақтылы және сапалы орындалуы</a:t>
                      </a:r>
                      <a:r>
                        <a:rPr lang="kk-KZ" sz="1800" kern="1200" dirty="0" smtClean="0">
                          <a:solidFill>
                            <a:schemeClr val="dk1"/>
                          </a:solidFill>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600" b="1" u="none" dirty="0" smtClean="0">
                        <a:effectLst/>
                        <a:latin typeface="Times New Roman" pitchFamily="18" charset="0"/>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07504" y="764704"/>
            <a:ext cx="504056" cy="360039"/>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672408" cy="64633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sp>
        <p:nvSpPr>
          <p:cNvPr id="10" name="Прямоугольник 9"/>
          <p:cNvSpPr/>
          <p:nvPr/>
        </p:nvSpPr>
        <p:spPr>
          <a:xfrm>
            <a:off x="5145226" y="306311"/>
            <a:ext cx="3672408" cy="6848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 </a:t>
            </a:r>
            <a:r>
              <a:rPr lang="ru-RU" b="1" spc="-21" dirty="0" err="1" smtClean="0">
                <a:solidFill>
                  <a:srgbClr val="000000"/>
                </a:solidFill>
                <a:latin typeface="Times New Roman" pitchFamily="18" charset="0"/>
                <a:cs typeface="Times New Roman" pitchFamily="18" charset="0"/>
              </a:rPr>
              <a:t>көрсеткіштері:</a:t>
            </a: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smtClean="0">
                <a:solidFill>
                  <a:srgbClr val="000000"/>
                </a:solidFill>
                <a:latin typeface="Times New Roman" pitchFamily="18" charset="0"/>
                <a:cs typeface="Times New Roman" pitchFamily="18" charset="0"/>
              </a:rPr>
              <a:t>(</a:t>
            </a:r>
            <a:r>
              <a:rPr lang="ru-RU" b="1" spc="-1" dirty="0" err="1" smtClean="0">
                <a:solidFill>
                  <a:srgbClr val="000000"/>
                </a:solidFill>
                <a:latin typeface="Times New Roman" pitchFamily="18" charset="0"/>
                <a:cs typeface="Times New Roman" pitchFamily="18" charset="0"/>
              </a:rPr>
              <a:t>Бөлімнің</a:t>
            </a:r>
            <a:r>
              <a:rPr lang="ru-RU" b="1" spc="-1" dirty="0" smtClean="0">
                <a:solidFill>
                  <a:srgbClr val="000000"/>
                </a:solidFill>
                <a:latin typeface="Times New Roman" pitchFamily="18" charset="0"/>
                <a:cs typeface="Times New Roman" pitchFamily="18" charset="0"/>
              </a:rPr>
              <a:t> штат саны )</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822694201"/>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470687179"/>
              </p:ext>
            </p:extLst>
          </p:nvPr>
        </p:nvGraphicFramePr>
        <p:xfrm>
          <a:off x="445293" y="4346848"/>
          <a:ext cx="8388448" cy="2286000"/>
        </p:xfrm>
        <a:graphic>
          <a:graphicData uri="http://schemas.openxmlformats.org/drawingml/2006/table">
            <a:tbl>
              <a:tblPr>
                <a:tableStyleId>{21E4AEA4-8DFA-4A89-87EB-49C32662AFE0}</a:tableStyleId>
              </a:tblPr>
              <a:tblGrid>
                <a:gridCol w="3808583">
                  <a:extLst>
                    <a:ext uri="{9D8B030D-6E8A-4147-A177-3AD203B41FA5}">
                      <a16:colId xmlns:a16="http://schemas.microsoft.com/office/drawing/2014/main" xmlns="" val="20000"/>
                    </a:ext>
                  </a:extLst>
                </a:gridCol>
                <a:gridCol w="4579865">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r>
                        <a:rPr lang="kk-KZ" sz="1200" u="sng" kern="1200" dirty="0" smtClean="0">
                          <a:solidFill>
                            <a:schemeClr val="dk1"/>
                          </a:solidFill>
                          <a:effectLst/>
                          <a:latin typeface="Times New Roman" panose="02020603050405020304" pitchFamily="18" charset="0"/>
                          <a:ea typeface="+mn-ea"/>
                          <a:cs typeface="Times New Roman" panose="02020603050405020304" pitchFamily="18" charset="0"/>
                        </a:rPr>
                        <a:t>Ауылдық округ әкімінің 13 бірлік және келісімшарт бойынша  6 бірлік қызметкерлерімен жұмысын қамтамасыз ету. Ауылдық округ әкімінің жұмысын ұйымдастырушылық және құқықтық жағын қамтамасыз ету. Аудан әкімі аппаратына жүктелген функциялардың уақытылы және сапалы орындалуы. Бюджеттің орындалуы барысында пайда болған мәселелерді шешу үшін бюджеттің атқарылуы бойынша жоғары тұрған органға уақытылы ұсыныс енгізу және бюджеттің атқарылуы бойынша жоғары тұрған органға уақытылы ұсыныс енгізу және бюджеттің атқарылуы бойынша жоғары тұрған органға жергілікті бюджеттердің орындалуы бойынша аналитикалық ақпаратты жедел түрде ұсыну, аудан бюджетінің уақытылы  және тиімді орындалуы.</a:t>
                      </a:r>
                      <a:endParaRPr lang="ru-RU" sz="1200"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a16="http://schemas.microsoft.com/office/drawing/2014/main" xmlns="" val="10000"/>
                  </a:ext>
                </a:extLst>
              </a:tr>
            </a:tbl>
          </a:graphicData>
        </a:graphic>
      </p:graphicFrame>
      <p:graphicFrame>
        <p:nvGraphicFramePr>
          <p:cNvPr id="14" name="Схема 13"/>
          <p:cNvGraphicFramePr/>
          <p:nvPr>
            <p:extLst>
              <p:ext uri="{D42A27DB-BD31-4B8C-83A1-F6EECF244321}">
                <p14:modId xmlns="" xmlns:p14="http://schemas.microsoft.com/office/powerpoint/2010/main" val="209770240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 xmlns:p14="http://schemas.microsoft.com/office/powerpoint/2010/main" val="1001482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1"/>
            <a:ext cx="9144000" cy="6857999"/>
          </a:xfrm>
          <a:prstGeom prst="rect">
            <a:avLst/>
          </a:prstGeom>
        </p:spPr>
      </p:pic>
      <p:graphicFrame>
        <p:nvGraphicFramePr>
          <p:cNvPr id="5" name="Таблица 4"/>
          <p:cNvGraphicFramePr>
            <a:graphicFrameLocks noGrp="1"/>
          </p:cNvGraphicFramePr>
          <p:nvPr>
            <p:extLst>
              <p:ext uri="{D42A27DB-BD31-4B8C-83A1-F6EECF244321}">
                <p14:modId xmlns="" xmlns:p14="http://schemas.microsoft.com/office/powerpoint/2010/main" val="3894981177"/>
              </p:ext>
            </p:extLst>
          </p:nvPr>
        </p:nvGraphicFramePr>
        <p:xfrm>
          <a:off x="323528" y="332657"/>
          <a:ext cx="8640960" cy="2969646"/>
        </p:xfrm>
        <a:graphic>
          <a:graphicData uri="http://schemas.openxmlformats.org/drawingml/2006/table">
            <a:tbl>
              <a:tblPr>
                <a:tableStyleId>{21E4AEA4-8DFA-4A89-87EB-49C32662AFE0}</a:tableStyleId>
              </a:tblPr>
              <a:tblGrid>
                <a:gridCol w="3923230">
                  <a:extLst>
                    <a:ext uri="{9D8B030D-6E8A-4147-A177-3AD203B41FA5}">
                      <a16:colId xmlns:a16="http://schemas.microsoft.com/office/drawing/2014/main" xmlns="" val="20000"/>
                    </a:ext>
                  </a:extLst>
                </a:gridCol>
                <a:gridCol w="4717730">
                  <a:extLst>
                    <a:ext uri="{9D8B030D-6E8A-4147-A177-3AD203B41FA5}">
                      <a16:colId xmlns:a16="http://schemas.microsoft.com/office/drawing/2014/main" xmlns="" val="20001"/>
                    </a:ext>
                  </a:extLst>
                </a:gridCol>
              </a:tblGrid>
              <a:tr h="830670">
                <a:tc gridSpan="2">
                  <a:txBody>
                    <a:bodyPr/>
                    <a:lstStyle/>
                    <a:p>
                      <a:pPr marL="135890" algn="ctr">
                        <a:lnSpc>
                          <a:spcPct val="115000"/>
                        </a:lnSpc>
                        <a:spcAft>
                          <a:spcPts val="0"/>
                        </a:spcAft>
                      </a:pPr>
                      <a:r>
                        <a:rPr lang="ru-RU" sz="18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008 «Елді мекендердегі көшелерді жарықтандыру» </a:t>
                      </a:r>
                      <a:endParaRPr lang="ru-RU" sz="20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9305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marL="20955" marR="66040" algn="ctr">
                        <a:lnSpc>
                          <a:spcPct val="115000"/>
                        </a:lnSpc>
                        <a:spcAft>
                          <a:spcPts val="0"/>
                        </a:spcAft>
                      </a:pP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Елді мекендердегі көшелерді жарықтандыру</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endParaRPr lang="ru-RU" sz="1800"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1"/>
                  </a:ext>
                </a:extLst>
              </a:tr>
              <a:tr h="62048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 </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a:txBody>
                    <a:bodyPr/>
                    <a:lstStyle/>
                    <a:p>
                      <a:pPr algn="ctr"/>
                      <a:r>
                        <a:rPr lang="kk-KZ" sz="1800" u="none" kern="1200" dirty="0" smtClean="0">
                          <a:solidFill>
                            <a:schemeClr val="dk1"/>
                          </a:solidFill>
                          <a:effectLst/>
                          <a:latin typeface="Times New Roman" panose="02020603050405020304" pitchFamily="18" charset="0"/>
                          <a:ea typeface="+mn-ea"/>
                          <a:cs typeface="Times New Roman" panose="02020603050405020304" pitchFamily="18" charset="0"/>
                        </a:rPr>
                        <a:t> Қолданыстағы сым желілерінің және электр энергиясын есепке алу құрылғыларының техникалық жағдайын сақтап, олардың техникалық күйіне қойылатын талаптарға сәйкес, электр энергиясын тұтыну режимдерін сақтау.</a:t>
                      </a:r>
                      <a:endParaRPr lang="ru-RU" sz="18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043608" y="6206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3413393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3728041368"/>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367340" y="529457"/>
            <a:ext cx="3672408" cy="1131079"/>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sz="1400" b="1" spc="-21" dirty="0" err="1">
                <a:solidFill>
                  <a:srgbClr val="000000"/>
                </a:solidFill>
                <a:latin typeface="Times New Roman" pitchFamily="18" charset="0"/>
                <a:cs typeface="Times New Roman" pitchFamily="18" charset="0"/>
              </a:rPr>
              <a:t>Бюджеттік</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бағдарлама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бойынша</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шығыстар</a:t>
            </a:r>
            <a:r>
              <a:rPr lang="ru-RU" sz="1400" b="1" spc="-21" dirty="0">
                <a:solidFill>
                  <a:srgbClr val="000000"/>
                </a:solidFill>
                <a:latin typeface="Times New Roman" pitchFamily="18" charset="0"/>
                <a:cs typeface="Times New Roman" pitchFamily="18" charset="0"/>
              </a:rPr>
              <a:t> (</a:t>
            </a:r>
            <a:r>
              <a:rPr lang="ru-RU" sz="1400" b="1" spc="-21" dirty="0" err="1">
                <a:solidFill>
                  <a:srgbClr val="000000"/>
                </a:solidFill>
                <a:latin typeface="Times New Roman" pitchFamily="18" charset="0"/>
                <a:cs typeface="Times New Roman" pitchFamily="18" charset="0"/>
              </a:rPr>
              <a:t>млн.теңге</a:t>
            </a:r>
            <a:r>
              <a:rPr lang="ru-RU" sz="1400"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860032" y="510221"/>
            <a:ext cx="3672408" cy="1538883"/>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91440" algn="ctr">
              <a:spcBef>
                <a:spcPts val="334"/>
              </a:spcBef>
            </a:pPr>
            <a:r>
              <a:rPr lang="kk-KZ" sz="1400" b="1" dirty="0" smtClean="0">
                <a:latin typeface="Times New Roman" pitchFamily="18" charset="0"/>
                <a:cs typeface="Times New Roman" pitchFamily="18" charset="0"/>
              </a:rPr>
              <a:t>Тікелей нәтиже көрсеткіштері:</a:t>
            </a:r>
          </a:p>
          <a:p>
            <a:pPr marL="91440" algn="ctr">
              <a:spcBef>
                <a:spcPts val="334"/>
              </a:spcBef>
            </a:pPr>
            <a:r>
              <a:rPr lang="kk-KZ" sz="1400" dirty="0" smtClean="0">
                <a:latin typeface="Times New Roman" panose="02020603050405020304" pitchFamily="18" charset="0"/>
                <a:cs typeface="Times New Roman" panose="02020603050405020304" pitchFamily="18" charset="0"/>
              </a:rPr>
              <a:t>Ауылдық </a:t>
            </a:r>
            <a:r>
              <a:rPr lang="kk-KZ" sz="1400" dirty="0">
                <a:latin typeface="Times New Roman" panose="02020603050405020304" pitchFamily="18" charset="0"/>
                <a:cs typeface="Times New Roman" panose="02020603050405020304" pitchFamily="18" charset="0"/>
              </a:rPr>
              <a:t>округтің көше жарықтандыру желісін ұсыну және қызмет көрсету</a:t>
            </a:r>
            <a:endParaRPr lang="ru-RU" sz="1400" dirty="0">
              <a:latin typeface="Times New Roman" panose="02020603050405020304" pitchFamily="18" charset="0"/>
              <a:ea typeface="Times New Roman" panose="02020603050405020304" pitchFamily="18" charset="0"/>
              <a:cs typeface="Times New Roman" panose="02020603050405020304"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a:p>
            <a:pPr marL="91440" algn="ctr">
              <a:spcBef>
                <a:spcPts val="334"/>
              </a:spcBef>
            </a:pPr>
            <a:endParaRPr lang="kk-KZ" sz="1400" b="1" dirty="0" smtClean="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702669825"/>
              </p:ext>
            </p:extLst>
          </p:nvPr>
        </p:nvGraphicFramePr>
        <p:xfrm>
          <a:off x="4716016" y="184482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4266966257"/>
              </p:ext>
            </p:extLst>
          </p:nvPr>
        </p:nvGraphicFramePr>
        <p:xfrm>
          <a:off x="107504" y="5449641"/>
          <a:ext cx="8928992" cy="95453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795312">
                <a:tc>
                  <a:txBody>
                    <a:bodyPr/>
                    <a:lstStyle/>
                    <a:p>
                      <a:pPr algn="ctr">
                        <a:lnSpc>
                          <a:spcPct val="115000"/>
                        </a:lnSpc>
                        <a:spcAft>
                          <a:spcPts val="1000"/>
                        </a:spcAft>
                      </a:pPr>
                      <a:r>
                        <a:rPr lang="kk-KZ" sz="1400" b="1" dirty="0" smtClean="0">
                          <a:effectLst/>
                          <a:latin typeface="Times New Roman" pitchFamily="18" charset="0"/>
                          <a:ea typeface="Calibri"/>
                          <a:cs typeface="Times New Roman" pitchFamily="18" charset="0"/>
                        </a:rPr>
                        <a:t>Бюджетт</a:t>
                      </a:r>
                      <a:r>
                        <a:rPr lang="en-US" sz="1400" b="1" dirty="0" smtClean="0">
                          <a:effectLst/>
                          <a:latin typeface="Times New Roman" pitchFamily="18" charset="0"/>
                          <a:ea typeface="Calibri"/>
                          <a:cs typeface="Times New Roman" pitchFamily="18" charset="0"/>
                        </a:rPr>
                        <a:t>i</a:t>
                      </a:r>
                      <a:r>
                        <a:rPr lang="kk-KZ" sz="14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ru-RU" sz="14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r>
                        <a:rPr lang="kk-KZ" sz="2000"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түнгі жарықтандыруы.</a:t>
                      </a:r>
                      <a:endParaRPr lang="ru-RU" sz="2000"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40000"/>
                        <a:lumOff val="6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3795506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3045578562"/>
              </p:ext>
            </p:extLst>
          </p:nvPr>
        </p:nvGraphicFramePr>
        <p:xfrm>
          <a:off x="215516" y="1196752"/>
          <a:ext cx="8712968" cy="3005705"/>
        </p:xfrm>
        <a:graphic>
          <a:graphicData uri="http://schemas.openxmlformats.org/drawingml/2006/table">
            <a:tbl>
              <a:tblPr>
                <a:tableStyleId>{21E4AEA4-8DFA-4A89-87EB-49C32662AFE0}</a:tableStyleId>
              </a:tblPr>
              <a:tblGrid>
                <a:gridCol w="3955923">
                  <a:extLst>
                    <a:ext uri="{9D8B030D-6E8A-4147-A177-3AD203B41FA5}">
                      <a16:colId xmlns:a16="http://schemas.microsoft.com/office/drawing/2014/main" xmlns="" val="20000"/>
                    </a:ext>
                  </a:extLst>
                </a:gridCol>
                <a:gridCol w="4757045">
                  <a:extLst>
                    <a:ext uri="{9D8B030D-6E8A-4147-A177-3AD203B41FA5}">
                      <a16:colId xmlns:a16="http://schemas.microsoft.com/office/drawing/2014/main" xmlns="" val="20001"/>
                    </a:ext>
                  </a:extLst>
                </a:gridCol>
              </a:tblGrid>
              <a:tr h="1118439">
                <a:tc gridSpan="2">
                  <a:txBody>
                    <a:bodyPr/>
                    <a:lstStyle/>
                    <a:p>
                      <a:pPr marL="135890" algn="ctr">
                        <a:lnSpc>
                          <a:spcPct val="115000"/>
                        </a:lnSpc>
                        <a:spcAft>
                          <a:spcPts val="0"/>
                        </a:spcAft>
                      </a:pPr>
                      <a:r>
                        <a:rPr lang="ru-RU" sz="2000" b="1" u="sng" dirty="0" smtClean="0">
                          <a:effectLst/>
                          <a:latin typeface="Times New Roman" pitchFamily="18" charset="0"/>
                          <a:cs typeface="Times New Roman" pitchFamily="18" charset="0"/>
                        </a:rPr>
                        <a:t>БЮДЖЕТТІК БАҒДАРЛАМА</a:t>
                      </a:r>
                    </a:p>
                    <a:p>
                      <a:r>
                        <a:rPr lang="kk-KZ" sz="1800" u="sng" kern="1200" dirty="0" smtClean="0">
                          <a:solidFill>
                            <a:schemeClr val="dk1"/>
                          </a:solidFill>
                          <a:effectLst/>
                          <a:latin typeface="+mn-lt"/>
                          <a:ea typeface="+mn-ea"/>
                          <a:cs typeface="+mn-cs"/>
                        </a:rPr>
                        <a:t>                             </a:t>
                      </a:r>
                      <a:r>
                        <a:rPr lang="kk-KZ" sz="2000" b="1" u="sng" kern="1200" dirty="0" smtClean="0">
                          <a:solidFill>
                            <a:schemeClr val="dk1"/>
                          </a:solidFill>
                          <a:effectLst/>
                          <a:latin typeface="Times New Roman" panose="02020603050405020304" pitchFamily="18" charset="0"/>
                          <a:ea typeface="+mn-ea"/>
                          <a:cs typeface="Times New Roman" panose="02020603050405020304" pitchFamily="18" charset="0"/>
                        </a:rPr>
                        <a:t>009 «Елді мекендердің санитариясын қамтамасыз ету»</a:t>
                      </a:r>
                      <a:endParaRPr lang="ru-RU" sz="2000" b="1"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1023158">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мақсаты:</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Елді мекендердің сантиариясын қамтамасыз ету</a:t>
                      </a:r>
                      <a:r>
                        <a:rPr lang="kk-KZ" sz="1800" b="1" kern="1200" dirty="0" smtClean="0">
                          <a:solidFill>
                            <a:schemeClr val="tx1"/>
                          </a:solidFill>
                          <a:effectLst/>
                          <a:latin typeface="Times New Roman" panose="02020603050405020304" pitchFamily="18" charset="0"/>
                          <a:ea typeface="+mn-ea"/>
                          <a:cs typeface="Times New Roman" panose="02020603050405020304" pitchFamily="18" charset="0"/>
                        </a:rPr>
                        <a:t> </a:t>
                      </a: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583606">
                <a:tc>
                  <a:txBody>
                    <a:bodyPr/>
                    <a:lstStyle/>
                    <a:p>
                      <a:pPr algn="ctr">
                        <a:lnSpc>
                          <a:spcPct val="115000"/>
                        </a:lnSpc>
                        <a:spcAft>
                          <a:spcPts val="1000"/>
                        </a:spcAft>
                      </a:pPr>
                      <a:r>
                        <a:rPr lang="kk-KZ" sz="2000" b="1" dirty="0" smtClean="0">
                          <a:effectLst/>
                          <a:latin typeface="Times New Roman" pitchFamily="18" charset="0"/>
                          <a:cs typeface="Times New Roman" pitchFamily="18" charset="0"/>
                        </a:rPr>
                        <a:t>Бюджетт</a:t>
                      </a:r>
                      <a:r>
                        <a:rPr lang="en-US" sz="2000" b="1" dirty="0" smtClean="0">
                          <a:effectLst/>
                          <a:latin typeface="Times New Roman" pitchFamily="18" charset="0"/>
                          <a:cs typeface="Times New Roman" pitchFamily="18" charset="0"/>
                        </a:rPr>
                        <a:t>i</a:t>
                      </a:r>
                      <a:r>
                        <a:rPr lang="kk-KZ" sz="2000" b="1" dirty="0" smtClean="0">
                          <a:effectLst/>
                          <a:latin typeface="Times New Roman" pitchFamily="18" charset="0"/>
                          <a:cs typeface="Times New Roman" pitchFamily="18" charset="0"/>
                        </a:rPr>
                        <a:t>к бағдарламаның сипаттамасы (негіздемесі):</a:t>
                      </a:r>
                      <a:endParaRPr lang="ru-RU" sz="20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800" b="1" u="sng" kern="1200" dirty="0" smtClean="0">
                          <a:solidFill>
                            <a:schemeClr val="tx1"/>
                          </a:solidFill>
                          <a:effectLst/>
                          <a:latin typeface="Times New Roman" panose="02020603050405020304" pitchFamily="18" charset="0"/>
                          <a:ea typeface="+mn-ea"/>
                          <a:cs typeface="Times New Roman" panose="02020603050405020304" pitchFamily="18" charset="0"/>
                        </a:rPr>
                        <a:t>Округке қарасты елді мекендердегі санитарлық тазарту жұмыстарын жүргізу</a:t>
                      </a:r>
                      <a:endParaRPr lang="ru-RU" sz="1800" b="1" kern="1200" dirty="0" smtClean="0">
                        <a:solidFill>
                          <a:schemeClr val="tx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800" b="1" u="none" dirty="0" smtClean="0">
                        <a:solidFill>
                          <a:schemeClr val="tx1"/>
                        </a:solidFill>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899592" y="1520788"/>
            <a:ext cx="504056"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100360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8" name="Схема 7"/>
          <p:cNvGraphicFramePr/>
          <p:nvPr>
            <p:extLst>
              <p:ext uri="{D42A27DB-BD31-4B8C-83A1-F6EECF244321}">
                <p14:modId xmlns="" xmlns:p14="http://schemas.microsoft.com/office/powerpoint/2010/main" val="3704732195"/>
              </p:ext>
            </p:extLst>
          </p:nvPr>
        </p:nvGraphicFramePr>
        <p:xfrm>
          <a:off x="223324" y="1772816"/>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Прямоугольник 8"/>
          <p:cNvSpPr/>
          <p:nvPr/>
        </p:nvSpPr>
        <p:spPr>
          <a:xfrm>
            <a:off x="251520" y="101217"/>
            <a:ext cx="3672408" cy="1215717"/>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Бюджеттік</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бағдарлама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шығыстар</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млн.теңге</a:t>
            </a:r>
            <a:r>
              <a:rPr lang="ru-RU" b="1" spc="-21" dirty="0">
                <a:solidFill>
                  <a:srgbClr val="000000"/>
                </a:solidFill>
                <a:latin typeface="Times New Roman" pitchFamily="18" charset="0"/>
                <a:cs typeface="Times New Roman" pitchFamily="18" charset="0"/>
              </a:rPr>
              <a:t>)</a:t>
            </a:r>
          </a:p>
          <a:p>
            <a:pPr marL="91440" algn="ctr">
              <a:lnSpc>
                <a:spcPct val="100000"/>
              </a:lnSpc>
              <a:spcBef>
                <a:spcPts val="334"/>
              </a:spcBef>
            </a:pPr>
            <a:endParaRPr lang="ru-RU" sz="1400" b="1" spc="-1" dirty="0">
              <a:latin typeface="Times New Roman" pitchFamily="18" charset="0"/>
              <a:cs typeface="Times New Roman" pitchFamily="18" charset="0"/>
            </a:endParaRPr>
          </a:p>
        </p:txBody>
      </p:sp>
      <p:sp>
        <p:nvSpPr>
          <p:cNvPr id="10" name="Прямоугольник 9"/>
          <p:cNvSpPr/>
          <p:nvPr/>
        </p:nvSpPr>
        <p:spPr>
          <a:xfrm>
            <a:off x="4572000" y="543645"/>
            <a:ext cx="3816424" cy="961802"/>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lnSpc>
                <a:spcPct val="100000"/>
              </a:lnSpc>
              <a:spcBef>
                <a:spcPts val="334"/>
              </a:spcBef>
            </a:pPr>
            <a:r>
              <a:rPr lang="kk-KZ" dirty="0">
                <a:latin typeface="Times New Roman" panose="02020603050405020304" pitchFamily="18" charset="0"/>
                <a:cs typeface="Times New Roman" panose="02020603050405020304" pitchFamily="18" charset="0"/>
              </a:rPr>
              <a:t>Елді мекендердегі санитариясын қамтамасыз ету</a:t>
            </a:r>
            <a:endParaRPr lang="ru-RU" b="1" spc="-1" dirty="0">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547896349"/>
              </p:ext>
            </p:extLst>
          </p:nvPr>
        </p:nvGraphicFramePr>
        <p:xfrm>
          <a:off x="4716016" y="1700808"/>
          <a:ext cx="3960440" cy="266429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2" name="Таблица 11"/>
          <p:cNvGraphicFramePr>
            <a:graphicFrameLocks noGrp="1"/>
          </p:cNvGraphicFramePr>
          <p:nvPr>
            <p:extLst>
              <p:ext uri="{D42A27DB-BD31-4B8C-83A1-F6EECF244321}">
                <p14:modId xmlns="" xmlns:p14="http://schemas.microsoft.com/office/powerpoint/2010/main" val="963176722"/>
              </p:ext>
            </p:extLst>
          </p:nvPr>
        </p:nvGraphicFramePr>
        <p:xfrm>
          <a:off x="107504" y="5013175"/>
          <a:ext cx="8928992" cy="1607312"/>
        </p:xfrm>
        <a:graphic>
          <a:graphicData uri="http://schemas.openxmlformats.org/drawingml/2006/table">
            <a:tbl>
              <a:tblPr>
                <a:tableStyleId>{21E4AEA4-8DFA-4A89-87EB-49C32662AFE0}</a:tableStyleId>
              </a:tblPr>
              <a:tblGrid>
                <a:gridCol w="4054005">
                  <a:extLst>
                    <a:ext uri="{9D8B030D-6E8A-4147-A177-3AD203B41FA5}">
                      <a16:colId xmlns:a16="http://schemas.microsoft.com/office/drawing/2014/main" xmlns="" val="20000"/>
                    </a:ext>
                  </a:extLst>
                </a:gridCol>
                <a:gridCol w="4874987">
                  <a:extLst>
                    <a:ext uri="{9D8B030D-6E8A-4147-A177-3AD203B41FA5}">
                      <a16:colId xmlns:a16="http://schemas.microsoft.com/office/drawing/2014/main" xmlns="" val="20001"/>
                    </a:ext>
                  </a:extLst>
                </a:gridCol>
              </a:tblGrid>
              <a:tr h="504056">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algn="ct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Шамалған ауылдық округінің санитарлық жағдайын жақсарту.</a:t>
                      </a:r>
                      <a:endParaRPr lang="ru-RU" sz="1600" b="1" u="none" kern="1200" dirty="0">
                        <a:solidFill>
                          <a:schemeClr val="tx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3356523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7584" y="0"/>
            <a:ext cx="9126415" cy="6857999"/>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1940997418"/>
              </p:ext>
            </p:extLst>
          </p:nvPr>
        </p:nvGraphicFramePr>
        <p:xfrm>
          <a:off x="0" y="1"/>
          <a:ext cx="9144000" cy="2064295"/>
        </p:xfrm>
        <a:graphic>
          <a:graphicData uri="http://schemas.openxmlformats.org/drawingml/2006/table">
            <a:tbl>
              <a:tblPr>
                <a:tableStyleId>{21E4AEA4-8DFA-4A89-87EB-49C32662AFE0}</a:tableStyleId>
              </a:tblPr>
              <a:tblGrid>
                <a:gridCol w="3131840">
                  <a:extLst>
                    <a:ext uri="{9D8B030D-6E8A-4147-A177-3AD203B41FA5}">
                      <a16:colId xmlns:a16="http://schemas.microsoft.com/office/drawing/2014/main" xmlns="" val="20000"/>
                    </a:ext>
                  </a:extLst>
                </a:gridCol>
                <a:gridCol w="6012160">
                  <a:extLst>
                    <a:ext uri="{9D8B030D-6E8A-4147-A177-3AD203B41FA5}">
                      <a16:colId xmlns:a16="http://schemas.microsoft.com/office/drawing/2014/main" xmlns="" val="20001"/>
                    </a:ext>
                  </a:extLst>
                </a:gridCol>
              </a:tblGrid>
              <a:tr h="692695">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r>
                        <a:rPr lang="kk-KZ" sz="1800" u="none" kern="1200" dirty="0" smtClean="0">
                          <a:solidFill>
                            <a:schemeClr val="dk1"/>
                          </a:solidFill>
                          <a:effectLst/>
                          <a:latin typeface="+mn-lt"/>
                          <a:ea typeface="+mn-ea"/>
                          <a:cs typeface="+mn-cs"/>
                        </a:rPr>
                        <a:t>                                              </a:t>
                      </a: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011 «Елді мекендерді абаттандыру және көгалдандыру»</a:t>
                      </a:r>
                      <a:endParaRPr lang="ru-RU" sz="18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472299">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kk-KZ" sz="1600" b="1" u="none" kern="1200" dirty="0" smtClean="0">
                          <a:solidFill>
                            <a:schemeClr val="dk1"/>
                          </a:solidFill>
                          <a:effectLst/>
                          <a:latin typeface="Times New Roman" panose="02020603050405020304" pitchFamily="18" charset="0"/>
                          <a:ea typeface="+mn-ea"/>
                          <a:cs typeface="Times New Roman" panose="02020603050405020304" pitchFamily="18" charset="0"/>
                        </a:rPr>
                        <a:t>Шамалған ауылдық округінің елді мекендерін абаттандыру және көгалдандыру.</a:t>
                      </a:r>
                      <a:endParaRPr lang="ru-RU" sz="16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780494">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kk-KZ" sz="1600" b="1" u="none" kern="1200" dirty="0" smtClean="0">
                          <a:solidFill>
                            <a:schemeClr val="tx1"/>
                          </a:solidFill>
                          <a:effectLst/>
                          <a:latin typeface="Times New Roman" panose="02020603050405020304" pitchFamily="18" charset="0"/>
                          <a:ea typeface="+mn-ea"/>
                          <a:cs typeface="Times New Roman" panose="02020603050405020304" pitchFamily="18" charset="0"/>
                        </a:rPr>
                        <a:t>Бағдарлама елді мекендерді абаттандыру және көгалдандыруға арналған.</a:t>
                      </a:r>
                      <a:endParaRPr lang="ru-RU" sz="1600" b="1" u="none" kern="1200" dirty="0" smtClean="0">
                        <a:solidFill>
                          <a:schemeClr val="tx1"/>
                        </a:solidFill>
                        <a:effectLst/>
                        <a:latin typeface="Times New Roman" panose="02020603050405020304" pitchFamily="18" charset="0"/>
                        <a:ea typeface="+mn-ea"/>
                        <a:cs typeface="Times New Roman" panose="02020603050405020304" pitchFamily="18" charset="0"/>
                      </a:endParaRPr>
                    </a:p>
                    <a:p>
                      <a:pPr algn="ctr"/>
                      <a:endParaRPr lang="ru-RU" sz="1400" b="1" u="none" kern="1200" dirty="0">
                        <a:solidFill>
                          <a:schemeClr val="dk1"/>
                        </a:solidFill>
                        <a:latin typeface="Times New Roman" pitchFamily="18" charset="0"/>
                        <a:ea typeface="+mn-ea"/>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bl>
          </a:graphicData>
        </a:graphic>
      </p:graphicFrame>
      <p:sp>
        <p:nvSpPr>
          <p:cNvPr id="7" name="Нашивка 6"/>
          <p:cNvSpPr/>
          <p:nvPr/>
        </p:nvSpPr>
        <p:spPr>
          <a:xfrm>
            <a:off x="1907704" y="188640"/>
            <a:ext cx="288032" cy="36004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 xmlns:p14="http://schemas.microsoft.com/office/powerpoint/2010/main" val="2373329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stretch>
            <a:fillRect/>
          </a:stretch>
        </p:blipFill>
        <p:spPr>
          <a:xfrm>
            <a:off x="0" y="404664"/>
            <a:ext cx="9144000" cy="6084916"/>
          </a:xfrm>
          <a:prstGeom prst="rect">
            <a:avLst/>
          </a:prstGeom>
        </p:spPr>
      </p:pic>
      <p:sp>
        <p:nvSpPr>
          <p:cNvPr id="8" name="Прямоугольник 7"/>
          <p:cNvSpPr/>
          <p:nvPr/>
        </p:nvSpPr>
        <p:spPr>
          <a:xfrm>
            <a:off x="323528" y="548680"/>
            <a:ext cx="3672408" cy="646331"/>
          </a:xfrm>
          <a:prstGeom prst="rect">
            <a:avLst/>
          </a:prstGeom>
        </p:spPr>
        <p:style>
          <a:lnRef idx="0">
            <a:schemeClr val="accent2"/>
          </a:lnRef>
          <a:fillRef idx="1003">
            <a:schemeClr val="dk1"/>
          </a:fillRef>
          <a:effectRef idx="3">
            <a:schemeClr val="accent2"/>
          </a:effectRef>
          <a:fontRef idx="minor">
            <a:schemeClr val="lt1"/>
          </a:fontRef>
        </p:style>
        <p:txBody>
          <a:bodyPr wrap="square">
            <a:spAutoFit/>
          </a:bodyPr>
          <a:lstStyle/>
          <a:p>
            <a:pPr marL="91440" algn="ctr">
              <a:lnSpc>
                <a:spcPct val="100000"/>
              </a:lnSpc>
              <a:spcBef>
                <a:spcPts val="334"/>
              </a:spcBef>
            </a:pPr>
            <a:r>
              <a:rPr lang="ru-RU" b="1" spc="-21" dirty="0" err="1" smtClean="0">
                <a:solidFill>
                  <a:schemeClr val="bg1"/>
                </a:solidFill>
                <a:latin typeface="Times New Roman" pitchFamily="18" charset="0"/>
                <a:cs typeface="Times New Roman" pitchFamily="18" charset="0"/>
              </a:rPr>
              <a:t>Бюджеттік</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бағдарлама бойынша</a:t>
            </a:r>
            <a:r>
              <a:rPr lang="ru-RU" b="1" spc="-21" dirty="0" smtClean="0">
                <a:solidFill>
                  <a:schemeClr val="bg1"/>
                </a:solidFill>
                <a:latin typeface="Times New Roman" pitchFamily="18" charset="0"/>
                <a:cs typeface="Times New Roman" pitchFamily="18" charset="0"/>
              </a:rPr>
              <a:t> </a:t>
            </a:r>
            <a:r>
              <a:rPr lang="ru-RU" b="1" spc="-21" dirty="0" err="1" smtClean="0">
                <a:solidFill>
                  <a:schemeClr val="bg1"/>
                </a:solidFill>
                <a:latin typeface="Times New Roman" pitchFamily="18" charset="0"/>
                <a:cs typeface="Times New Roman" pitchFamily="18" charset="0"/>
              </a:rPr>
              <a:t>шығыстар (млн.теңге</a:t>
            </a:r>
            <a:r>
              <a:rPr lang="ru-RU" b="1" spc="-21" dirty="0" smtClean="0">
                <a:solidFill>
                  <a:schemeClr val="bg1"/>
                </a:solidFill>
                <a:latin typeface="Times New Roman" pitchFamily="18" charset="0"/>
                <a:cs typeface="Times New Roman" pitchFamily="18" charset="0"/>
              </a:rPr>
              <a:t>)</a:t>
            </a:r>
            <a:endParaRPr lang="ru-RU" b="1" spc="-21" dirty="0">
              <a:solidFill>
                <a:schemeClr val="bg1"/>
              </a:solidFill>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150127147"/>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Прямоугольник 9"/>
          <p:cNvSpPr/>
          <p:nvPr/>
        </p:nvSpPr>
        <p:spPr>
          <a:xfrm>
            <a:off x="5073218" y="361327"/>
            <a:ext cx="3744416" cy="1146468"/>
          </a:xfrm>
          <a:prstGeom prst="rect">
            <a:avLst/>
          </a:prstGeom>
        </p:spPr>
        <p:style>
          <a:lnRef idx="0">
            <a:schemeClr val="accent2"/>
          </a:lnRef>
          <a:fillRef idx="1003">
            <a:schemeClr val="dk2"/>
          </a:fillRef>
          <a:effectRef idx="3">
            <a:schemeClr val="accent2"/>
          </a:effectRef>
          <a:fontRef idx="minor">
            <a:schemeClr val="lt1"/>
          </a:fontRef>
        </p:style>
        <p:txBody>
          <a:bodyPr wrap="square">
            <a:spAutoFit/>
          </a:bodyPr>
          <a:lstStyle/>
          <a:p>
            <a:pPr marL="91440" algn="ctr">
              <a:spcBef>
                <a:spcPts val="334"/>
              </a:spcBef>
            </a:pPr>
            <a:r>
              <a:rPr lang="kk-KZ" b="1" dirty="0" smtClean="0">
                <a:latin typeface="Times New Roman" pitchFamily="18" charset="0"/>
                <a:cs typeface="Times New Roman" pitchFamily="18" charset="0"/>
              </a:rPr>
              <a:t>Тікелей нәтиже көрсеткіштері:</a:t>
            </a:r>
          </a:p>
          <a:p>
            <a:pPr marL="91440" algn="ctr">
              <a:spcBef>
                <a:spcPts val="334"/>
              </a:spcBef>
            </a:pPr>
            <a:r>
              <a:rPr lang="kk-KZ" sz="1600" dirty="0" smtClean="0">
                <a:solidFill>
                  <a:schemeClr val="bg1"/>
                </a:solidFill>
                <a:latin typeface="Times New Roman" panose="02020603050405020304" pitchFamily="18" charset="0"/>
                <a:cs typeface="Times New Roman" panose="02020603050405020304" pitchFamily="18" charset="0"/>
              </a:rPr>
              <a:t>Шамалған </a:t>
            </a:r>
            <a:r>
              <a:rPr lang="kk-KZ" sz="1600" dirty="0">
                <a:solidFill>
                  <a:schemeClr val="bg1"/>
                </a:solidFill>
                <a:latin typeface="Times New Roman" panose="02020603050405020304" pitchFamily="18" charset="0"/>
                <a:cs typeface="Times New Roman" panose="02020603050405020304" pitchFamily="18" charset="0"/>
              </a:rPr>
              <a:t>ауылдық округіндегі елді мекендерді абаттандыру және көгалдандыру жұмыстары</a:t>
            </a:r>
            <a:endParaRPr lang="kk-KZ" sz="1600" b="1" dirty="0" smtClean="0">
              <a:solidFill>
                <a:schemeClr val="bg1"/>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1959894049"/>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346161146"/>
              </p:ext>
            </p:extLst>
          </p:nvPr>
        </p:nvGraphicFramePr>
        <p:xfrm>
          <a:off x="417354" y="4509120"/>
          <a:ext cx="8388448" cy="1607312"/>
        </p:xfrm>
        <a:graphic>
          <a:graphicData uri="http://schemas.openxmlformats.org/drawingml/2006/table">
            <a:tbl>
              <a:tblPr>
                <a:tableStyleId>{21E4AEA4-8DFA-4A89-87EB-49C32662AFE0}</a:tableStyleId>
              </a:tblPr>
              <a:tblGrid>
                <a:gridCol w="4226654">
                  <a:extLst>
                    <a:ext uri="{9D8B030D-6E8A-4147-A177-3AD203B41FA5}">
                      <a16:colId xmlns:a16="http://schemas.microsoft.com/office/drawing/2014/main" xmlns="" val="20000"/>
                    </a:ext>
                  </a:extLst>
                </a:gridCol>
                <a:gridCol w="4161794">
                  <a:extLst>
                    <a:ext uri="{9D8B030D-6E8A-4147-A177-3AD203B41FA5}">
                      <a16:colId xmlns:a16="http://schemas.microsoft.com/office/drawing/2014/main" xmlns="" val="20001"/>
                    </a:ext>
                  </a:extLst>
                </a:gridCol>
              </a:tblGrid>
              <a:tr h="1152128">
                <a:tc>
                  <a:txBody>
                    <a:bodyPr/>
                    <a:lstStyle/>
                    <a:p>
                      <a:pPr algn="ctr">
                        <a:lnSpc>
                          <a:spcPct val="115000"/>
                        </a:lnSpc>
                        <a:spcAft>
                          <a:spcPts val="1000"/>
                        </a:spcAft>
                      </a:pPr>
                      <a:r>
                        <a:rPr lang="kk-KZ" sz="1800" b="1" dirty="0" smtClean="0">
                          <a:solidFill>
                            <a:schemeClr val="bg1"/>
                          </a:solidFill>
                          <a:effectLst/>
                          <a:latin typeface="Times New Roman" pitchFamily="18" charset="0"/>
                          <a:ea typeface="Calibri"/>
                          <a:cs typeface="Times New Roman" pitchFamily="18" charset="0"/>
                        </a:rPr>
                        <a:t>Бюджетт</a:t>
                      </a:r>
                      <a:r>
                        <a:rPr lang="en-US" sz="1800" b="1" dirty="0" err="1" smtClean="0">
                          <a:solidFill>
                            <a:schemeClr val="bg1"/>
                          </a:solidFill>
                          <a:effectLst/>
                          <a:latin typeface="Times New Roman" pitchFamily="18" charset="0"/>
                          <a:ea typeface="Calibri"/>
                          <a:cs typeface="Times New Roman" pitchFamily="18" charset="0"/>
                        </a:rPr>
                        <a:t>i</a:t>
                      </a:r>
                      <a:r>
                        <a:rPr lang="kk-KZ" sz="1800" b="1" dirty="0" smtClean="0">
                          <a:solidFill>
                            <a:schemeClr val="bg1"/>
                          </a:solidFill>
                          <a:effectLst/>
                          <a:latin typeface="Times New Roman" pitchFamily="18" charset="0"/>
                          <a:ea typeface="Calibri"/>
                          <a:cs typeface="Times New Roman" pitchFamily="18" charset="0"/>
                        </a:rPr>
                        <a:t>к бағдарламаның түпкілікті нәтижелері: </a:t>
                      </a:r>
                    </a:p>
                    <a:p>
                      <a:pPr algn="ctr">
                        <a:lnSpc>
                          <a:spcPct val="115000"/>
                        </a:lnSpc>
                        <a:spcAft>
                          <a:spcPts val="1000"/>
                        </a:spcAft>
                      </a:pPr>
                      <a:endParaRPr lang="kk-KZ" sz="1800" b="1" dirty="0" smtClean="0">
                        <a:effectLst/>
                        <a:latin typeface="Times New Roman" pitchFamily="18" charset="0"/>
                        <a:ea typeface="Calibri"/>
                        <a:cs typeface="Times New Roman" pitchFamily="18" charset="0"/>
                      </a:endParaRP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tc>
                  <a:txBody>
                    <a:bodyPr/>
                    <a:lstStyle/>
                    <a:p>
                      <a:pPr algn="ct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Шамалған</a:t>
                      </a:r>
                      <a:r>
                        <a:rPr lang="kk-KZ" sz="1600" b="1" u="sng" kern="1200" baseline="0" dirty="0" smtClean="0">
                          <a:solidFill>
                            <a:schemeClr val="bg1"/>
                          </a:solidFill>
                          <a:effectLst/>
                          <a:latin typeface="Times New Roman" panose="02020603050405020304" pitchFamily="18" charset="0"/>
                          <a:ea typeface="+mn-ea"/>
                          <a:cs typeface="Times New Roman" panose="02020603050405020304" pitchFamily="18" charset="0"/>
                        </a:rPr>
                        <a:t> а</a:t>
                      </a:r>
                      <a:r>
                        <a:rPr lang="kk-KZ" sz="1600" b="1" u="sng" kern="1200" dirty="0" smtClean="0">
                          <a:solidFill>
                            <a:schemeClr val="bg1"/>
                          </a:solidFill>
                          <a:effectLst/>
                          <a:latin typeface="Times New Roman" panose="02020603050405020304" pitchFamily="18" charset="0"/>
                          <a:ea typeface="+mn-ea"/>
                          <a:cs typeface="Times New Roman" panose="02020603050405020304" pitchFamily="18" charset="0"/>
                        </a:rPr>
                        <a:t>уылдық округінің сыртқы көрінісін жақсарту.</a:t>
                      </a:r>
                      <a:endParaRPr lang="ru-RU" sz="1600" b="1" kern="1200" dirty="0" smtClean="0">
                        <a:solidFill>
                          <a:schemeClr val="bg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schemeClr>
                    </a:solid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175772"/>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algn="ctr">
                        <a:lnSpc>
                          <a:spcPct val="115000"/>
                        </a:lnSpc>
                        <a:spcAft>
                          <a:spcPts val="0"/>
                        </a:spcAft>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043 «Бюджеттік алымдар»</a:t>
                      </a: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algn="ctr"/>
                      <a:endParaRPr lang="ru-RU" sz="2000" b="1" u="none" kern="1200" dirty="0" smtClean="0">
                        <a:solidFill>
                          <a:schemeClr val="dk1"/>
                        </a:solidFill>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Аудандық бюджетке бюджеттік қаражатты ай сайын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400" b="1" u="none" kern="1200" dirty="0" smtClean="0">
                          <a:solidFill>
                            <a:schemeClr val="dk1"/>
                          </a:solidFill>
                          <a:effectLst/>
                          <a:latin typeface="Times New Roman" panose="02020603050405020304" pitchFamily="18" charset="0"/>
                          <a:ea typeface="+mn-ea"/>
                          <a:cs typeface="Times New Roman" panose="02020603050405020304"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аудандық бюджетке аударылуы бекітілген.</a:t>
                      </a: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20955" marR="66040" algn="ctr">
                        <a:lnSpc>
                          <a:spcPct val="115000"/>
                        </a:lnSpc>
                        <a:spcAft>
                          <a:spcPts val="1000"/>
                        </a:spcAft>
                      </a:pPr>
                      <a:endParaRPr lang="ru-RU" sz="1400" b="1" u="none" dirty="0" smtClean="0">
                        <a:effectLst/>
                        <a:latin typeface="Times New Roman" pitchFamily="18" charset="0"/>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2411760" y="404664"/>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ext uri="{D42A27DB-BD31-4B8C-83A1-F6EECF244321}">
                <p14:modId xmlns="" xmlns:p14="http://schemas.microsoft.com/office/powerpoint/2010/main" val="908869559"/>
              </p:ext>
            </p:extLst>
          </p:nvPr>
        </p:nvGraphicFramePr>
        <p:xfrm>
          <a:off x="2043" y="23052"/>
          <a:ext cx="9144000" cy="3782324"/>
        </p:xfrm>
        <a:graphic>
          <a:graphicData uri="http://schemas.openxmlformats.org/drawingml/2006/table">
            <a:tbl>
              <a:tblPr>
                <a:tableStyleId>{21E4AEA4-8DFA-4A89-87EB-49C32662AFE0}</a:tableStyleId>
              </a:tblPr>
              <a:tblGrid>
                <a:gridCol w="4151623">
                  <a:extLst>
                    <a:ext uri="{9D8B030D-6E8A-4147-A177-3AD203B41FA5}">
                      <a16:colId xmlns:a16="http://schemas.microsoft.com/office/drawing/2014/main" xmlns="" val="20000"/>
                    </a:ext>
                  </a:extLst>
                </a:gridCol>
                <a:gridCol w="4992377">
                  <a:extLst>
                    <a:ext uri="{9D8B030D-6E8A-4147-A177-3AD203B41FA5}">
                      <a16:colId xmlns:a16="http://schemas.microsoft.com/office/drawing/2014/main" xmlns="" val="20001"/>
                    </a:ext>
                  </a:extLst>
                </a:gridCol>
              </a:tblGrid>
              <a:tr h="754097">
                <a:tc gridSpan="2">
                  <a:txBody>
                    <a:bodyPr/>
                    <a:lstStyle/>
                    <a:p>
                      <a:pPr marL="135890" algn="ctr">
                        <a:lnSpc>
                          <a:spcPct val="115000"/>
                        </a:lnSpc>
                        <a:spcAft>
                          <a:spcPts val="0"/>
                        </a:spcAft>
                      </a:pPr>
                      <a:r>
                        <a:rPr lang="ru-RU" sz="14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1800" b="1" u="none" kern="1200" dirty="0" smtClean="0">
                          <a:solidFill>
                            <a:schemeClr val="dk1"/>
                          </a:solidFill>
                          <a:effectLst/>
                          <a:latin typeface="Times New Roman" panose="02020603050405020304" pitchFamily="18" charset="0"/>
                          <a:ea typeface="+mn-ea"/>
                          <a:cs typeface="Times New Roman" panose="02020603050405020304" pitchFamily="18" charset="0"/>
                        </a:rPr>
                        <a:t>048 </a:t>
                      </a:r>
                      <a:r>
                        <a:rPr lang="kk-KZ" sz="1600" kern="1200" dirty="0" smtClean="0">
                          <a:solidFill>
                            <a:schemeClr val="dk1"/>
                          </a:solidFill>
                          <a:latin typeface="+mn-lt"/>
                          <a:ea typeface="+mn-ea"/>
                          <a:cs typeface="+mn-cs"/>
                        </a:rPr>
                        <a:t> «</a:t>
                      </a:r>
                      <a:r>
                        <a:rPr lang="kk-KZ" sz="1600" b="1" kern="1200" dirty="0" smtClean="0">
                          <a:solidFill>
                            <a:schemeClr val="dk1"/>
                          </a:solidFill>
                          <a:latin typeface="Times New Roman" pitchFamily="18" charset="0"/>
                          <a:ea typeface="+mn-ea"/>
                          <a:cs typeface="Times New Roman" pitchFamily="18" charset="0"/>
                        </a:rPr>
                        <a:t>Максатты қотрансфертты қайтару»</a:t>
                      </a:r>
                      <a:endParaRPr lang="ru-RU" sz="16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18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a16="http://schemas.microsoft.com/office/drawing/2014/main" xmlns=""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ru-RU" sz="1400" b="1" u="none" kern="1200" dirty="0" smtClean="0">
                          <a:solidFill>
                            <a:schemeClr val="dk1"/>
                          </a:solidFill>
                          <a:effectLst/>
                          <a:latin typeface="Times New Roman" pitchFamily="18" charset="0"/>
                          <a:ea typeface="+mn-ea"/>
                          <a:cs typeface="Times New Roman" pitchFamily="18" charset="0"/>
                        </a:rPr>
                        <a:t> </a:t>
                      </a:r>
                      <a:r>
                        <a:rPr lang="kk-KZ" sz="1800" u="sng" kern="1200" dirty="0" smtClean="0">
                          <a:solidFill>
                            <a:schemeClr val="dk1"/>
                          </a:solidFill>
                          <a:latin typeface="Times New Roman" pitchFamily="18" charset="0"/>
                          <a:ea typeface="+mn-ea"/>
                          <a:cs typeface="Times New Roman" pitchFamily="18" charset="0"/>
                        </a:rPr>
                        <a:t>Бюджетке бюджеттік қаражатты уақытылы аудару</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Қарасай ауданы мәслихатының бюджет туралы шешімі бойынша бюджетте бекітілген және «Жалпы трансферттер туралы»  Қазақстан Республикасының Заңымен көзделген бюджеттік қаражаттың бюджетке аударылуы бекітілген</a:t>
                      </a: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a16="http://schemas.microsoft.com/office/drawing/2014/main" xmlns="" val="10002"/>
                  </a:ext>
                </a:extLst>
              </a:tr>
            </a:tbl>
          </a:graphicData>
        </a:graphic>
      </p:graphicFrame>
      <p:sp>
        <p:nvSpPr>
          <p:cNvPr id="12" name="Нашивка 11"/>
          <p:cNvSpPr/>
          <p:nvPr/>
        </p:nvSpPr>
        <p:spPr>
          <a:xfrm>
            <a:off x="1285852" y="357166"/>
            <a:ext cx="648072" cy="21602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100360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1846155689"/>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1000274"/>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anose="02020603050405020304" pitchFamily="18" charset="0"/>
                <a:cs typeface="Times New Roman" panose="02020603050405020304" pitchFamily="18" charset="0"/>
              </a:rPr>
              <a:t>Аудандық </a:t>
            </a:r>
            <a:r>
              <a:rPr lang="kk-KZ" b="1" dirty="0">
                <a:latin typeface="Times New Roman" panose="02020603050405020304" pitchFamily="18" charset="0"/>
                <a:cs typeface="Times New Roman" panose="02020603050405020304" pitchFamily="18" charset="0"/>
              </a:rPr>
              <a:t>бюджетке төлемдердің </a:t>
            </a:r>
            <a:r>
              <a:rPr lang="kk-KZ" b="1" dirty="0" smtClean="0">
                <a:latin typeface="Times New Roman" panose="02020603050405020304" pitchFamily="18" charset="0"/>
                <a:cs typeface="Times New Roman" panose="02020603050405020304" pitchFamily="18" charset="0"/>
              </a:rPr>
              <a:t>саны</a:t>
            </a:r>
          </a:p>
          <a:p>
            <a:pPr marL="91440" algn="ctr">
              <a:lnSpc>
                <a:spcPct val="100000"/>
              </a:lnSpc>
              <a:spcBef>
                <a:spcPts val="334"/>
              </a:spcBef>
            </a:pP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275723564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ext uri="{D42A27DB-BD31-4B8C-83A1-F6EECF244321}">
                <p14:modId xmlns="" xmlns:p14="http://schemas.microsoft.com/office/powerpoint/2010/main" val="2461667103"/>
              </p:ext>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a16="http://schemas.microsoft.com/office/drawing/2014/main" xmlns="" val="20000"/>
                    </a:ext>
                  </a:extLst>
                </a:gridCol>
                <a:gridCol w="5385930">
                  <a:extLst>
                    <a:ext uri="{9D8B030D-6E8A-4147-A177-3AD203B41FA5}">
                      <a16:colId xmlns:a16="http://schemas.microsoft.com/office/drawing/2014/main" xmlns=""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ct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Уақытылы дайындалған төлем құжаттары, сондай ақ бюджеттік аударымдар.</a:t>
                      </a:r>
                      <a:endParaRPr lang="ru-RU" sz="2000" b="1" u="none" kern="1200" dirty="0">
                        <a:solidFill>
                          <a:schemeClr val="dk1"/>
                        </a:solidFill>
                        <a:effectLst/>
                        <a:latin typeface="Times New Roman" panose="02020603050405020304" pitchFamily="18" charset="0"/>
                        <a:ea typeface="+mn-ea"/>
                        <a:cs typeface="Times New Roman" panose="02020603050405020304"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a16="http://schemas.microsoft.com/office/drawing/2014/main" xmlns="" val="10000"/>
                  </a:ext>
                </a:extLst>
              </a:tr>
            </a:tbl>
          </a:graphicData>
        </a:graphic>
      </p:graphicFrame>
    </p:spTree>
    <p:extLst>
      <p:ext uri="{BB962C8B-B14F-4D97-AF65-F5344CB8AC3E}">
        <p14:creationId xmlns="" xmlns:p14="http://schemas.microsoft.com/office/powerpoint/2010/main" val="1001482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5" name="Picture 5"/>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graphicFrame>
        <p:nvGraphicFramePr>
          <p:cNvPr id="5" name="Таблица 4"/>
          <p:cNvGraphicFramePr>
            <a:graphicFrameLocks noGrp="1"/>
          </p:cNvGraphicFramePr>
          <p:nvPr>
            <p:extLst/>
          </p:nvPr>
        </p:nvGraphicFramePr>
        <p:xfrm>
          <a:off x="2043" y="23052"/>
          <a:ext cx="9144000" cy="4470908"/>
        </p:xfrm>
        <a:graphic>
          <a:graphicData uri="http://schemas.openxmlformats.org/drawingml/2006/table">
            <a:tbl>
              <a:tblPr>
                <a:tableStyleId>{21E4AEA4-8DFA-4A89-87EB-49C32662AFE0}</a:tableStyleId>
              </a:tblPr>
              <a:tblGrid>
                <a:gridCol w="4151623">
                  <a:extLst>
                    <a:ext uri="{9D8B030D-6E8A-4147-A177-3AD203B41FA5}">
                      <a16:colId xmlns="" xmlns:a16="http://schemas.microsoft.com/office/drawing/2014/main" val="20000"/>
                    </a:ext>
                  </a:extLst>
                </a:gridCol>
                <a:gridCol w="4992377">
                  <a:extLst>
                    <a:ext uri="{9D8B030D-6E8A-4147-A177-3AD203B41FA5}">
                      <a16:colId xmlns="" xmlns:a16="http://schemas.microsoft.com/office/drawing/2014/main" val="20001"/>
                    </a:ext>
                  </a:extLst>
                </a:gridCol>
              </a:tblGrid>
              <a:tr h="754097">
                <a:tc gridSpan="2">
                  <a:txBody>
                    <a:bodyPr/>
                    <a:lstStyle/>
                    <a:p>
                      <a:pPr marL="135890" algn="ctr">
                        <a:lnSpc>
                          <a:spcPct val="115000"/>
                        </a:lnSpc>
                        <a:spcAft>
                          <a:spcPts val="0"/>
                        </a:spcAft>
                      </a:pPr>
                      <a:r>
                        <a:rPr lang="ru-RU" sz="1600" b="1" u="sng" dirty="0" smtClean="0">
                          <a:effectLst/>
                          <a:latin typeface="Times New Roman" pitchFamily="18" charset="0"/>
                          <a:cs typeface="Times New Roman" pitchFamily="18" charset="0"/>
                        </a:rPr>
                        <a:t>БЮДЖЕТТІК БАҒДАРЛАМА</a:t>
                      </a:r>
                    </a:p>
                    <a:p>
                      <a:pPr marL="135890" marR="0" indent="0" algn="ctr" defTabSz="914400" rtl="0" eaLnBrk="1" fontAlgn="auto" latinLnBrk="0" hangingPunct="1">
                        <a:lnSpc>
                          <a:spcPct val="115000"/>
                        </a:lnSpc>
                        <a:spcBef>
                          <a:spcPts val="0"/>
                        </a:spcBef>
                        <a:spcAft>
                          <a:spcPts val="0"/>
                        </a:spcAft>
                        <a:buClrTx/>
                        <a:buSzTx/>
                        <a:buFontTx/>
                        <a:buNone/>
                        <a:tabLst/>
                        <a:defRPr/>
                      </a:pPr>
                      <a:r>
                        <a:rPr lang="kk-KZ" sz="2000" b="1" u="none" kern="1200" dirty="0" smtClean="0">
                          <a:solidFill>
                            <a:schemeClr val="dk1"/>
                          </a:solidFill>
                          <a:effectLst/>
                          <a:latin typeface="Times New Roman" panose="02020603050405020304" pitchFamily="18" charset="0"/>
                          <a:ea typeface="+mn-ea"/>
                          <a:cs typeface="Times New Roman" panose="02020603050405020304" pitchFamily="18" charset="0"/>
                        </a:rPr>
                        <a:t>051 </a:t>
                      </a:r>
                      <a:r>
                        <a:rPr lang="kk-KZ" sz="1800" kern="1200" dirty="0" smtClean="0">
                          <a:solidFill>
                            <a:schemeClr val="dk1"/>
                          </a:solidFill>
                          <a:latin typeface="+mn-lt"/>
                          <a:ea typeface="+mn-ea"/>
                          <a:cs typeface="+mn-cs"/>
                        </a:rPr>
                        <a:t> </a:t>
                      </a:r>
                      <a:r>
                        <a:rPr lang="kk-KZ" sz="1800" u="sng" kern="1200" dirty="0" smtClean="0">
                          <a:solidFill>
                            <a:schemeClr val="dk1"/>
                          </a:solidFill>
                          <a:latin typeface="+mn-lt"/>
                          <a:ea typeface="+mn-ea"/>
                          <a:cs typeface="+mn-cs"/>
                        </a:rPr>
                        <a:t>«</a:t>
                      </a: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a:t>
                      </a:r>
                      <a:endParaRPr lang="ru-RU" sz="1800" b="1" kern="1200" dirty="0" smtClean="0">
                        <a:solidFill>
                          <a:schemeClr val="dk1"/>
                        </a:solidFill>
                        <a:latin typeface="Times New Roman" pitchFamily="18" charset="0"/>
                        <a:ea typeface="+mn-ea"/>
                        <a:cs typeface="Times New Roman" pitchFamily="18" charset="0"/>
                      </a:endParaRPr>
                    </a:p>
                    <a:p>
                      <a:pPr marL="135890" algn="ctr">
                        <a:lnSpc>
                          <a:spcPct val="115000"/>
                        </a:lnSpc>
                        <a:spcAft>
                          <a:spcPts val="0"/>
                        </a:spcAft>
                      </a:pPr>
                      <a:endParaRPr lang="ru-RU" sz="20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hMerge="1">
                  <a:txBody>
                    <a:bodyPr/>
                    <a:lstStyle/>
                    <a:p>
                      <a:endParaRPr lang="ru-RU"/>
                    </a:p>
                  </a:txBody>
                  <a:tcPr/>
                </a:tc>
                <a:extLst>
                  <a:ext uri="{0D108BD9-81ED-4DB2-BD59-A6C34878D82A}">
                    <a16:rowId xmlns="" xmlns:a16="http://schemas.microsoft.com/office/drawing/2014/main" val="10000"/>
                  </a:ext>
                </a:extLst>
              </a:tr>
              <a:tr h="640852">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мақсаты:</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algn="ct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r>
                        <a:rPr lang="kk-KZ" sz="1800" b="1" kern="1200" dirty="0" smtClean="0">
                          <a:solidFill>
                            <a:schemeClr val="dk1"/>
                          </a:solidFill>
                          <a:latin typeface="Times New Roman" pitchFamily="18" charset="0"/>
                          <a:ea typeface="+mn-ea"/>
                          <a:cs typeface="Times New Roman" pitchFamily="18" charset="0"/>
                        </a:rPr>
                        <a:t> </a:t>
                      </a:r>
                      <a:r>
                        <a:rPr lang="ru-RU" sz="1400" b="1" u="none" kern="1200" dirty="0" smtClean="0">
                          <a:solidFill>
                            <a:schemeClr val="dk1"/>
                          </a:solidFill>
                          <a:effectLst/>
                          <a:latin typeface="Times New Roman" pitchFamily="18" charset="0"/>
                          <a:ea typeface="+mn-ea"/>
                          <a:cs typeface="Times New Roman" pitchFamily="18" charset="0"/>
                        </a:rPr>
                        <a:t> </a:t>
                      </a:r>
                      <a:endParaRPr lang="ru-RU" sz="1400" b="1" u="none" kern="1200" dirty="0">
                        <a:solidFill>
                          <a:schemeClr val="dk1"/>
                        </a:solidFill>
                        <a:effectLst/>
                        <a:latin typeface="Times New Roman" pitchFamily="18" charset="0"/>
                        <a:ea typeface="+mn-ea"/>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1"/>
                  </a:ext>
                </a:extLst>
              </a:tr>
              <a:tr h="737906">
                <a:tc>
                  <a:txBody>
                    <a:bodyPr/>
                    <a:lstStyle/>
                    <a:p>
                      <a:pPr algn="ctr">
                        <a:lnSpc>
                          <a:spcPct val="115000"/>
                        </a:lnSpc>
                        <a:spcAft>
                          <a:spcPts val="1000"/>
                        </a:spcAft>
                      </a:pPr>
                      <a:r>
                        <a:rPr lang="kk-KZ" sz="1600" b="1" dirty="0" smtClean="0">
                          <a:effectLst/>
                          <a:latin typeface="Times New Roman" pitchFamily="18" charset="0"/>
                          <a:cs typeface="Times New Roman" pitchFamily="18" charset="0"/>
                        </a:rPr>
                        <a:t>Бюджетт</a:t>
                      </a:r>
                      <a:r>
                        <a:rPr lang="en-US" sz="1600" b="1" dirty="0" smtClean="0">
                          <a:effectLst/>
                          <a:latin typeface="Times New Roman" pitchFamily="18" charset="0"/>
                          <a:cs typeface="Times New Roman" pitchFamily="18" charset="0"/>
                        </a:rPr>
                        <a:t>i</a:t>
                      </a:r>
                      <a:r>
                        <a:rPr lang="kk-KZ" sz="1600" b="1" dirty="0" smtClean="0">
                          <a:effectLst/>
                          <a:latin typeface="Times New Roman" pitchFamily="18" charset="0"/>
                          <a:cs typeface="Times New Roman" pitchFamily="18" charset="0"/>
                        </a:rPr>
                        <a:t>к бағдарламаның сипаттамасы (негіздемесі):</a:t>
                      </a:r>
                      <a:endParaRPr lang="ru-RU" sz="1600" b="1" dirty="0">
                        <a:effectLst/>
                        <a:latin typeface="Times New Roman" pitchFamily="18" charset="0"/>
                        <a:ea typeface="Calibri"/>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tc>
                  <a:txBody>
                    <a:bodyPr/>
                    <a:lstStyle/>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mn-lt"/>
                          <a:ea typeface="+mn-ea"/>
                          <a:cs typeface="+mn-cs"/>
                        </a:rPr>
                        <a:t>.</a:t>
                      </a:r>
                      <a:endParaRPr lang="ru-RU" sz="1800" kern="1200" dirty="0" smtClean="0">
                        <a:solidFill>
                          <a:schemeClr val="dk1"/>
                        </a:solidFill>
                        <a:latin typeface="+mn-lt"/>
                        <a:ea typeface="+mn-ea"/>
                        <a:cs typeface="+mn-cs"/>
                      </a:endParaRPr>
                    </a:p>
                    <a:p>
                      <a:pPr marL="20955" marR="66040" indent="0" algn="ctr" defTabSz="914400" rtl="0" eaLnBrk="1" fontAlgn="auto" latinLnBrk="0" hangingPunct="1">
                        <a:lnSpc>
                          <a:spcPct val="115000"/>
                        </a:lnSpc>
                        <a:spcBef>
                          <a:spcPts val="0"/>
                        </a:spcBef>
                        <a:spcAft>
                          <a:spcPts val="1000"/>
                        </a:spcAft>
                        <a:buClrTx/>
                        <a:buSzTx/>
                        <a:buFontTx/>
                        <a:buNone/>
                        <a:tabLst/>
                        <a:defRPr/>
                      </a:pPr>
                      <a:r>
                        <a:rPr lang="kk-KZ" sz="1800" u="sng" kern="1200" dirty="0" smtClean="0">
                          <a:solidFill>
                            <a:schemeClr val="dk1"/>
                          </a:solidFill>
                          <a:latin typeface="Times New Roman" pitchFamily="18" charset="0"/>
                          <a:ea typeface="+mn-ea"/>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kern="1200" dirty="0" smtClean="0">
                        <a:solidFill>
                          <a:schemeClr val="dk1"/>
                        </a:solidFill>
                        <a:latin typeface="Times New Roman" pitchFamily="18" charset="0"/>
                        <a:ea typeface="+mn-ea"/>
                        <a:cs typeface="Times New Roman" pitchFamily="18" charset="0"/>
                      </a:endParaRPr>
                    </a:p>
                    <a:p>
                      <a:pPr marL="20955" marR="66040" indent="0" algn="ctr" defTabSz="914400" rtl="0" eaLnBrk="1" fontAlgn="auto" latinLnBrk="0" hangingPunct="1">
                        <a:lnSpc>
                          <a:spcPct val="115000"/>
                        </a:lnSpc>
                        <a:spcBef>
                          <a:spcPts val="0"/>
                        </a:spcBef>
                        <a:spcAft>
                          <a:spcPts val="1000"/>
                        </a:spcAft>
                        <a:buClrTx/>
                        <a:buSzTx/>
                        <a:buFontTx/>
                        <a:buNone/>
                        <a:tabLst/>
                        <a:defRPr/>
                      </a:pPr>
                      <a:endParaRPr lang="ru-RU" sz="1400" b="1" u="none" kern="1200" dirty="0" smtClean="0">
                        <a:solidFill>
                          <a:schemeClr val="dk1"/>
                        </a:solidFill>
                        <a:effectLst/>
                        <a:latin typeface="Times New Roman" panose="02020603050405020304" pitchFamily="18" charset="0"/>
                        <a:ea typeface="+mn-ea"/>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chemeClr val="accent2">
                            <a:lumMod val="40000"/>
                            <a:lumOff val="60000"/>
                            <a:shade val="30000"/>
                            <a:satMod val="115000"/>
                          </a:schemeClr>
                        </a:gs>
                        <a:gs pos="50000">
                          <a:schemeClr val="accent2">
                            <a:lumMod val="40000"/>
                            <a:lumOff val="60000"/>
                            <a:shade val="67500"/>
                            <a:satMod val="115000"/>
                          </a:schemeClr>
                        </a:gs>
                        <a:gs pos="100000">
                          <a:schemeClr val="accent2">
                            <a:lumMod val="40000"/>
                            <a:lumOff val="60000"/>
                            <a:shade val="100000"/>
                            <a:satMod val="115000"/>
                          </a:schemeClr>
                        </a:gs>
                      </a:gsLst>
                      <a:lin ang="16200000" scaled="1"/>
                      <a:tileRect/>
                    </a:gradFill>
                  </a:tcPr>
                </a:tc>
                <a:extLst>
                  <a:ext uri="{0D108BD9-81ED-4DB2-BD59-A6C34878D82A}">
                    <a16:rowId xmlns="" xmlns:a16="http://schemas.microsoft.com/office/drawing/2014/main" val="10002"/>
                  </a:ext>
                </a:extLst>
              </a:tr>
            </a:tbl>
          </a:graphicData>
        </a:graphic>
      </p:graphicFrame>
      <p:sp>
        <p:nvSpPr>
          <p:cNvPr id="12" name="Нашивка 11"/>
          <p:cNvSpPr/>
          <p:nvPr/>
        </p:nvSpPr>
        <p:spPr>
          <a:xfrm>
            <a:off x="-340097" y="292508"/>
            <a:ext cx="648072" cy="412852"/>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20482" name="AutoShape 2"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484" name="AutoShape 4" descr="C:\Users\user\Desktop\04.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5005617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8" name="Прямоугольник 7"/>
          <p:cNvSpPr/>
          <p:nvPr/>
        </p:nvSpPr>
        <p:spPr>
          <a:xfrm>
            <a:off x="319505" y="548680"/>
            <a:ext cx="3316391" cy="92333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smtClean="0">
                <a:solidFill>
                  <a:srgbClr val="000000"/>
                </a:solidFill>
                <a:latin typeface="Times New Roman" pitchFamily="18" charset="0"/>
                <a:cs typeface="Times New Roman" pitchFamily="18" charset="0"/>
              </a:rPr>
              <a:t>Бюджеттік</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бағдарлама</a:t>
            </a:r>
            <a:r>
              <a:rPr lang="ru-RU" b="1" spc="-21" dirty="0" smtClean="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бойынша</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шығыстар</a:t>
            </a:r>
            <a:r>
              <a:rPr lang="ru-RU" b="1" spc="-21" dirty="0" smtClean="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млн.теңге</a:t>
            </a:r>
            <a:r>
              <a:rPr lang="ru-RU" b="1" spc="-21" dirty="0" smtClean="0">
                <a:solidFill>
                  <a:srgbClr val="000000"/>
                </a:solidFill>
                <a:latin typeface="Times New Roman" pitchFamily="18" charset="0"/>
                <a:cs typeface="Times New Roman" pitchFamily="18" charset="0"/>
              </a:rPr>
              <a:t>)</a:t>
            </a:r>
            <a:endParaRPr lang="ru-RU" b="1" spc="-1" dirty="0">
              <a:latin typeface="Times New Roman" pitchFamily="18" charset="0"/>
              <a:cs typeface="Times New Roman" pitchFamily="18" charset="0"/>
            </a:endParaRPr>
          </a:p>
        </p:txBody>
      </p:sp>
      <p:graphicFrame>
        <p:nvGraphicFramePr>
          <p:cNvPr id="9" name="Схема 8"/>
          <p:cNvGraphicFramePr/>
          <p:nvPr>
            <p:extLst>
              <p:ext uri="{D42A27DB-BD31-4B8C-83A1-F6EECF244321}">
                <p14:modId xmlns="" xmlns:p14="http://schemas.microsoft.com/office/powerpoint/2010/main" val="3173423721"/>
              </p:ext>
            </p:extLst>
          </p:nvPr>
        </p:nvGraphicFramePr>
        <p:xfrm>
          <a:off x="317071" y="1484784"/>
          <a:ext cx="3960440" cy="25202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Прямоугольник 9"/>
          <p:cNvSpPr/>
          <p:nvPr/>
        </p:nvSpPr>
        <p:spPr>
          <a:xfrm>
            <a:off x="3995936" y="188641"/>
            <a:ext cx="4821698" cy="684803"/>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91440" algn="ctr">
              <a:lnSpc>
                <a:spcPct val="100000"/>
              </a:lnSpc>
              <a:spcBef>
                <a:spcPts val="334"/>
              </a:spcBef>
            </a:pPr>
            <a:r>
              <a:rPr lang="ru-RU" b="1" spc="-21" dirty="0" err="1">
                <a:solidFill>
                  <a:srgbClr val="000000"/>
                </a:solidFill>
                <a:latin typeface="Times New Roman" pitchFamily="18" charset="0"/>
                <a:cs typeface="Times New Roman" pitchFamily="18" charset="0"/>
              </a:rPr>
              <a:t>Тікелей</a:t>
            </a:r>
            <a:r>
              <a:rPr lang="ru-RU" b="1" spc="-21" dirty="0">
                <a:solidFill>
                  <a:srgbClr val="000000"/>
                </a:solidFill>
                <a:latin typeface="Times New Roman" pitchFamily="18" charset="0"/>
                <a:cs typeface="Times New Roman" pitchFamily="18" charset="0"/>
              </a:rPr>
              <a:t> </a:t>
            </a:r>
            <a:r>
              <a:rPr lang="ru-RU" b="1" spc="-21" dirty="0" err="1">
                <a:solidFill>
                  <a:srgbClr val="000000"/>
                </a:solidFill>
                <a:latin typeface="Times New Roman" pitchFamily="18" charset="0"/>
                <a:cs typeface="Times New Roman" pitchFamily="18" charset="0"/>
              </a:rPr>
              <a:t>нәтиже</a:t>
            </a:r>
            <a:r>
              <a:rPr lang="ru-RU" b="1" spc="-21" dirty="0">
                <a:solidFill>
                  <a:srgbClr val="000000"/>
                </a:solidFill>
                <a:latin typeface="Times New Roman" pitchFamily="18" charset="0"/>
                <a:cs typeface="Times New Roman" pitchFamily="18" charset="0"/>
              </a:rPr>
              <a:t> </a:t>
            </a:r>
            <a:r>
              <a:rPr lang="ru-RU" b="1" spc="-21" dirty="0" err="1" smtClean="0">
                <a:solidFill>
                  <a:srgbClr val="000000"/>
                </a:solidFill>
                <a:latin typeface="Times New Roman" pitchFamily="18" charset="0"/>
                <a:cs typeface="Times New Roman" pitchFamily="18" charset="0"/>
              </a:rPr>
              <a:t>көрсеткіштері</a:t>
            </a:r>
            <a:r>
              <a:rPr lang="ru-RU" b="1" spc="-21" dirty="0" smtClean="0">
                <a:solidFill>
                  <a:srgbClr val="000000"/>
                </a:solidFill>
                <a:latin typeface="Times New Roman" pitchFamily="18" charset="0"/>
                <a:cs typeface="Times New Roman" pitchFamily="18" charset="0"/>
              </a:rPr>
              <a:t>:</a:t>
            </a:r>
          </a:p>
          <a:p>
            <a:pPr marL="91440" algn="ctr">
              <a:lnSpc>
                <a:spcPct val="100000"/>
              </a:lnSpc>
              <a:spcBef>
                <a:spcPts val="334"/>
              </a:spcBef>
            </a:pPr>
            <a:r>
              <a:rPr lang="kk-KZ" b="1" dirty="0" smtClean="0">
                <a:latin typeface="Times New Roman" pitchFamily="18" charset="0"/>
                <a:cs typeface="Times New Roman" pitchFamily="18" charset="0"/>
              </a:rPr>
              <a:t>Төлемдер сомасы</a:t>
            </a:r>
            <a:endParaRPr lang="ru-RU" b="1" spc="-21" dirty="0" smtClean="0">
              <a:solidFill>
                <a:srgbClr val="000000"/>
              </a:solidFill>
              <a:latin typeface="Times New Roman" pitchFamily="18" charset="0"/>
              <a:cs typeface="Times New Roman" pitchFamily="18" charset="0"/>
            </a:endParaRPr>
          </a:p>
        </p:txBody>
      </p:sp>
      <p:graphicFrame>
        <p:nvGraphicFramePr>
          <p:cNvPr id="11" name="Схема 10"/>
          <p:cNvGraphicFramePr/>
          <p:nvPr>
            <p:extLst>
              <p:ext uri="{D42A27DB-BD31-4B8C-83A1-F6EECF244321}">
                <p14:modId xmlns="" xmlns:p14="http://schemas.microsoft.com/office/powerpoint/2010/main" val="3092234502"/>
              </p:ext>
            </p:extLst>
          </p:nvPr>
        </p:nvGraphicFramePr>
        <p:xfrm>
          <a:off x="4857194" y="1484784"/>
          <a:ext cx="3960440" cy="252028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 name="Таблица 1"/>
          <p:cNvGraphicFramePr>
            <a:graphicFrameLocks noGrp="1"/>
          </p:cNvGraphicFramePr>
          <p:nvPr>
            <p:extLst/>
          </p:nvPr>
        </p:nvGraphicFramePr>
        <p:xfrm>
          <a:off x="417354" y="5336624"/>
          <a:ext cx="8388448" cy="1164844"/>
        </p:xfrm>
        <a:graphic>
          <a:graphicData uri="http://schemas.openxmlformats.org/drawingml/2006/table">
            <a:tbl>
              <a:tblPr>
                <a:tableStyleId>{21E4AEA4-8DFA-4A89-87EB-49C32662AFE0}</a:tableStyleId>
              </a:tblPr>
              <a:tblGrid>
                <a:gridCol w="3002518">
                  <a:extLst>
                    <a:ext uri="{9D8B030D-6E8A-4147-A177-3AD203B41FA5}">
                      <a16:colId xmlns="" xmlns:a16="http://schemas.microsoft.com/office/drawing/2014/main" val="20000"/>
                    </a:ext>
                  </a:extLst>
                </a:gridCol>
                <a:gridCol w="5385930">
                  <a:extLst>
                    <a:ext uri="{9D8B030D-6E8A-4147-A177-3AD203B41FA5}">
                      <a16:colId xmlns="" xmlns:a16="http://schemas.microsoft.com/office/drawing/2014/main" val="20001"/>
                    </a:ext>
                  </a:extLst>
                </a:gridCol>
              </a:tblGrid>
              <a:tr h="1080120">
                <a:tc>
                  <a:txBody>
                    <a:bodyPr/>
                    <a:lstStyle/>
                    <a:p>
                      <a:pPr algn="ctr">
                        <a:lnSpc>
                          <a:spcPct val="115000"/>
                        </a:lnSpc>
                        <a:spcAft>
                          <a:spcPts val="1000"/>
                        </a:spcAft>
                      </a:pPr>
                      <a:r>
                        <a:rPr lang="kk-KZ" sz="1800" b="1" dirty="0" smtClean="0">
                          <a:effectLst/>
                          <a:latin typeface="Times New Roman" pitchFamily="18" charset="0"/>
                          <a:ea typeface="Calibri"/>
                          <a:cs typeface="Times New Roman" pitchFamily="18" charset="0"/>
                        </a:rPr>
                        <a:t>Бюджетт</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 бағдарламаның түпк</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л</a:t>
                      </a:r>
                      <a:r>
                        <a:rPr lang="en-US" sz="1800" b="1" dirty="0" smtClean="0">
                          <a:effectLst/>
                          <a:latin typeface="Times New Roman" pitchFamily="18" charset="0"/>
                          <a:ea typeface="Calibri"/>
                          <a:cs typeface="Times New Roman" pitchFamily="18" charset="0"/>
                        </a:rPr>
                        <a:t>i</a:t>
                      </a:r>
                      <a:r>
                        <a:rPr lang="kk-KZ" sz="1800" b="1" dirty="0" smtClean="0">
                          <a:effectLst/>
                          <a:latin typeface="Times New Roman" pitchFamily="18" charset="0"/>
                          <a:ea typeface="Calibri"/>
                          <a:cs typeface="Times New Roman" pitchFamily="18" charset="0"/>
                        </a:rPr>
                        <a:t>кт</a:t>
                      </a:r>
                      <a:r>
                        <a:rPr lang="en-US" sz="1800" b="1" dirty="0" err="1" smtClean="0">
                          <a:effectLst/>
                          <a:latin typeface="Times New Roman" pitchFamily="18" charset="0"/>
                          <a:ea typeface="Calibri"/>
                          <a:cs typeface="Times New Roman" pitchFamily="18" charset="0"/>
                        </a:rPr>
                        <a:t>i</a:t>
                      </a:r>
                      <a:r>
                        <a:rPr lang="en-US" sz="1800" b="1" dirty="0" smtClean="0">
                          <a:effectLst/>
                          <a:latin typeface="Times New Roman" pitchFamily="18" charset="0"/>
                          <a:ea typeface="Calibri"/>
                          <a:cs typeface="Times New Roman" pitchFamily="18" charset="0"/>
                        </a:rPr>
                        <a:t> </a:t>
                      </a:r>
                      <a:r>
                        <a:rPr lang="kk-KZ" sz="1800" b="1" dirty="0" smtClean="0">
                          <a:effectLst/>
                          <a:latin typeface="Times New Roman" pitchFamily="18" charset="0"/>
                          <a:ea typeface="Calibri"/>
                          <a:cs typeface="Times New Roman" pitchFamily="18" charset="0"/>
                        </a:rPr>
                        <a:t>нәтижесі:</a:t>
                      </a:r>
                    </a:p>
                    <a:p>
                      <a:pPr algn="ctr">
                        <a:lnSpc>
                          <a:spcPct val="115000"/>
                        </a:lnSpc>
                        <a:spcAft>
                          <a:spcPts val="1000"/>
                        </a:spcAft>
                      </a:pPr>
                      <a:endParaRPr lang="ru-RU" sz="1800" b="1" dirty="0">
                        <a:effectLst/>
                        <a:latin typeface="Times New Roman" pitchFamily="18" charset="0"/>
                        <a:ea typeface="Calibri"/>
                        <a:cs typeface="Times New Roman" pitchFamily="18" charset="0"/>
                      </a:endParaRPr>
                    </a:p>
                  </a:txBody>
                  <a:tcPr marL="45720" marR="4572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tc>
                  <a:txBody>
                    <a:bodyPr/>
                    <a:lstStyle/>
                    <a:p>
                      <a:pPr algn="just">
                        <a:lnSpc>
                          <a:spcPct val="115000"/>
                        </a:lnSpc>
                        <a:spcAft>
                          <a:spcPts val="0"/>
                        </a:spcAft>
                      </a:pPr>
                      <a:r>
                        <a:rPr lang="kk-KZ" sz="1800" dirty="0">
                          <a:latin typeface="Times New Roman" pitchFamily="18" charset="0"/>
                          <a:ea typeface="Times New Roman"/>
                          <a:cs typeface="Times New Roman" pitchFamily="18" charset="0"/>
                        </a:rPr>
                        <a:t>Заңнаманы өзгертуге байланысты жоғарғы тұрған бюджеттін шығындарын өтеуге төменгі тұрған бюджеттен ағымдағы нысаналы трансферттер</a:t>
                      </a:r>
                      <a:endParaRPr lang="ru-RU" sz="1800" dirty="0">
                        <a:latin typeface="Times New Roman" pitchFamily="18" charset="0"/>
                        <a:ea typeface="Times New Roman"/>
                        <a:cs typeface="Times New Roman"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blipFill>
                      <a:blip r:embed="rId12"/>
                      <a:tile tx="0" ty="0" sx="100000" sy="100000" flip="none" algn="tl"/>
                    </a:blipFill>
                  </a:tcPr>
                </a:tc>
                <a:extLst>
                  <a:ext uri="{0D108BD9-81ED-4DB2-BD59-A6C34878D82A}">
                    <a16:rowId xmlns="" xmlns:a16="http://schemas.microsoft.com/office/drawing/2014/main" val="10000"/>
                  </a:ext>
                </a:extLst>
              </a:tr>
            </a:tbl>
          </a:graphicData>
        </a:graphic>
      </p:graphicFrame>
    </p:spTree>
    <p:extLst>
      <p:ext uri="{BB962C8B-B14F-4D97-AF65-F5344CB8AC3E}">
        <p14:creationId xmlns="" xmlns:p14="http://schemas.microsoft.com/office/powerpoint/2010/main" val="2362517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srcRect/>
          <a:stretch>
            <a:fillRect/>
          </a:stretch>
        </p:blipFill>
        <p:spPr bwMode="auto">
          <a:xfrm>
            <a:off x="0" y="0"/>
            <a:ext cx="9144000" cy="6525344"/>
          </a:xfrm>
          <a:prstGeom prst="rect">
            <a:avLst/>
          </a:prstGeom>
          <a:noFill/>
          <a:ln w="9525">
            <a:noFill/>
            <a:miter lim="800000"/>
            <a:headEnd/>
            <a:tailEnd/>
          </a:ln>
        </p:spPr>
      </p:pic>
      <p:pic>
        <p:nvPicPr>
          <p:cNvPr id="2050" name="Picture 2"/>
          <p:cNvPicPr>
            <a:picLocks noChangeAspect="1" noChangeArrowheads="1"/>
          </p:cNvPicPr>
          <p:nvPr/>
        </p:nvPicPr>
        <p:blipFill>
          <a:blip r:embed="rId3" cstate="print"/>
          <a:srcRect/>
          <a:stretch>
            <a:fillRect/>
          </a:stretch>
        </p:blipFill>
        <p:spPr bwMode="auto">
          <a:xfrm>
            <a:off x="755576" y="548680"/>
            <a:ext cx="7560840" cy="3096344"/>
          </a:xfrm>
          <a:prstGeom prst="rect">
            <a:avLst/>
          </a:prstGeom>
          <a:noFill/>
          <a:ln w="9525">
            <a:noFill/>
            <a:miter lim="800000"/>
            <a:headEnd/>
            <a:tailEnd/>
          </a:ln>
        </p:spPr>
      </p:pic>
      <p:sp>
        <p:nvSpPr>
          <p:cNvPr id="2" name="Заголовок 1"/>
          <p:cNvSpPr>
            <a:spLocks noGrp="1"/>
          </p:cNvSpPr>
          <p:nvPr>
            <p:ph type="title"/>
          </p:nvPr>
        </p:nvSpPr>
        <p:spPr>
          <a:xfrm>
            <a:off x="0" y="0"/>
            <a:ext cx="9144000" cy="692696"/>
          </a:xfrm>
        </p:spPr>
        <p:style>
          <a:lnRef idx="1">
            <a:schemeClr val="accent3"/>
          </a:lnRef>
          <a:fillRef idx="2">
            <a:schemeClr val="accent3"/>
          </a:fillRef>
          <a:effectRef idx="1">
            <a:schemeClr val="accent3"/>
          </a:effectRef>
          <a:fontRef idx="minor">
            <a:schemeClr val="dk1"/>
          </a:fontRef>
        </p:style>
        <p:txBody>
          <a:bodyPr>
            <a:noAutofit/>
          </a:bodyPr>
          <a:lstStyle/>
          <a:p>
            <a:r>
              <a:rPr lang="ru-RU" sz="1400" dirty="0" err="1" smtClean="0">
                <a:solidFill>
                  <a:schemeClr val="tx1"/>
                </a:solidFill>
                <a:latin typeface="Times New Roman" pitchFamily="18" charset="0"/>
                <a:cs typeface="Times New Roman" pitchFamily="18" charset="0"/>
              </a:rPr>
              <a:t>Айлық есептік</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 (бұдан әрі </a:t>
            </a:r>
            <a:r>
              <a:rPr lang="ru-RU" sz="1400" dirty="0" smtClean="0">
                <a:solidFill>
                  <a:schemeClr val="tx1"/>
                </a:solidFill>
                <a:latin typeface="Times New Roman" pitchFamily="18" charset="0"/>
                <a:cs typeface="Times New Roman" pitchFamily="18" charset="0"/>
              </a:rPr>
              <a:t>— АЕК) - </a:t>
            </a:r>
            <a:r>
              <a:rPr lang="ru-RU" sz="1400" dirty="0" err="1" smtClean="0">
                <a:solidFill>
                  <a:schemeClr val="tx1"/>
                </a:solidFill>
                <a:latin typeface="Times New Roman" pitchFamily="18" charset="0"/>
                <a:cs typeface="Times New Roman" pitchFamily="18" charset="0"/>
              </a:rPr>
              <a:t>Қазақстанда зейнетақыларды</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жәрдемақыларды және өзге </a:t>
            </a:r>
            <a:r>
              <a:rPr lang="ru-RU" sz="1400" dirty="0" smtClean="0">
                <a:solidFill>
                  <a:schemeClr val="tx1"/>
                </a:solidFill>
                <a:latin typeface="Times New Roman" pitchFamily="18" charset="0"/>
                <a:cs typeface="Times New Roman" pitchFamily="18" charset="0"/>
              </a:rPr>
              <a:t>де </a:t>
            </a:r>
            <a:r>
              <a:rPr lang="ru-RU" sz="1400" dirty="0" err="1" smtClean="0">
                <a:solidFill>
                  <a:schemeClr val="tx1"/>
                </a:solidFill>
                <a:latin typeface="Times New Roman" pitchFamily="18" charset="0"/>
                <a:cs typeface="Times New Roman" pitchFamily="18" charset="0"/>
              </a:rPr>
              <a:t>әлеуметтік 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сондай-ақ айыппұл санкцияларын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қолдану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салықтарды және Қазақстан Республикасының заңнамасына сәйкес басқа </a:t>
            </a:r>
            <a:r>
              <a:rPr lang="ru-RU" sz="1400" dirty="0" smtClean="0">
                <a:solidFill>
                  <a:schemeClr val="tx1"/>
                </a:solidFill>
                <a:latin typeface="Times New Roman" pitchFamily="18" charset="0"/>
                <a:cs typeface="Times New Roman" pitchFamily="18" charset="0"/>
              </a:rPr>
              <a:t>да </a:t>
            </a:r>
            <a:r>
              <a:rPr lang="ru-RU" sz="1400" dirty="0" err="1" smtClean="0">
                <a:solidFill>
                  <a:schemeClr val="tx1"/>
                </a:solidFill>
                <a:latin typeface="Times New Roman" pitchFamily="18" charset="0"/>
                <a:cs typeface="Times New Roman" pitchFamily="18" charset="0"/>
              </a:rPr>
              <a:t>төлемдерді есептеу</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үшін пайдаланылатын</a:t>
            </a:r>
            <a:r>
              <a:rPr lang="ru-RU" sz="1400" dirty="0" smtClean="0">
                <a:solidFill>
                  <a:schemeClr val="tx1"/>
                </a:solidFill>
                <a:latin typeface="Times New Roman" pitchFamily="18" charset="0"/>
                <a:cs typeface="Times New Roman" pitchFamily="18" charset="0"/>
              </a:rPr>
              <a:t> </a:t>
            </a:r>
            <a:r>
              <a:rPr lang="ru-RU" sz="1400" dirty="0" err="1" smtClean="0">
                <a:solidFill>
                  <a:schemeClr val="tx1"/>
                </a:solidFill>
                <a:latin typeface="Times New Roman" pitchFamily="18" charset="0"/>
                <a:cs typeface="Times New Roman" pitchFamily="18" charset="0"/>
              </a:rPr>
              <a:t>көрсеткіш</a:t>
            </a:r>
            <a:r>
              <a:rPr lang="ru-RU" sz="1400" dirty="0" smtClean="0">
                <a:solidFill>
                  <a:schemeClr val="tx1"/>
                </a:solidFill>
                <a:latin typeface="Times New Roman" pitchFamily="18" charset="0"/>
                <a:cs typeface="Times New Roman" pitchFamily="18" charset="0"/>
              </a:rPr>
              <a:t>.</a:t>
            </a:r>
            <a:endParaRPr lang="ru-RU" sz="1400" dirty="0">
              <a:solidFill>
                <a:schemeClr val="tx1"/>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 xmlns:p14="http://schemas.microsoft.com/office/powerpoint/2010/main" val="775172088"/>
              </p:ext>
            </p:extLst>
          </p:nvPr>
        </p:nvGraphicFramePr>
        <p:xfrm>
          <a:off x="0" y="3343081"/>
          <a:ext cx="9143999" cy="3425603"/>
        </p:xfrm>
        <a:graphic>
          <a:graphicData uri="http://schemas.openxmlformats.org/drawingml/2006/table">
            <a:tbl>
              <a:tblPr firstRow="1" bandRow="1">
                <a:tableStyleId>{5C22544A-7EE6-4342-B048-85BDC9FD1C3A}</a:tableStyleId>
              </a:tblPr>
              <a:tblGrid>
                <a:gridCol w="331529"/>
                <a:gridCol w="5051631"/>
                <a:gridCol w="884903"/>
                <a:gridCol w="1252772"/>
                <a:gridCol w="731573"/>
                <a:gridCol w="891591"/>
              </a:tblGrid>
              <a:tr h="514522">
                <a:tc rowSpan="2">
                  <a:txBody>
                    <a:bodyPr/>
                    <a:lstStyle/>
                    <a:p>
                      <a:r>
                        <a:rPr lang="kk-KZ"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rowSpan="2">
                  <a:txBody>
                    <a:bodyPr/>
                    <a:lstStyle/>
                    <a:p>
                      <a:pPr algn="ctr"/>
                      <a:r>
                        <a:rPr lang="ru-RU" sz="1400" b="1" dirty="0" err="1" smtClean="0">
                          <a:solidFill>
                            <a:schemeClr val="tx1"/>
                          </a:solidFill>
                          <a:latin typeface="Times New Roman" pitchFamily="18" charset="0"/>
                          <a:cs typeface="Times New Roman" pitchFamily="18" charset="0"/>
                        </a:rPr>
                        <a:t>Ең төменгі есептік</a:t>
                      </a:r>
                      <a:r>
                        <a:rPr lang="ru-RU" sz="1400" b="1" dirty="0" smtClean="0">
                          <a:solidFill>
                            <a:schemeClr val="tx1"/>
                          </a:solidFill>
                          <a:latin typeface="Times New Roman" pitchFamily="18" charset="0"/>
                          <a:cs typeface="Times New Roman" pitchFamily="18" charset="0"/>
                        </a:rPr>
                        <a:t> </a:t>
                      </a:r>
                      <a:r>
                        <a:rPr lang="ru-RU" sz="1400" b="1" dirty="0" err="1" smtClean="0">
                          <a:solidFill>
                            <a:schemeClr val="tx1"/>
                          </a:solidFill>
                          <a:latin typeface="Times New Roman" pitchFamily="18" charset="0"/>
                          <a:cs typeface="Times New Roman" pitchFamily="18" charset="0"/>
                        </a:rPr>
                        <a:t>көрсеткіштер (теңге</a:t>
                      </a:r>
                      <a:r>
                        <a:rPr lang="ru-RU" sz="1400" b="1" dirty="0" smtClean="0">
                          <a:solidFill>
                            <a:schemeClr val="tx1"/>
                          </a:solidFill>
                          <a:latin typeface="Times New Roman" pitchFamily="18" charset="0"/>
                          <a:cs typeface="Times New Roman" pitchFamily="18" charset="0"/>
                        </a:rPr>
                        <a:t>)</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Есепті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r>
                        <a:rPr lang="kk-KZ" sz="1400" b="1" dirty="0" smtClean="0">
                          <a:solidFill>
                            <a:schemeClr val="tx1"/>
                          </a:solidFill>
                          <a:latin typeface="Times New Roman" pitchFamily="18" charset="0"/>
                          <a:cs typeface="Times New Roman" pitchFamily="18" charset="0"/>
                        </a:rPr>
                        <a:t>Ағымдағы жыл</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gridSpan="2">
                  <a:txBody>
                    <a:bodyPr/>
                    <a:lstStyle/>
                    <a:p>
                      <a:r>
                        <a:rPr lang="kk-KZ" sz="1400" b="1" dirty="0" smtClean="0">
                          <a:solidFill>
                            <a:schemeClr val="tx1"/>
                          </a:solidFill>
                          <a:latin typeface="Times New Roman" pitchFamily="18" charset="0"/>
                          <a:cs typeface="Times New Roman" pitchFamily="18" charset="0"/>
                        </a:rPr>
                        <a:t>Жоспарлы кезең</a:t>
                      </a:r>
                      <a:endParaRPr lang="ru-RU" sz="1400" b="1" dirty="0">
                        <a:solidFill>
                          <a:schemeClr val="tx1"/>
                        </a:solidFill>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hMerge="1">
                  <a:txBody>
                    <a:bodyPr/>
                    <a:lstStyle/>
                    <a:p>
                      <a:endParaRPr lang="ru-RU" dirty="0"/>
                    </a:p>
                  </a:txBody>
                  <a:tcPr/>
                </a:tc>
              </a:tr>
              <a:tr h="215831">
                <a:tc vMerge="1">
                  <a:txBody>
                    <a:bodyPr/>
                    <a:lstStyle/>
                    <a:p>
                      <a:endParaRPr lang="ru-RU" dirty="0"/>
                    </a:p>
                  </a:txBody>
                  <a:tcPr/>
                </a:tc>
                <a:tc vMerge="1">
                  <a:txBody>
                    <a:bodyPr/>
                    <a:lstStyle/>
                    <a:p>
                      <a:endParaRPr lang="ru-RU" dirty="0"/>
                    </a:p>
                  </a:txBody>
                  <a:tcPr/>
                </a:tc>
                <a:tc>
                  <a:txBody>
                    <a:bodyPr/>
                    <a:lstStyle/>
                    <a:p>
                      <a:pPr algn="ctr"/>
                      <a:r>
                        <a:rPr lang="kk-KZ" sz="1200" b="1" dirty="0" smtClean="0">
                          <a:latin typeface="Times New Roman" pitchFamily="18" charset="0"/>
                          <a:cs typeface="Times New Roman" pitchFamily="18" charset="0"/>
                        </a:rPr>
                        <a:t>2025г.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2026г.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c>
                  <a:txBody>
                    <a:bodyPr/>
                    <a:lstStyle/>
                    <a:p>
                      <a:pPr algn="ctr"/>
                      <a:r>
                        <a:rPr lang="kk-KZ" sz="1200" b="1" dirty="0" smtClean="0">
                          <a:latin typeface="Times New Roman" pitchFamily="18" charset="0"/>
                          <a:cs typeface="Times New Roman" pitchFamily="18" charset="0"/>
                        </a:rPr>
                        <a:t>2027г.</a:t>
                      </a:r>
                      <a:endParaRPr lang="ru-RU" sz="1200" b="1" dirty="0">
                        <a:latin typeface="Times New Roman" pitchFamily="18" charset="0"/>
                        <a:cs typeface="Times New Roman" pitchFamily="18" charset="0"/>
                      </a:endParaRPr>
                    </a:p>
                  </a:txBody>
                  <a:tc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a:tcPr>
                </a:tc>
              </a:tr>
              <a:tr h="938246">
                <a:tc>
                  <a:txBody>
                    <a:bodyPr/>
                    <a:lstStyle/>
                    <a:p>
                      <a:r>
                        <a:rPr lang="kk-KZ" sz="1400" dirty="0" smtClean="0">
                          <a:latin typeface="Times New Roman" pitchFamily="18" charset="0"/>
                          <a:cs typeface="Times New Roman" pitchFamily="18" charset="0"/>
                        </a:rPr>
                        <a:t>1</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b="0" i="0" kern="1200" dirty="0" err="1" smtClean="0">
                          <a:solidFill>
                            <a:schemeClr val="dk1"/>
                          </a:solidFill>
                          <a:latin typeface="Times New Roman" pitchFamily="18" charset="0"/>
                          <a:ea typeface="+mn-ea"/>
                          <a:cs typeface="Times New Roman" pitchFamily="18" charset="0"/>
                        </a:rPr>
                        <a:t>Қазақстан Республикасының заңнамасына сәйкес жәрдемақыларды және өзге </a:t>
                      </a:r>
                      <a:r>
                        <a:rPr lang="ru-RU" sz="1400" b="0" i="0" kern="1200" dirty="0" smtClean="0">
                          <a:solidFill>
                            <a:schemeClr val="dk1"/>
                          </a:solidFill>
                          <a:latin typeface="Times New Roman" pitchFamily="18" charset="0"/>
                          <a:ea typeface="+mn-ea"/>
                          <a:cs typeface="Times New Roman" pitchFamily="18" charset="0"/>
                        </a:rPr>
                        <a:t>де </a:t>
                      </a:r>
                      <a:r>
                        <a:rPr lang="ru-RU" sz="1400" b="0" i="0" kern="1200" dirty="0" err="1" smtClean="0">
                          <a:solidFill>
                            <a:schemeClr val="dk1"/>
                          </a:solidFill>
                          <a:latin typeface="Times New Roman" pitchFamily="18" charset="0"/>
                          <a:ea typeface="+mn-ea"/>
                          <a:cs typeface="Times New Roman" pitchFamily="18" charset="0"/>
                        </a:rPr>
                        <a:t>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сондай-ақ айыппұл санкцияларын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салықтар </a:t>
                      </a:r>
                      <a:r>
                        <a:rPr lang="ru-RU" sz="1400" b="0" i="0" kern="1200" dirty="0" smtClean="0">
                          <a:solidFill>
                            <a:schemeClr val="dk1"/>
                          </a:solidFill>
                          <a:latin typeface="Times New Roman" pitchFamily="18" charset="0"/>
                          <a:ea typeface="+mn-ea"/>
                          <a:cs typeface="Times New Roman" pitchFamily="18" charset="0"/>
                        </a:rPr>
                        <a:t>мен </a:t>
                      </a:r>
                      <a:r>
                        <a:rPr lang="ru-RU" sz="1400" b="0" i="0" kern="1200" dirty="0" err="1" smtClean="0">
                          <a:solidFill>
                            <a:schemeClr val="dk1"/>
                          </a:solidFill>
                          <a:latin typeface="Times New Roman" pitchFamily="18" charset="0"/>
                          <a:ea typeface="+mn-ea"/>
                          <a:cs typeface="Times New Roman" pitchFamily="18" charset="0"/>
                        </a:rPr>
                        <a:t>басқа </a:t>
                      </a:r>
                      <a:r>
                        <a:rPr lang="ru-RU" sz="1400" b="0" i="0" kern="1200" dirty="0" smtClean="0">
                          <a:solidFill>
                            <a:schemeClr val="dk1"/>
                          </a:solidFill>
                          <a:latin typeface="Times New Roman" pitchFamily="18" charset="0"/>
                          <a:ea typeface="+mn-ea"/>
                          <a:cs typeface="Times New Roman" pitchFamily="18" charset="0"/>
                        </a:rPr>
                        <a:t>да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қолдану 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айлық есепт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көрсетк</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ш</a:t>
                      </a:r>
                      <a:r>
                        <a:rPr lang="ru-RU" sz="1400" b="0" i="0" kern="1200" dirty="0" smtClean="0">
                          <a:solidFill>
                            <a:schemeClr val="dk1"/>
                          </a:solidFill>
                          <a:latin typeface="Times New Roman" pitchFamily="18" charset="0"/>
                          <a:ea typeface="+mn-ea"/>
                          <a:cs typeface="Times New Roman" pitchFamily="18" charset="0"/>
                        </a:rPr>
                        <a:t> (АЕК)</a:t>
                      </a:r>
                    </a:p>
                  </a:txBody>
                  <a:tcPr/>
                </a:tc>
                <a:tc>
                  <a:txBody>
                    <a:bodyPr/>
                    <a:lstStyle/>
                    <a:p>
                      <a:pPr algn="ctr"/>
                      <a:r>
                        <a:rPr lang="ru-RU" sz="1200" dirty="0" smtClean="0">
                          <a:latin typeface="Times New Roman" pitchFamily="18" charset="0"/>
                          <a:cs typeface="Times New Roman" pitchFamily="18" charset="0"/>
                        </a:rPr>
                        <a:t>3932</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4325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4355</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4573</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2</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Жалақының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ЖТМ)</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85000</a:t>
                      </a:r>
                      <a:endParaRPr lang="ru-RU" sz="1200" dirty="0">
                        <a:latin typeface="Times New Roman" pitchFamily="18" charset="0"/>
                        <a:cs typeface="Times New Roman" pitchFamily="18" charset="0"/>
                      </a:endParaRPr>
                    </a:p>
                  </a:txBody>
                  <a:tcPr/>
                </a:tc>
              </a:tr>
              <a:tr h="363636">
                <a:tc>
                  <a:txBody>
                    <a:bodyPr/>
                    <a:lstStyle/>
                    <a:p>
                      <a:r>
                        <a:rPr lang="kk-KZ" sz="1400" dirty="0" smtClean="0">
                          <a:latin typeface="Times New Roman" pitchFamily="18" charset="0"/>
                          <a:cs typeface="Times New Roman" pitchFamily="18" charset="0"/>
                        </a:rPr>
                        <a:t>3</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Мемлекетт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базалық зейнетақы төлем</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smtClean="0">
                          <a:solidFill>
                            <a:schemeClr val="dk1"/>
                          </a:solidFill>
                          <a:latin typeface="Times New Roman" pitchFamily="18" charset="0"/>
                          <a:ea typeface="+mn-ea"/>
                          <a:cs typeface="Times New Roman" pitchFamily="18" charset="0"/>
                        </a:rPr>
                        <a:t>МБЗ)</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32360</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35596</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35847</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37640</a:t>
                      </a:r>
                      <a:endParaRPr lang="ru-RU" sz="1200" dirty="0">
                        <a:latin typeface="Times New Roman" pitchFamily="18" charset="0"/>
                        <a:cs typeface="Times New Roman" pitchFamily="18" charset="0"/>
                      </a:endParaRPr>
                    </a:p>
                  </a:txBody>
                  <a:tcPr/>
                </a:tc>
              </a:tr>
              <a:tr h="442811">
                <a:tc>
                  <a:txBody>
                    <a:bodyPr/>
                    <a:lstStyle/>
                    <a:p>
                      <a:r>
                        <a:rPr lang="kk-KZ" sz="1400" dirty="0" smtClean="0">
                          <a:latin typeface="Times New Roman" pitchFamily="18" charset="0"/>
                          <a:cs typeface="Times New Roman" pitchFamily="18" charset="0"/>
                        </a:rPr>
                        <a:t>4</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Зейнетақының 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мөлшер</a:t>
                      </a:r>
                      <a:r>
                        <a:rPr lang="en-US" sz="1400" b="0" i="0" kern="1200" dirty="0" err="1" smtClean="0">
                          <a:solidFill>
                            <a:schemeClr val="dk1"/>
                          </a:solidFill>
                          <a:latin typeface="Times New Roman" pitchFamily="18" charset="0"/>
                          <a:ea typeface="+mn-ea"/>
                          <a:cs typeface="Times New Roman" pitchFamily="18" charset="0"/>
                        </a:rPr>
                        <a:t>i</a:t>
                      </a:r>
                      <a:endParaRPr lang="ru-RU" sz="14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62771</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69049</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73578</a:t>
                      </a:r>
                      <a:endParaRPr lang="ru-RU" sz="1200" dirty="0">
                        <a:latin typeface="Times New Roman" pitchFamily="18" charset="0"/>
                        <a:cs typeface="Times New Roman" pitchFamily="18" charset="0"/>
                      </a:endParaRPr>
                    </a:p>
                  </a:txBody>
                  <a:tcPr/>
                </a:tc>
                <a:tc>
                  <a:txBody>
                    <a:bodyPr/>
                    <a:lstStyle/>
                    <a:p>
                      <a:pPr algn="ctr"/>
                      <a:r>
                        <a:rPr lang="ru-RU" sz="1200" dirty="0" smtClean="0">
                          <a:latin typeface="Times New Roman" pitchFamily="18" charset="0"/>
                          <a:cs typeface="Times New Roman" pitchFamily="18" charset="0"/>
                        </a:rPr>
                        <a:t>77258</a:t>
                      </a:r>
                      <a:endParaRPr lang="ru-RU" sz="1200" dirty="0">
                        <a:latin typeface="Times New Roman" pitchFamily="18" charset="0"/>
                        <a:cs typeface="Times New Roman" pitchFamily="18" charset="0"/>
                      </a:endParaRPr>
                    </a:p>
                  </a:txBody>
                  <a:tcPr/>
                </a:tc>
              </a:tr>
              <a:tr h="514522">
                <a:tc>
                  <a:txBody>
                    <a:bodyPr/>
                    <a:lstStyle/>
                    <a:p>
                      <a:r>
                        <a:rPr lang="kk-KZ" sz="1400" dirty="0" smtClean="0">
                          <a:latin typeface="Times New Roman" pitchFamily="18" charset="0"/>
                          <a:cs typeface="Times New Roman" pitchFamily="18" charset="0"/>
                        </a:rPr>
                        <a:t>5</a:t>
                      </a:r>
                      <a:endParaRPr lang="ru-RU" sz="1400" dirty="0">
                        <a:latin typeface="Times New Roman" pitchFamily="18" charset="0"/>
                        <a:cs typeface="Times New Roman" pitchFamily="18" charset="0"/>
                      </a:endParaRPr>
                    </a:p>
                  </a:txBody>
                  <a:tcPr/>
                </a:tc>
                <a:tc>
                  <a:txBody>
                    <a:bodyPr/>
                    <a:lstStyle/>
                    <a:p>
                      <a:r>
                        <a:rPr lang="ru-RU" sz="1400" b="0" i="0" kern="1200" dirty="0" err="1" smtClean="0">
                          <a:solidFill>
                            <a:schemeClr val="dk1"/>
                          </a:solidFill>
                          <a:latin typeface="Times New Roman" pitchFamily="18" charset="0"/>
                          <a:ea typeface="+mn-ea"/>
                          <a:cs typeface="Times New Roman" pitchFamily="18" charset="0"/>
                        </a:rPr>
                        <a:t>Базалық әлеуметт</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к </a:t>
                      </a:r>
                      <a:r>
                        <a:rPr lang="ru-RU" sz="1400" b="0" i="0" kern="1200" dirty="0" err="1" smtClean="0">
                          <a:solidFill>
                            <a:schemeClr val="dk1"/>
                          </a:solidFill>
                          <a:latin typeface="Times New Roman" pitchFamily="18" charset="0"/>
                          <a:ea typeface="+mn-ea"/>
                          <a:cs typeface="Times New Roman" pitchFamily="18" charset="0"/>
                        </a:rPr>
                        <a:t>төлемдерд</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мөлшер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есептеу</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үш</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ru-RU"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ең төменг</a:t>
                      </a:r>
                      <a:r>
                        <a:rPr lang="en-US" sz="1400" b="0" i="0" kern="1200" dirty="0" err="1" smtClean="0">
                          <a:solidFill>
                            <a:schemeClr val="dk1"/>
                          </a:solidFill>
                          <a:latin typeface="Times New Roman" pitchFamily="18" charset="0"/>
                          <a:ea typeface="+mn-ea"/>
                          <a:cs typeface="Times New Roman" pitchFamily="18" charset="0"/>
                        </a:rPr>
                        <a:t>i</a:t>
                      </a:r>
                      <a:r>
                        <a:rPr lang="en-US" sz="1400" b="0" i="0" kern="1200" dirty="0" smtClean="0">
                          <a:solidFill>
                            <a:schemeClr val="dk1"/>
                          </a:solidFill>
                          <a:latin typeface="Times New Roman" pitchFamily="18" charset="0"/>
                          <a:ea typeface="+mn-ea"/>
                          <a:cs typeface="Times New Roman" pitchFamily="18" charset="0"/>
                        </a:rPr>
                        <a:t> </a:t>
                      </a:r>
                      <a:r>
                        <a:rPr lang="ru-RU" sz="1400" b="0" i="0" kern="1200" dirty="0" err="1" smtClean="0">
                          <a:solidFill>
                            <a:schemeClr val="dk1"/>
                          </a:solidFill>
                          <a:latin typeface="Times New Roman" pitchFamily="18" charset="0"/>
                          <a:ea typeface="+mn-ea"/>
                          <a:cs typeface="Times New Roman" pitchFamily="18" charset="0"/>
                        </a:rPr>
                        <a:t>күнкөр</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smtClean="0">
                          <a:solidFill>
                            <a:schemeClr val="dk1"/>
                          </a:solidFill>
                          <a:latin typeface="Times New Roman" pitchFamily="18" charset="0"/>
                          <a:ea typeface="+mn-ea"/>
                          <a:cs typeface="Times New Roman" pitchFamily="18" charset="0"/>
                        </a:rPr>
                        <a:t>с </a:t>
                      </a:r>
                      <a:r>
                        <a:rPr lang="ru-RU" sz="1400" b="0" i="0" kern="1200" dirty="0" err="1" smtClean="0">
                          <a:solidFill>
                            <a:schemeClr val="dk1"/>
                          </a:solidFill>
                          <a:latin typeface="Times New Roman" pitchFamily="18" charset="0"/>
                          <a:ea typeface="+mn-ea"/>
                          <a:cs typeface="Times New Roman" pitchFamily="18" charset="0"/>
                        </a:rPr>
                        <a:t>деңгей</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н</a:t>
                      </a:r>
                      <a:r>
                        <a:rPr lang="en-US" sz="1400" b="0" i="0" kern="1200" dirty="0" err="1" smtClean="0">
                          <a:solidFill>
                            <a:schemeClr val="dk1"/>
                          </a:solidFill>
                          <a:latin typeface="Times New Roman" pitchFamily="18" charset="0"/>
                          <a:ea typeface="+mn-ea"/>
                          <a:cs typeface="Times New Roman" pitchFamily="18" charset="0"/>
                        </a:rPr>
                        <a:t>i</a:t>
                      </a:r>
                      <a:r>
                        <a:rPr lang="ru-RU" sz="1400" b="0" i="0" kern="1200" dirty="0" err="1" smtClean="0">
                          <a:solidFill>
                            <a:schemeClr val="dk1"/>
                          </a:solidFill>
                          <a:latin typeface="Times New Roman" pitchFamily="18" charset="0"/>
                          <a:ea typeface="+mn-ea"/>
                          <a:cs typeface="Times New Roman" pitchFamily="18" charset="0"/>
                        </a:rPr>
                        <a:t>ң шамасы</a:t>
                      </a:r>
                      <a:endParaRPr lang="ru-RU" sz="14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46228</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50851</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54156</a:t>
                      </a:r>
                      <a:endParaRPr lang="ru-RU" sz="1200" dirty="0">
                        <a:latin typeface="Times New Roman" pitchFamily="18" charset="0"/>
                        <a:cs typeface="Times New Roman" pitchFamily="18" charset="0"/>
                      </a:endParaRPr>
                    </a:p>
                  </a:txBody>
                  <a:tcPr/>
                </a:tc>
                <a:tc>
                  <a:txBody>
                    <a:bodyPr/>
                    <a:lstStyle/>
                    <a:p>
                      <a:pPr algn="ctr"/>
                      <a:r>
                        <a:rPr lang="kk-KZ" sz="1200" dirty="0" smtClean="0">
                          <a:latin typeface="Times New Roman" pitchFamily="18" charset="0"/>
                          <a:cs typeface="Times New Roman" pitchFamily="18" charset="0"/>
                        </a:rPr>
                        <a:t>57405</a:t>
                      </a:r>
                      <a:endParaRPr lang="ru-RU" sz="1200" dirty="0">
                        <a:latin typeface="Times New Roman" pitchFamily="18" charset="0"/>
                        <a:cs typeface="Times New Roman" pitchFamily="18" charset="0"/>
                      </a:endParaRPr>
                    </a:p>
                  </a:txBody>
                  <a:tcPr/>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a:style>
    </a:spDef>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2097</TotalTime>
  <Words>1089</Words>
  <Application>Microsoft Office PowerPoint</Application>
  <PresentationFormat>Экран (4:3)</PresentationFormat>
  <Paragraphs>173</Paragraphs>
  <Slides>16</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Айлық есептік көрсеткіш (бұдан әрі — АЕК) - Қазақстанда зейнетақыларды, жәрдемақыларды және өзге де әлеуметтік төлемдерді есептеу үшін, сондай-ақ айыппұл санкцияларын қолдану, салықтарды және Қазақстан Республикасының заңнамасына сәйкес басқа да төлемдерді есептеу үшін пайдаланылатын көрсеткіш.</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Гульзинат Сыдыкова</dc:creator>
  <cp:lastModifiedBy>HP</cp:lastModifiedBy>
  <cp:revision>160</cp:revision>
  <dcterms:created xsi:type="dcterms:W3CDTF">2020-01-30T11:38:36Z</dcterms:created>
  <dcterms:modified xsi:type="dcterms:W3CDTF">2026-10-11T11:31:17Z</dcterms:modified>
</cp:coreProperties>
</file>