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6" r:id="rId1"/>
  </p:sldMasterIdLst>
  <p:notesMasterIdLst>
    <p:notesMasterId r:id="rId11"/>
  </p:notesMasterIdLst>
  <p:handoutMasterIdLst>
    <p:handoutMasterId r:id="rId12"/>
  </p:handoutMasterIdLst>
  <p:sldIdLst>
    <p:sldId id="351" r:id="rId2"/>
    <p:sldId id="352" r:id="rId3"/>
    <p:sldId id="353" r:id="rId4"/>
    <p:sldId id="333" r:id="rId5"/>
    <p:sldId id="362" r:id="rId6"/>
    <p:sldId id="358" r:id="rId7"/>
    <p:sldId id="363" r:id="rId8"/>
    <p:sldId id="361" r:id="rId9"/>
    <p:sldId id="360" r:id="rId10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585" autoAdjust="0"/>
  </p:normalViewPr>
  <p:slideViewPr>
    <p:cSldViewPr>
      <p:cViewPr varScale="1">
        <p:scale>
          <a:sx n="82" d="100"/>
          <a:sy n="82" d="100"/>
        </p:scale>
        <p:origin x="96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506870448738119"/>
          <c:y val="4.7556664779751123E-2"/>
          <c:w val="0.51380881922210664"/>
          <c:h val="0.816174746015877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Салықтық түсімдер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2026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7941.8</c:v>
                </c:pt>
                <c:pt idx="1">
                  <c:v>10819.7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B-4873-B95C-7710000191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Салықтық емес түсімдер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2026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2994.6</c:v>
                </c:pt>
                <c:pt idx="1">
                  <c:v>4428.5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7B-4873-B95C-7710000191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Негізгі капиталды сатудан түсетін түсімдер_x000d_
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2026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295.39999999999998</c:v>
                </c:pt>
                <c:pt idx="1">
                  <c:v>184.6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7B-4873-B95C-771000019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5121280"/>
        <c:axId val="116163712"/>
        <c:axId val="0"/>
      </c:bar3DChart>
      <c:catAx>
        <c:axId val="12512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6163712"/>
        <c:crosses val="autoZero"/>
        <c:auto val="1"/>
        <c:lblAlgn val="ctr"/>
        <c:lblOffset val="100"/>
        <c:noMultiLvlLbl val="0"/>
      </c:catAx>
      <c:valAx>
        <c:axId val="116163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5121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796128712971448"/>
          <c:y val="0.18181308184359879"/>
          <c:w val="0.31134966485205495"/>
          <c:h val="0.8181869181564015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031731322782287"/>
          <c:y val="3.0759589322526776E-2"/>
          <c:w val="0.75363861086142114"/>
          <c:h val="0.823941078857200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96641,3 тыс.тенге</c:v>
                </c:pt>
                <c:pt idx="1">
                  <c:v>44236,0 тыс.тенге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96641.3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22-425B-A0F9-177A7476643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96641,3 тыс.тенге</c:v>
                </c:pt>
                <c:pt idx="1">
                  <c:v>44236,0 тыс.тенге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1">
                  <c:v>44236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22-425B-A0F9-177A74766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084096"/>
        <c:axId val="132085632"/>
        <c:axId val="0"/>
      </c:bar3DChart>
      <c:catAx>
        <c:axId val="13208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085632"/>
        <c:crosses val="autoZero"/>
        <c:auto val="1"/>
        <c:lblAlgn val="ctr"/>
        <c:lblOffset val="100"/>
        <c:noMultiLvlLbl val="0"/>
      </c:catAx>
      <c:valAx>
        <c:axId val="1320856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20840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141CAC25-E1F6-4EAC-8D20-62089DAEE151}">
      <dgm:prSet phldrT="[Текст]" custT="1"/>
      <dgm:spPr/>
      <dgm:t>
        <a:bodyPr/>
        <a:lstStyle/>
        <a:p>
          <a:r>
            <a:rPr lang="ru-RU" sz="2000" baseline="0" dirty="0"/>
            <a:t>15622,0</a:t>
          </a:r>
        </a:p>
      </dgm:t>
    </dgm:pt>
    <dgm:pt modelId="{80AB1494-FB6E-4325-A711-FC03444ABF27}" type="parTrans" cxnId="{DB69302E-E4D8-4219-88BC-DCDD53031923}">
      <dgm:prSet/>
      <dgm:spPr/>
      <dgm:t>
        <a:bodyPr/>
        <a:lstStyle/>
        <a:p>
          <a:endParaRPr lang="ru-RU"/>
        </a:p>
      </dgm:t>
    </dgm:pt>
    <dgm:pt modelId="{57B5F001-7B28-4E78-88A5-9AD43949CC54}" type="sibTrans" cxnId="{DB69302E-E4D8-4219-88BC-DCDD53031923}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custT="1"/>
      <dgm:spPr/>
      <dgm:t>
        <a:bodyPr/>
        <a:lstStyle/>
        <a:p>
          <a:r>
            <a:rPr lang="ru-RU" sz="2000" baseline="0" dirty="0"/>
            <a:t>12433,0</a:t>
          </a:r>
        </a:p>
      </dgm:t>
    </dgm:pt>
    <dgm:pt modelId="{17E9D268-4C8C-45A0-81DF-238CC83F4499}" type="parTrans" cxnId="{0B66685F-E864-4452-8372-540458E71D58}">
      <dgm:prSet/>
      <dgm:spPr/>
      <dgm:t>
        <a:bodyPr/>
        <a:lstStyle/>
        <a:p>
          <a:endParaRPr lang="ru-RU"/>
        </a:p>
      </dgm:t>
    </dgm:pt>
    <dgm:pt modelId="{E70536F0-4CAB-4697-843E-EBC83D996164}" type="sibTrans" cxnId="{0B66685F-E864-4452-8372-540458E71D58}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custT="1"/>
      <dgm:spPr/>
      <dgm:t>
        <a:bodyPr/>
        <a:lstStyle/>
        <a:p>
          <a:r>
            <a:rPr lang="ru-RU" sz="2000" baseline="0" dirty="0"/>
            <a:t>99%</a:t>
          </a:r>
        </a:p>
      </dgm:t>
    </dgm:pt>
    <dgm:pt modelId="{08899D74-F808-4A43-96B0-64A065F07FE0}" type="parTrans" cxnId="{BF47AF0B-BFB6-428F-9014-C86FC3B19D6B}">
      <dgm:prSet/>
      <dgm:spPr/>
      <dgm:t>
        <a:bodyPr/>
        <a:lstStyle/>
        <a:p>
          <a:endParaRPr lang="ru-RU"/>
        </a:p>
      </dgm:t>
    </dgm:pt>
    <dgm:pt modelId="{07AA12A9-DF45-4F0E-84F1-DE55090EE707}" type="sibTrans" cxnId="{BF47AF0B-BFB6-428F-9014-C86FC3B19D6B}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</dgm:pt>
    <dgm:pt modelId="{9664017D-12BF-4A5C-8F5D-DA06E3504199}" type="pres">
      <dgm:prSet presAssocID="{1D81421C-DBF2-4598-A461-024E6B15FC96}" presName="bullet3b" presStyleLbl="node1" presStyleIdx="1" presStyleCnt="3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EBF650B-9EC5-4905-905E-6B8028E95335}" type="presOf" srcId="{5AAFB076-E8E9-4005-A660-90E4B6DDAC2F}" destId="{66DAC439-744B-4F19-A241-CE67F1FB7D69}" srcOrd="0" destOrd="0" presId="urn:microsoft.com/office/officeart/2005/8/layout/arrow2"/>
    <dgm:cxn modelId="{BF47AF0B-BFB6-428F-9014-C86FC3B19D6B}" srcId="{5AAFB076-E8E9-4005-A660-90E4B6DDAC2F}" destId="{27B81B9D-1885-400B-A93A-BD91322107BF}" srcOrd="2" destOrd="0" parTransId="{08899D74-F808-4A43-96B0-64A065F07FE0}" sibTransId="{07AA12A9-DF45-4F0E-84F1-DE55090EE707}"/>
    <dgm:cxn modelId="{DB69302E-E4D8-4219-88BC-DCDD53031923}" srcId="{5AAFB076-E8E9-4005-A660-90E4B6DDAC2F}" destId="{141CAC25-E1F6-4EAC-8D20-62089DAEE151}" srcOrd="0" destOrd="0" parTransId="{80AB1494-FB6E-4325-A711-FC03444ABF27}" sibTransId="{57B5F001-7B28-4E78-88A5-9AD43949CC54}"/>
    <dgm:cxn modelId="{0B66685F-E864-4452-8372-540458E71D58}" srcId="{5AAFB076-E8E9-4005-A660-90E4B6DDAC2F}" destId="{1D81421C-DBF2-4598-A461-024E6B15FC96}" srcOrd="1" destOrd="0" parTransId="{17E9D268-4C8C-45A0-81DF-238CC83F4499}" sibTransId="{E70536F0-4CAB-4697-843E-EBC83D996164}"/>
    <dgm:cxn modelId="{9B6F4957-3244-44AE-AF03-D2B7A16F6226}" type="presOf" srcId="{141CAC25-E1F6-4EAC-8D20-62089DAEE151}" destId="{43ED75DD-1F91-4A7B-94E2-A18393233DEC}" srcOrd="0" destOrd="0" presId="urn:microsoft.com/office/officeart/2005/8/layout/arrow2"/>
    <dgm:cxn modelId="{EA5517DA-E55F-4872-9490-6F34288AB14E}" type="presOf" srcId="{1D81421C-DBF2-4598-A461-024E6B15FC96}" destId="{ABEC93AD-59DE-4C05-807F-4DA2BD51BE72}" srcOrd="0" destOrd="0" presId="urn:microsoft.com/office/officeart/2005/8/layout/arrow2"/>
    <dgm:cxn modelId="{36A0D6DF-8E7E-4A04-99FD-6DC6CA1C57D1}" type="presOf" srcId="{27B81B9D-1885-400B-A93A-BD91322107BF}" destId="{8E67F943-4252-46BB-8443-53CDBBE74950}" srcOrd="0" destOrd="0" presId="urn:microsoft.com/office/officeart/2005/8/layout/arrow2"/>
    <dgm:cxn modelId="{88FFC6B7-29AB-4023-9A21-04A8AD29B154}" type="presParOf" srcId="{66DAC439-744B-4F19-A241-CE67F1FB7D69}" destId="{57594172-32B6-4ADA-8B20-393A879EDCC9}" srcOrd="0" destOrd="0" presId="urn:microsoft.com/office/officeart/2005/8/layout/arrow2"/>
    <dgm:cxn modelId="{23449656-B6F8-4494-85C0-F89CBD86E443}" type="presParOf" srcId="{66DAC439-744B-4F19-A241-CE67F1FB7D69}" destId="{B86954FF-AB42-40EA-B5A1-949DAD523746}" srcOrd="1" destOrd="0" presId="urn:microsoft.com/office/officeart/2005/8/layout/arrow2"/>
    <dgm:cxn modelId="{638C534D-D834-400F-AA3E-6E2FD69B7928}" type="presParOf" srcId="{B86954FF-AB42-40EA-B5A1-949DAD523746}" destId="{E6DC323D-0180-4E13-8405-D6BB2B2F8467}" srcOrd="0" destOrd="0" presId="urn:microsoft.com/office/officeart/2005/8/layout/arrow2"/>
    <dgm:cxn modelId="{946C8C27-68D9-42F5-B701-894BDF1D4BD8}" type="presParOf" srcId="{B86954FF-AB42-40EA-B5A1-949DAD523746}" destId="{43ED75DD-1F91-4A7B-94E2-A18393233DEC}" srcOrd="1" destOrd="0" presId="urn:microsoft.com/office/officeart/2005/8/layout/arrow2"/>
    <dgm:cxn modelId="{D799E816-29A1-4FAF-BAF9-19252CA2432E}" type="presParOf" srcId="{B86954FF-AB42-40EA-B5A1-949DAD523746}" destId="{9664017D-12BF-4A5C-8F5D-DA06E3504199}" srcOrd="2" destOrd="0" presId="urn:microsoft.com/office/officeart/2005/8/layout/arrow2"/>
    <dgm:cxn modelId="{D65D9889-6C2A-4BA8-8FAC-EF8F15CE6EA8}" type="presParOf" srcId="{B86954FF-AB42-40EA-B5A1-949DAD523746}" destId="{ABEC93AD-59DE-4C05-807F-4DA2BD51BE72}" srcOrd="3" destOrd="0" presId="urn:microsoft.com/office/officeart/2005/8/layout/arrow2"/>
    <dgm:cxn modelId="{8297F1EA-3A2E-4888-BDDE-21201ECA9E6F}" type="presParOf" srcId="{B86954FF-AB42-40EA-B5A1-949DAD523746}" destId="{06E3CAAD-7C4A-4009-AE2D-A776F39277D2}" srcOrd="4" destOrd="0" presId="urn:microsoft.com/office/officeart/2005/8/layout/arrow2"/>
    <dgm:cxn modelId="{2712B8A8-6821-435E-B100-796AD05F24BE}" type="presParOf" srcId="{B86954FF-AB42-40EA-B5A1-949DAD523746}" destId="{8E67F943-4252-46BB-8443-53CDBBE749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FF36CF-5D93-41AE-80CF-526E5F4EAEAF}" type="doc">
      <dgm:prSet loTypeId="urn:microsoft.com/office/officeart/2005/8/layout/chevron2" loCatId="process" qsTypeId="urn:microsoft.com/office/officeart/2005/8/quickstyle/3d6#9" qsCatId="3D" csTypeId="urn:microsoft.com/office/officeart/2005/8/colors/colorful2#9" csCatId="colorful" phldr="1"/>
      <dgm:spPr/>
      <dgm:t>
        <a:bodyPr/>
        <a:lstStyle/>
        <a:p>
          <a:endParaRPr lang="ru-RU"/>
        </a:p>
      </dgm:t>
    </dgm:pt>
    <dgm:pt modelId="{0EDE35F4-D238-419A-BDBC-74399AB08187}">
      <dgm:prSet phldrT="[Текст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sz="2000" baseline="0" dirty="0"/>
            <a:t>112905,0</a:t>
          </a:r>
        </a:p>
      </dgm:t>
    </dgm:pt>
    <dgm:pt modelId="{D2C89A0E-82DB-43BF-B09A-5B5031885417}" type="parTrans" cxnId="{0ABDD585-0802-419D-AFC0-FE6FCAD0B76F}">
      <dgm:prSet/>
      <dgm:spPr/>
      <dgm:t>
        <a:bodyPr/>
        <a:lstStyle/>
        <a:p>
          <a:endParaRPr lang="ru-RU"/>
        </a:p>
      </dgm:t>
    </dgm:pt>
    <dgm:pt modelId="{0BD2546C-0AD3-4BE2-B031-AE1D390684F7}" type="sibTrans" cxnId="{0ABDD585-0802-419D-AFC0-FE6FCAD0B76F}">
      <dgm:prSet/>
      <dgm:spPr/>
      <dgm:t>
        <a:bodyPr/>
        <a:lstStyle/>
        <a:p>
          <a:endParaRPr lang="ru-RU"/>
        </a:p>
      </dgm:t>
    </dgm:pt>
    <dgm:pt modelId="{081950BE-A231-478D-8C31-28F9FC0308BB}">
      <dgm:prSet phldrT="[Текст]" custT="1"/>
      <dgm:spPr/>
      <dgm:t>
        <a:bodyPr/>
        <a:lstStyle/>
        <a:p>
          <a:r>
            <a:rPr lang="ru-RU" sz="2000" baseline="0" dirty="0" err="1"/>
            <a:t>Жылдық жоспар</a:t>
          </a:r>
          <a:endParaRPr lang="ru-RU" sz="2000" baseline="0" dirty="0"/>
        </a:p>
      </dgm:t>
    </dgm:pt>
    <dgm:pt modelId="{93B48354-17C9-4671-B10C-1EAB18D19FB7}" type="parTrans" cxnId="{D2331DB8-DC4D-4370-8DAE-4E9CEB7107C2}">
      <dgm:prSet/>
      <dgm:spPr/>
      <dgm:t>
        <a:bodyPr/>
        <a:lstStyle/>
        <a:p>
          <a:endParaRPr lang="ru-RU"/>
        </a:p>
      </dgm:t>
    </dgm:pt>
    <dgm:pt modelId="{19624C17-13CC-4A20-81C9-AA16A5C1B5EC}" type="sibTrans" cxnId="{D2331DB8-DC4D-4370-8DAE-4E9CEB7107C2}">
      <dgm:prSet/>
      <dgm:spPr/>
      <dgm:t>
        <a:bodyPr/>
        <a:lstStyle/>
        <a:p>
          <a:endParaRPr lang="ru-RU"/>
        </a:p>
      </dgm:t>
    </dgm:pt>
    <dgm:pt modelId="{049436F4-ED78-43F1-B346-A00DDD61F04F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baseline="0" dirty="0"/>
            <a:t>96645,0</a:t>
          </a:r>
        </a:p>
      </dgm:t>
    </dgm:pt>
    <dgm:pt modelId="{E02448C5-6370-416D-B768-303179F788AB}" type="parTrans" cxnId="{9A0012F1-CD49-4340-898F-388C35DB763C}">
      <dgm:prSet/>
      <dgm:spPr/>
      <dgm:t>
        <a:bodyPr/>
        <a:lstStyle/>
        <a:p>
          <a:endParaRPr lang="ru-RU"/>
        </a:p>
      </dgm:t>
    </dgm:pt>
    <dgm:pt modelId="{62779490-DD44-4DB5-87BB-833106E7EF43}" type="sibTrans" cxnId="{9A0012F1-CD49-4340-898F-388C35DB763C}">
      <dgm:prSet/>
      <dgm:spPr/>
      <dgm:t>
        <a:bodyPr/>
        <a:lstStyle/>
        <a:p>
          <a:endParaRPr lang="ru-RU"/>
        </a:p>
      </dgm:t>
    </dgm:pt>
    <dgm:pt modelId="{CECE19DF-8FA2-4767-82D8-4C48E52EE851}">
      <dgm:prSet phldrT="[Текст]" custT="1"/>
      <dgm:spPr/>
      <dgm:t>
        <a:bodyPr/>
        <a:lstStyle/>
        <a:p>
          <a:r>
            <a:rPr lang="ru-RU" sz="2000" baseline="0" dirty="0"/>
            <a:t>01.09.2026 </a:t>
          </a:r>
          <a:r>
            <a:rPr lang="ru-RU" sz="2000" baseline="0" dirty="0" err="1"/>
            <a:t>жылға</a:t>
          </a:r>
          <a:r>
            <a:rPr lang="ru-RU" sz="2000" baseline="0" dirty="0"/>
            <a:t>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endParaRPr lang="ru-RU" sz="2000" baseline="0" dirty="0"/>
        </a:p>
      </dgm:t>
    </dgm:pt>
    <dgm:pt modelId="{93084FDC-33D6-4E94-8FC9-F04C0705BD55}" type="parTrans" cxnId="{76365EEA-0E05-4DD2-9930-744019B3FE86}">
      <dgm:prSet/>
      <dgm:spPr/>
      <dgm:t>
        <a:bodyPr/>
        <a:lstStyle/>
        <a:p>
          <a:endParaRPr lang="ru-RU"/>
        </a:p>
      </dgm:t>
    </dgm:pt>
    <dgm:pt modelId="{37A174C3-AA51-4B95-A77E-C9D0E421A911}" type="sibTrans" cxnId="{76365EEA-0E05-4DD2-9930-744019B3FE86}">
      <dgm:prSet/>
      <dgm:spPr/>
      <dgm:t>
        <a:bodyPr/>
        <a:lstStyle/>
        <a:p>
          <a:endParaRPr lang="ru-RU"/>
        </a:p>
      </dgm:t>
    </dgm:pt>
    <dgm:pt modelId="{29D0398B-7F82-42FF-9215-E71CCCD909F9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kk-KZ" sz="2000" baseline="0" dirty="0"/>
            <a:t>86</a:t>
          </a:r>
          <a:endParaRPr lang="ru-RU" sz="2000" baseline="0" dirty="0"/>
        </a:p>
      </dgm:t>
    </dgm:pt>
    <dgm:pt modelId="{35954B4E-3ED9-42B1-AF5E-794E4AE54A33}" type="parTrans" cxnId="{9437249E-8129-4726-B9AF-47C9F4A2DE3C}">
      <dgm:prSet/>
      <dgm:spPr/>
      <dgm:t>
        <a:bodyPr/>
        <a:lstStyle/>
        <a:p>
          <a:endParaRPr lang="ru-RU"/>
        </a:p>
      </dgm:t>
    </dgm:pt>
    <dgm:pt modelId="{D1C67F9B-F0E0-47C7-BBE4-6BE5E1DF03DB}" type="sibTrans" cxnId="{9437249E-8129-4726-B9AF-47C9F4A2DE3C}">
      <dgm:prSet/>
      <dgm:spPr/>
      <dgm:t>
        <a:bodyPr/>
        <a:lstStyle/>
        <a:p>
          <a:endParaRPr lang="ru-RU"/>
        </a:p>
      </dgm:t>
    </dgm:pt>
    <dgm:pt modelId="{0AA986EC-2932-44EA-8F9F-2734110DCAAA}">
      <dgm:prSet phldrT="[Текст]" custT="1"/>
      <dgm:spPr/>
      <dgm:t>
        <a:bodyPr/>
        <a:lstStyle/>
        <a:p>
          <a:r>
            <a:rPr lang="ru-RU" sz="2000" baseline="0" dirty="0" err="1"/>
            <a:t>Өсу қарқыны </a:t>
          </a:r>
          <a:r>
            <a:rPr lang="ru-RU" sz="2000" baseline="0" dirty="0"/>
            <a:t>%</a:t>
          </a:r>
        </a:p>
      </dgm:t>
    </dgm:pt>
    <dgm:pt modelId="{B78AA587-C8CE-403B-A7E1-F6A8C9417B85}" type="parTrans" cxnId="{5334CB85-4061-4DC9-B03F-D66B04925091}">
      <dgm:prSet/>
      <dgm:spPr/>
      <dgm:t>
        <a:bodyPr/>
        <a:lstStyle/>
        <a:p>
          <a:endParaRPr lang="ru-RU"/>
        </a:p>
      </dgm:t>
    </dgm:pt>
    <dgm:pt modelId="{B8A9032E-758D-4C04-A261-0F1F65FFFE18}" type="sibTrans" cxnId="{5334CB85-4061-4DC9-B03F-D66B04925091}">
      <dgm:prSet/>
      <dgm:spPr/>
      <dgm:t>
        <a:bodyPr/>
        <a:lstStyle/>
        <a:p>
          <a:endParaRPr lang="ru-RU"/>
        </a:p>
      </dgm:t>
    </dgm:pt>
    <dgm:pt modelId="{5DD72068-BD1F-4942-A3F1-262196138192}" type="pres">
      <dgm:prSet presAssocID="{EBFF36CF-5D93-41AE-80CF-526E5F4EAEAF}" presName="linearFlow" presStyleCnt="0">
        <dgm:presLayoutVars>
          <dgm:dir/>
          <dgm:animLvl val="lvl"/>
          <dgm:resizeHandles val="exact"/>
        </dgm:presLayoutVars>
      </dgm:prSet>
      <dgm:spPr/>
    </dgm:pt>
    <dgm:pt modelId="{3F4F92AD-74D6-4827-8606-A703DA973979}" type="pres">
      <dgm:prSet presAssocID="{0EDE35F4-D238-419A-BDBC-74399AB08187}" presName="composite" presStyleCnt="0"/>
      <dgm:spPr/>
    </dgm:pt>
    <dgm:pt modelId="{8F6A8E65-7F9C-4FF3-8048-641B7D5312AA}" type="pres">
      <dgm:prSet presAssocID="{0EDE35F4-D238-419A-BDBC-74399AB0818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3718893-A4EA-402D-ABA8-A8AC42F55B0F}" type="pres">
      <dgm:prSet presAssocID="{0EDE35F4-D238-419A-BDBC-74399AB08187}" presName="descendantText" presStyleLbl="alignAcc1" presStyleIdx="0" presStyleCnt="3">
        <dgm:presLayoutVars>
          <dgm:bulletEnabled val="1"/>
        </dgm:presLayoutVars>
      </dgm:prSet>
      <dgm:spPr/>
    </dgm:pt>
    <dgm:pt modelId="{86682201-5386-4FC2-A8F4-C92A488806EE}" type="pres">
      <dgm:prSet presAssocID="{0BD2546C-0AD3-4BE2-B031-AE1D390684F7}" presName="sp" presStyleCnt="0"/>
      <dgm:spPr/>
    </dgm:pt>
    <dgm:pt modelId="{FB53ACF0-608B-44A9-B20E-45FABC59C061}" type="pres">
      <dgm:prSet presAssocID="{049436F4-ED78-43F1-B346-A00DDD61F04F}" presName="composite" presStyleCnt="0"/>
      <dgm:spPr/>
    </dgm:pt>
    <dgm:pt modelId="{77269CF6-7ABE-4B26-AEE2-83F7CBF0B05D}" type="pres">
      <dgm:prSet presAssocID="{049436F4-ED78-43F1-B346-A00DDD61F04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24D7CF4-F195-4D33-ACA0-425AA8699E2F}" type="pres">
      <dgm:prSet presAssocID="{049436F4-ED78-43F1-B346-A00DDD61F04F}" presName="descendantText" presStyleLbl="alignAcc1" presStyleIdx="1" presStyleCnt="3">
        <dgm:presLayoutVars>
          <dgm:bulletEnabled val="1"/>
        </dgm:presLayoutVars>
      </dgm:prSet>
      <dgm:spPr/>
    </dgm:pt>
    <dgm:pt modelId="{68526A13-A0FB-4FAA-B25B-332C283FC465}" type="pres">
      <dgm:prSet presAssocID="{62779490-DD44-4DB5-87BB-833106E7EF43}" presName="sp" presStyleCnt="0"/>
      <dgm:spPr/>
    </dgm:pt>
    <dgm:pt modelId="{9C0CE49A-05FE-4FAE-8B0C-8FED6627241C}" type="pres">
      <dgm:prSet presAssocID="{29D0398B-7F82-42FF-9215-E71CCCD909F9}" presName="composite" presStyleCnt="0"/>
      <dgm:spPr/>
    </dgm:pt>
    <dgm:pt modelId="{A5590BD7-B565-485C-B136-E59D7D8E2504}" type="pres">
      <dgm:prSet presAssocID="{29D0398B-7F82-42FF-9215-E71CCCD909F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8FFEBD9-AC77-46AB-B383-92198CB01B10}" type="pres">
      <dgm:prSet presAssocID="{29D0398B-7F82-42FF-9215-E71CCCD909F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8DADC06-C2FC-46E6-8CCD-27D3FF82A8DE}" type="presOf" srcId="{29D0398B-7F82-42FF-9215-E71CCCD909F9}" destId="{A5590BD7-B565-485C-B136-E59D7D8E2504}" srcOrd="0" destOrd="0" presId="urn:microsoft.com/office/officeart/2005/8/layout/chevron2"/>
    <dgm:cxn modelId="{0D418E20-33CD-40B9-A0F9-AA7B3D40489C}" type="presOf" srcId="{EBFF36CF-5D93-41AE-80CF-526E5F4EAEAF}" destId="{5DD72068-BD1F-4942-A3F1-262196138192}" srcOrd="0" destOrd="0" presId="urn:microsoft.com/office/officeart/2005/8/layout/chevron2"/>
    <dgm:cxn modelId="{0DC24D27-8A39-4DAD-A54F-60277E7D9786}" type="presOf" srcId="{049436F4-ED78-43F1-B346-A00DDD61F04F}" destId="{77269CF6-7ABE-4B26-AEE2-83F7CBF0B05D}" srcOrd="0" destOrd="0" presId="urn:microsoft.com/office/officeart/2005/8/layout/chevron2"/>
    <dgm:cxn modelId="{557D5731-7D5F-4418-97E8-F25DD3B17CA7}" type="presOf" srcId="{0AA986EC-2932-44EA-8F9F-2734110DCAAA}" destId="{28FFEBD9-AC77-46AB-B383-92198CB01B10}" srcOrd="0" destOrd="0" presId="urn:microsoft.com/office/officeart/2005/8/layout/chevron2"/>
    <dgm:cxn modelId="{01B70D7B-8670-4382-BE3D-DB93AD90AFC1}" type="presOf" srcId="{0EDE35F4-D238-419A-BDBC-74399AB08187}" destId="{8F6A8E65-7F9C-4FF3-8048-641B7D5312AA}" srcOrd="0" destOrd="0" presId="urn:microsoft.com/office/officeart/2005/8/layout/chevron2"/>
    <dgm:cxn modelId="{5334CB85-4061-4DC9-B03F-D66B04925091}" srcId="{29D0398B-7F82-42FF-9215-E71CCCD909F9}" destId="{0AA986EC-2932-44EA-8F9F-2734110DCAAA}" srcOrd="0" destOrd="0" parTransId="{B78AA587-C8CE-403B-A7E1-F6A8C9417B85}" sibTransId="{B8A9032E-758D-4C04-A261-0F1F65FFFE18}"/>
    <dgm:cxn modelId="{0ABDD585-0802-419D-AFC0-FE6FCAD0B76F}" srcId="{EBFF36CF-5D93-41AE-80CF-526E5F4EAEAF}" destId="{0EDE35F4-D238-419A-BDBC-74399AB08187}" srcOrd="0" destOrd="0" parTransId="{D2C89A0E-82DB-43BF-B09A-5B5031885417}" sibTransId="{0BD2546C-0AD3-4BE2-B031-AE1D390684F7}"/>
    <dgm:cxn modelId="{06150492-057C-4883-8800-9AF6BB74D206}" type="presOf" srcId="{CECE19DF-8FA2-4767-82D8-4C48E52EE851}" destId="{D24D7CF4-F195-4D33-ACA0-425AA8699E2F}" srcOrd="0" destOrd="0" presId="urn:microsoft.com/office/officeart/2005/8/layout/chevron2"/>
    <dgm:cxn modelId="{9437249E-8129-4726-B9AF-47C9F4A2DE3C}" srcId="{EBFF36CF-5D93-41AE-80CF-526E5F4EAEAF}" destId="{29D0398B-7F82-42FF-9215-E71CCCD909F9}" srcOrd="2" destOrd="0" parTransId="{35954B4E-3ED9-42B1-AF5E-794E4AE54A33}" sibTransId="{D1C67F9B-F0E0-47C7-BBE4-6BE5E1DF03DB}"/>
    <dgm:cxn modelId="{FCE433AF-3F28-4FCA-95E7-24D23FB53E1A}" type="presOf" srcId="{081950BE-A231-478D-8C31-28F9FC0308BB}" destId="{53718893-A4EA-402D-ABA8-A8AC42F55B0F}" srcOrd="0" destOrd="0" presId="urn:microsoft.com/office/officeart/2005/8/layout/chevron2"/>
    <dgm:cxn modelId="{D2331DB8-DC4D-4370-8DAE-4E9CEB7107C2}" srcId="{0EDE35F4-D238-419A-BDBC-74399AB08187}" destId="{081950BE-A231-478D-8C31-28F9FC0308BB}" srcOrd="0" destOrd="0" parTransId="{93B48354-17C9-4671-B10C-1EAB18D19FB7}" sibTransId="{19624C17-13CC-4A20-81C9-AA16A5C1B5EC}"/>
    <dgm:cxn modelId="{76365EEA-0E05-4DD2-9930-744019B3FE86}" srcId="{049436F4-ED78-43F1-B346-A00DDD61F04F}" destId="{CECE19DF-8FA2-4767-82D8-4C48E52EE851}" srcOrd="0" destOrd="0" parTransId="{93084FDC-33D6-4E94-8FC9-F04C0705BD55}" sibTransId="{37A174C3-AA51-4B95-A77E-C9D0E421A911}"/>
    <dgm:cxn modelId="{9A0012F1-CD49-4340-898F-388C35DB763C}" srcId="{EBFF36CF-5D93-41AE-80CF-526E5F4EAEAF}" destId="{049436F4-ED78-43F1-B346-A00DDD61F04F}" srcOrd="1" destOrd="0" parTransId="{E02448C5-6370-416D-B768-303179F788AB}" sibTransId="{62779490-DD44-4DB5-87BB-833106E7EF43}"/>
    <dgm:cxn modelId="{1AAB659C-63E3-40A7-B1C5-DBFC4EF94BE7}" type="presParOf" srcId="{5DD72068-BD1F-4942-A3F1-262196138192}" destId="{3F4F92AD-74D6-4827-8606-A703DA973979}" srcOrd="0" destOrd="0" presId="urn:microsoft.com/office/officeart/2005/8/layout/chevron2"/>
    <dgm:cxn modelId="{258411DF-0560-4C28-8980-3B9F06CC5452}" type="presParOf" srcId="{3F4F92AD-74D6-4827-8606-A703DA973979}" destId="{8F6A8E65-7F9C-4FF3-8048-641B7D5312AA}" srcOrd="0" destOrd="0" presId="urn:microsoft.com/office/officeart/2005/8/layout/chevron2"/>
    <dgm:cxn modelId="{B4CC291D-C92E-43FA-B0C4-55EA5F835F52}" type="presParOf" srcId="{3F4F92AD-74D6-4827-8606-A703DA973979}" destId="{53718893-A4EA-402D-ABA8-A8AC42F55B0F}" srcOrd="1" destOrd="0" presId="urn:microsoft.com/office/officeart/2005/8/layout/chevron2"/>
    <dgm:cxn modelId="{DC8708B5-7D98-440C-9223-A8094472D618}" type="presParOf" srcId="{5DD72068-BD1F-4942-A3F1-262196138192}" destId="{86682201-5386-4FC2-A8F4-C92A488806EE}" srcOrd="1" destOrd="0" presId="urn:microsoft.com/office/officeart/2005/8/layout/chevron2"/>
    <dgm:cxn modelId="{0F9117AA-654C-464B-8986-E0A83D22F331}" type="presParOf" srcId="{5DD72068-BD1F-4942-A3F1-262196138192}" destId="{FB53ACF0-608B-44A9-B20E-45FABC59C061}" srcOrd="2" destOrd="0" presId="urn:microsoft.com/office/officeart/2005/8/layout/chevron2"/>
    <dgm:cxn modelId="{6016CC9E-3785-4445-9376-767AADE6688C}" type="presParOf" srcId="{FB53ACF0-608B-44A9-B20E-45FABC59C061}" destId="{77269CF6-7ABE-4B26-AEE2-83F7CBF0B05D}" srcOrd="0" destOrd="0" presId="urn:microsoft.com/office/officeart/2005/8/layout/chevron2"/>
    <dgm:cxn modelId="{9719858C-507C-4FDA-8F64-AFBEA2BD6F28}" type="presParOf" srcId="{FB53ACF0-608B-44A9-B20E-45FABC59C061}" destId="{D24D7CF4-F195-4D33-ACA0-425AA8699E2F}" srcOrd="1" destOrd="0" presId="urn:microsoft.com/office/officeart/2005/8/layout/chevron2"/>
    <dgm:cxn modelId="{229B9DE2-AA08-4630-8D50-5DA54C06A43C}" type="presParOf" srcId="{5DD72068-BD1F-4942-A3F1-262196138192}" destId="{68526A13-A0FB-4FAA-B25B-332C283FC465}" srcOrd="3" destOrd="0" presId="urn:microsoft.com/office/officeart/2005/8/layout/chevron2"/>
    <dgm:cxn modelId="{8C61917E-E304-4EB1-A4DC-EC0FFD5A591C}" type="presParOf" srcId="{5DD72068-BD1F-4942-A3F1-262196138192}" destId="{9C0CE49A-05FE-4FAE-8B0C-8FED6627241C}" srcOrd="4" destOrd="0" presId="urn:microsoft.com/office/officeart/2005/8/layout/chevron2"/>
    <dgm:cxn modelId="{C282BA51-F1F1-49CA-A96A-99EAAA07E0CA}" type="presParOf" srcId="{9C0CE49A-05FE-4FAE-8B0C-8FED6627241C}" destId="{A5590BD7-B565-485C-B136-E59D7D8E2504}" srcOrd="0" destOrd="0" presId="urn:microsoft.com/office/officeart/2005/8/layout/chevron2"/>
    <dgm:cxn modelId="{EFCD5C16-1665-4771-8CCB-FE5FDF98EDBB}" type="presParOf" srcId="{9C0CE49A-05FE-4FAE-8B0C-8FED6627241C}" destId="{28FFEBD9-AC77-46AB-B383-92198CB01B1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4172-32B6-4ADA-8B20-393A879EDCC9}">
      <dsp:nvSpPr>
        <dsp:cNvPr id="0" name=""/>
        <dsp:cNvSpPr/>
      </dsp:nvSpPr>
      <dsp:spPr>
        <a:xfrm>
          <a:off x="673235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C323D-0180-4E13-8405-D6BB2B2F8467}">
      <dsp:nvSpPr>
        <dsp:cNvPr id="0" name=""/>
        <dsp:cNvSpPr/>
      </dsp:nvSpPr>
      <dsp:spPr>
        <a:xfrm>
          <a:off x="1499040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D75DD-1F91-4A7B-94E2-A18393233DEC}">
      <dsp:nvSpPr>
        <dsp:cNvPr id="0" name=""/>
        <dsp:cNvSpPr/>
      </dsp:nvSpPr>
      <dsp:spPr>
        <a:xfrm>
          <a:off x="1583572" y="2889504"/>
          <a:ext cx="1515059" cy="117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15622,0</a:t>
          </a:r>
        </a:p>
      </dsp:txBody>
      <dsp:txXfrm>
        <a:off x="1583572" y="2889504"/>
        <a:ext cx="1515059" cy="1174496"/>
      </dsp:txXfrm>
    </dsp:sp>
    <dsp:sp modelId="{9664017D-12BF-4A5C-8F5D-DA06E3504199}">
      <dsp:nvSpPr>
        <dsp:cNvPr id="0" name=""/>
        <dsp:cNvSpPr/>
      </dsp:nvSpPr>
      <dsp:spPr>
        <a:xfrm>
          <a:off x="2991341" y="1700377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93AD-59DE-4C05-807F-4DA2BD51BE72}">
      <dsp:nvSpPr>
        <dsp:cNvPr id="0" name=""/>
        <dsp:cNvSpPr/>
      </dsp:nvSpPr>
      <dsp:spPr>
        <a:xfrm>
          <a:off x="3144148" y="1853183"/>
          <a:ext cx="1560576" cy="2210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12433,0</a:t>
          </a:r>
        </a:p>
      </dsp:txBody>
      <dsp:txXfrm>
        <a:off x="3144148" y="1853183"/>
        <a:ext cx="1560576" cy="2210816"/>
      </dsp:txXfrm>
    </dsp:sp>
    <dsp:sp modelId="{06E3CAAD-7C4A-4009-AE2D-A776F39277D2}">
      <dsp:nvSpPr>
        <dsp:cNvPr id="0" name=""/>
        <dsp:cNvSpPr/>
      </dsp:nvSpPr>
      <dsp:spPr>
        <a:xfrm>
          <a:off x="4786004" y="1028191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F943-4252-46BB-8443-53CDBBE74950}">
      <dsp:nvSpPr>
        <dsp:cNvPr id="0" name=""/>
        <dsp:cNvSpPr/>
      </dsp:nvSpPr>
      <dsp:spPr>
        <a:xfrm>
          <a:off x="4997332" y="1239519"/>
          <a:ext cx="1560576" cy="282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99%</a:t>
          </a:r>
        </a:p>
      </dsp:txBody>
      <dsp:txXfrm>
        <a:off x="4997332" y="1239519"/>
        <a:ext cx="1560576" cy="2824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A8E65-7F9C-4FF3-8048-641B7D5312AA}">
      <dsp:nvSpPr>
        <dsp:cNvPr id="0" name=""/>
        <dsp:cNvSpPr/>
      </dsp:nvSpPr>
      <dsp:spPr>
        <a:xfrm rot="5400000">
          <a:off x="-214750" y="215782"/>
          <a:ext cx="1431670" cy="1002169"/>
        </a:xfrm>
        <a:prstGeom prst="chevron">
          <a:avLst/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112905,0</a:t>
          </a:r>
        </a:p>
      </dsp:txBody>
      <dsp:txXfrm rot="-5400000">
        <a:off x="1" y="502117"/>
        <a:ext cx="1002169" cy="429501"/>
      </dsp:txXfrm>
    </dsp:sp>
    <dsp:sp modelId="{53718893-A4EA-402D-ABA8-A8AC42F55B0F}">
      <dsp:nvSpPr>
        <dsp:cNvPr id="0" name=""/>
        <dsp:cNvSpPr/>
      </dsp:nvSpPr>
      <dsp:spPr>
        <a:xfrm rot="5400000">
          <a:off x="3600187" y="-2596986"/>
          <a:ext cx="930585" cy="61266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baseline="0" dirty="0" err="1"/>
            <a:t>Жылдық жоспар</a:t>
          </a:r>
          <a:endParaRPr lang="ru-RU" sz="2000" kern="1200" baseline="0" dirty="0"/>
        </a:p>
      </dsp:txBody>
      <dsp:txXfrm rot="-5400000">
        <a:off x="1002169" y="46459"/>
        <a:ext cx="6081195" cy="839731"/>
      </dsp:txXfrm>
    </dsp:sp>
    <dsp:sp modelId="{77269CF6-7ABE-4B26-AEE2-83F7CBF0B05D}">
      <dsp:nvSpPr>
        <dsp:cNvPr id="0" name=""/>
        <dsp:cNvSpPr/>
      </dsp:nvSpPr>
      <dsp:spPr>
        <a:xfrm rot="5400000">
          <a:off x="-214750" y="1451019"/>
          <a:ext cx="1431670" cy="1002169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9525" cap="flat" cmpd="sng" algn="ctr">
          <a:solidFill>
            <a:schemeClr val="accent2">
              <a:hueOff val="-2355276"/>
              <a:satOff val="-3145"/>
              <a:lumOff val="1863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96645,0</a:t>
          </a:r>
        </a:p>
      </dsp:txBody>
      <dsp:txXfrm rot="-5400000">
        <a:off x="1" y="1737354"/>
        <a:ext cx="1002169" cy="429501"/>
      </dsp:txXfrm>
    </dsp:sp>
    <dsp:sp modelId="{D24D7CF4-F195-4D33-ACA0-425AA8699E2F}">
      <dsp:nvSpPr>
        <dsp:cNvPr id="0" name=""/>
        <dsp:cNvSpPr/>
      </dsp:nvSpPr>
      <dsp:spPr>
        <a:xfrm rot="5400000">
          <a:off x="3600187" y="-1361749"/>
          <a:ext cx="930585" cy="61266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2355276"/>
              <a:satOff val="-3145"/>
              <a:lumOff val="1863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baseline="0" dirty="0"/>
            <a:t>01.09.2026 </a:t>
          </a:r>
          <a:r>
            <a:rPr lang="ru-RU" sz="2000" kern="1200" baseline="0" dirty="0" err="1"/>
            <a:t>жылға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арналған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жоспар</a:t>
          </a:r>
          <a:endParaRPr lang="ru-RU" sz="2000" kern="1200" baseline="0" dirty="0"/>
        </a:p>
      </dsp:txBody>
      <dsp:txXfrm rot="-5400000">
        <a:off x="1002169" y="1281696"/>
        <a:ext cx="6081195" cy="839731"/>
      </dsp:txXfrm>
    </dsp:sp>
    <dsp:sp modelId="{A5590BD7-B565-485C-B136-E59D7D8E2504}">
      <dsp:nvSpPr>
        <dsp:cNvPr id="0" name=""/>
        <dsp:cNvSpPr/>
      </dsp:nvSpPr>
      <dsp:spPr>
        <a:xfrm rot="5400000">
          <a:off x="-214750" y="2686256"/>
          <a:ext cx="1431670" cy="1002169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9525" cap="flat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baseline="0" dirty="0"/>
            <a:t>86</a:t>
          </a:r>
          <a:endParaRPr lang="ru-RU" sz="2000" kern="1200" baseline="0" dirty="0"/>
        </a:p>
      </dsp:txBody>
      <dsp:txXfrm rot="-5400000">
        <a:off x="1" y="2972591"/>
        <a:ext cx="1002169" cy="429501"/>
      </dsp:txXfrm>
    </dsp:sp>
    <dsp:sp modelId="{28FFEBD9-AC77-46AB-B383-92198CB01B10}">
      <dsp:nvSpPr>
        <dsp:cNvPr id="0" name=""/>
        <dsp:cNvSpPr/>
      </dsp:nvSpPr>
      <dsp:spPr>
        <a:xfrm rot="5400000">
          <a:off x="3600187" y="-126513"/>
          <a:ext cx="930585" cy="61266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710551"/>
              <a:satOff val="-6290"/>
              <a:lumOff val="372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baseline="0" dirty="0" err="1"/>
            <a:t>Өсу қарқыны </a:t>
          </a:r>
          <a:r>
            <a:rPr lang="ru-RU" sz="2000" kern="1200" baseline="0" dirty="0"/>
            <a:t>%</a:t>
          </a:r>
        </a:p>
      </dsp:txBody>
      <dsp:txXfrm rot="-5400000">
        <a:off x="1002169" y="2516932"/>
        <a:ext cx="6081195" cy="839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#9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00100" y="620688"/>
            <a:ext cx="7244308" cy="48245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01.09.2026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Сосновка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аппараты» ММ </a:t>
            </a:r>
            <a:b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атқарылу</a:t>
            </a: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сатысында</a:t>
            </a:r>
            <a:r>
              <a:rPr lang="ru-RU"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1400" dirty="0"/>
              <a:t> 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r>
              <a:rPr lang="ru-RU" altLang="ru-RU" sz="1400" dirty="0">
                <a:solidFill>
                  <a:schemeClr val="tx1"/>
                </a:solidFill>
              </a:rPr>
              <a:t>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кодексінің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67-1-бабына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 Салық кодексіне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2001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қаңтардағы 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Республикасындағы жергілікті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басқару және өзін-өзі басқару туралы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№ 148 </a:t>
            </a:r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Заңына сәйкес қалыптастырылды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«2026 – 2028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жылдарға арналған Шарбақты ауданының ауылдық округтерінің бюджеті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53 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altLang="ru-RU" sz="1400" dirty="0">
                <a:solidFill>
                  <a:schemeClr val="tx1"/>
                </a:solidFill>
              </a:rPr>
              <a:t>	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1.09.2026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96645,0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altLang="ru-RU" sz="1400" dirty="0">
                <a:solidFill>
                  <a:schemeClr val="tx1"/>
                </a:solidFill>
              </a:rPr>
              <a:t> 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1400" dirty="0">
                <a:solidFill>
                  <a:schemeClr val="tx1"/>
                </a:solidFill>
              </a:rPr>
              <a:t>	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2000" dirty="0">
                <a:cs typeface="Times New Roman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31 </a:t>
            </a:r>
            <a:r>
              <a:rPr lang="ru-RU" altLang="ru-RU" sz="1000" dirty="0" err="1">
                <a:solidFill>
                  <a:srgbClr val="000000"/>
                </a:solidFill>
              </a:rPr>
              <a:t>желтоқ-санда аяқта-лады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2512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 үшін 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 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қаңтар-дан баста-лады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 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түсімдердің және төлемдер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 әкімшілерінің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 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46720" cy="1944216"/>
          </a:xfrm>
        </p:spPr>
        <p:txBody>
          <a:bodyPr>
            <a:normAutofit fontScale="90000"/>
          </a:bodyPr>
          <a:lstStyle/>
          <a:p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табыстары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11220,0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12754,5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түсті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137%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55065"/>
              </p:ext>
            </p:extLst>
          </p:nvPr>
        </p:nvGraphicFramePr>
        <p:xfrm>
          <a:off x="395535" y="2348881"/>
          <a:ext cx="8326435" cy="2330759"/>
        </p:xfrm>
        <a:graphic>
          <a:graphicData uri="http://schemas.openxmlformats.org/drawingml/2006/table">
            <a:tbl>
              <a:tblPr/>
              <a:tblGrid>
                <a:gridCol w="314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Салықтық 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6908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8229,4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1321,4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Салықтық емес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2813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4340,5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1527,5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2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түсетін 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184,6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184,6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6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Барлығы: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9821</a:t>
                      </a:r>
                      <a:r>
                        <a:rPr 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12754,5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2933,5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1114" y="4869160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Асыра</a:t>
            </a:r>
            <a:r>
              <a:rPr lang="ru-RU" sz="1200" dirty="0"/>
              <a:t> </a:t>
            </a:r>
            <a:r>
              <a:rPr lang="ru-RU" sz="1200" dirty="0" err="1"/>
              <a:t>орындаудың</a:t>
            </a:r>
            <a:r>
              <a:rPr lang="ru-RU" sz="1200" dirty="0"/>
              <a:t> </a:t>
            </a:r>
            <a:r>
              <a:rPr lang="ru-RU" sz="1200" dirty="0" err="1"/>
              <a:t>негізгі</a:t>
            </a:r>
            <a:r>
              <a:rPr lang="ru-RU" sz="1200" dirty="0"/>
              <a:t> </a:t>
            </a:r>
            <a:r>
              <a:rPr lang="ru-RU" sz="1200" dirty="0" err="1"/>
              <a:t>көздері</a:t>
            </a:r>
            <a:r>
              <a:rPr lang="ru-RU" sz="1200" dirty="0"/>
              <a:t>:</a:t>
            </a:r>
          </a:p>
          <a:p>
            <a:endParaRPr lang="ru-RU" sz="1200" dirty="0"/>
          </a:p>
          <a:p>
            <a:r>
              <a:rPr lang="ru-RU" sz="1200" i="1" dirty="0"/>
              <a:t>Жеке </a:t>
            </a:r>
            <a:r>
              <a:rPr lang="ru-RU" sz="1200" i="1" dirty="0" err="1"/>
              <a:t>тұлғалардан</a:t>
            </a:r>
            <a:r>
              <a:rPr lang="ru-RU" sz="1200" i="1" dirty="0"/>
              <a:t> </a:t>
            </a:r>
            <a:r>
              <a:rPr lang="ru-RU" sz="1200" i="1" dirty="0" err="1"/>
              <a:t>түскен</a:t>
            </a:r>
            <a:r>
              <a:rPr lang="ru-RU" sz="1200" i="1" dirty="0"/>
              <a:t> </a:t>
            </a:r>
            <a:r>
              <a:rPr lang="ru-RU" sz="1200" i="1" dirty="0" err="1"/>
              <a:t>көлік</a:t>
            </a:r>
            <a:r>
              <a:rPr lang="ru-RU" sz="1200" i="1" dirty="0"/>
              <a:t> </a:t>
            </a:r>
            <a:r>
              <a:rPr lang="ru-RU" sz="1200" i="1" dirty="0" err="1"/>
              <a:t>салығы</a:t>
            </a:r>
            <a:r>
              <a:rPr lang="ru-RU" sz="1200" i="1" dirty="0"/>
              <a:t> – </a:t>
            </a:r>
            <a:r>
              <a:rPr lang="ru-RU" sz="1200" i="1" dirty="0" err="1"/>
              <a:t>артығымен</a:t>
            </a:r>
            <a:r>
              <a:rPr lang="ru-RU" sz="1200" i="1" dirty="0"/>
              <a:t> </a:t>
            </a:r>
            <a:r>
              <a:rPr lang="ru-RU" sz="1200" i="1" dirty="0" err="1"/>
              <a:t>орындалу</a:t>
            </a:r>
            <a:r>
              <a:rPr lang="ru-RU" sz="1200" i="1" dirty="0"/>
              <a:t> </a:t>
            </a:r>
            <a:r>
              <a:rPr lang="ru-RU" sz="1200" i="1" dirty="0" err="1"/>
              <a:t>өткен</a:t>
            </a:r>
            <a:r>
              <a:rPr lang="ru-RU" sz="1200" i="1" dirty="0"/>
              <a:t> </a:t>
            </a:r>
            <a:r>
              <a:rPr lang="ru-RU" sz="1200" i="1" dirty="0" err="1"/>
              <a:t>кезеңдегі</a:t>
            </a:r>
            <a:r>
              <a:rPr lang="ru-RU" sz="1200" i="1" dirty="0"/>
              <a:t> </a:t>
            </a:r>
            <a:r>
              <a:rPr lang="ru-RU" sz="1200" i="1" dirty="0" err="1"/>
              <a:t>қарызды</a:t>
            </a:r>
            <a:r>
              <a:rPr lang="ru-RU" sz="1200" i="1" dirty="0"/>
              <a:t> </a:t>
            </a:r>
            <a:r>
              <a:rPr lang="ru-RU" sz="1200" i="1" dirty="0" err="1"/>
              <a:t>төлеу</a:t>
            </a:r>
            <a:r>
              <a:rPr lang="ru-RU" sz="1200" i="1" dirty="0"/>
              <a:t> </a:t>
            </a:r>
            <a:r>
              <a:rPr lang="ru-RU" sz="1200" i="1" dirty="0" err="1"/>
              <a:t>есебінен</a:t>
            </a:r>
            <a:r>
              <a:rPr lang="ru-RU" sz="1200" i="1" dirty="0"/>
              <a:t> </a:t>
            </a:r>
            <a:r>
              <a:rPr lang="ru-RU" sz="1200" i="1" dirty="0" err="1"/>
              <a:t>болды</a:t>
            </a:r>
            <a:endParaRPr lang="ru-RU" sz="1200" i="1" dirty="0"/>
          </a:p>
          <a:p>
            <a:r>
              <a:rPr lang="ru-RU" sz="1200" i="1" dirty="0" err="1"/>
              <a:t>Мүлікті</a:t>
            </a:r>
            <a:r>
              <a:rPr lang="ru-RU" sz="1200" i="1" dirty="0"/>
              <a:t> </a:t>
            </a:r>
            <a:r>
              <a:rPr lang="ru-RU" sz="1200" i="1" dirty="0" err="1"/>
              <a:t>жалға</a:t>
            </a:r>
            <a:r>
              <a:rPr lang="ru-RU" sz="1200" i="1" dirty="0"/>
              <a:t> </a:t>
            </a:r>
            <a:r>
              <a:rPr lang="ru-RU" sz="1200" i="1" dirty="0" err="1"/>
              <a:t>беруден</a:t>
            </a:r>
            <a:r>
              <a:rPr lang="ru-RU" sz="1200" i="1" dirty="0"/>
              <a:t> </a:t>
            </a:r>
            <a:r>
              <a:rPr lang="ru-RU" sz="1200" i="1" dirty="0" err="1"/>
              <a:t>түскен</a:t>
            </a:r>
            <a:r>
              <a:rPr lang="ru-RU" sz="1200" i="1" dirty="0"/>
              <a:t> </a:t>
            </a:r>
            <a:r>
              <a:rPr lang="ru-RU" sz="1200" i="1" dirty="0" err="1"/>
              <a:t>кірістер-асыра</a:t>
            </a:r>
            <a:r>
              <a:rPr lang="ru-RU" sz="1200" i="1" dirty="0"/>
              <a:t> </a:t>
            </a:r>
            <a:r>
              <a:rPr lang="ru-RU" sz="1200" i="1" dirty="0" err="1"/>
              <a:t>орындау</a:t>
            </a:r>
            <a:r>
              <a:rPr lang="ru-RU" sz="1200" i="1" dirty="0"/>
              <a:t> </a:t>
            </a:r>
            <a:r>
              <a:rPr lang="ru-RU" sz="1200" i="1" dirty="0" err="1"/>
              <a:t>берешекті</a:t>
            </a:r>
            <a:r>
              <a:rPr lang="ru-RU" sz="1200" i="1" dirty="0"/>
              <a:t> </a:t>
            </a:r>
            <a:r>
              <a:rPr lang="ru-RU" sz="1200" i="1" dirty="0" err="1"/>
              <a:t>төлеу</a:t>
            </a:r>
            <a:r>
              <a:rPr lang="ru-RU" sz="1200" i="1" dirty="0"/>
              <a:t> </a:t>
            </a:r>
            <a:r>
              <a:rPr lang="ru-RU" sz="1200" i="1" dirty="0" err="1"/>
              <a:t>есебінен</a:t>
            </a:r>
            <a:r>
              <a:rPr lang="ru-RU" sz="1200" i="1" dirty="0"/>
              <a:t> </a:t>
            </a:r>
            <a:r>
              <a:rPr lang="ru-RU" sz="1200" i="1" dirty="0" err="1"/>
              <a:t>жасалды</a:t>
            </a:r>
            <a:endParaRPr lang="ru-RU" sz="12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95476769"/>
              </p:ext>
            </p:extLst>
          </p:nvPr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3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512168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күнге алдыңғы кезеңдердің нақты 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150260771"/>
              </p:ext>
            </p:extLst>
          </p:nvPr>
        </p:nvGraphicFramePr>
        <p:xfrm>
          <a:off x="1297172" y="1484784"/>
          <a:ext cx="7128792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кезеңге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482040"/>
              </p:ext>
            </p:extLst>
          </p:nvPr>
        </p:nvGraphicFramePr>
        <p:xfrm>
          <a:off x="357158" y="1628799"/>
          <a:ext cx="8364812" cy="3666067"/>
        </p:xfrm>
        <a:graphic>
          <a:graphicData uri="http://schemas.openxmlformats.org/drawingml/2006/table">
            <a:tbl>
              <a:tblPr/>
              <a:tblGrid>
                <a:gridCol w="3278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5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Атауы</a:t>
                      </a: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Ауытқу-лар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Орындалмау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себептері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4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001-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Аудандық маңызы 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бар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қала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ауыл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кент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ауылдық 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округ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әкімінің қызметін қамтамасыз ету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жөніндегі қызметтер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34679,0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34676,6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008-Елді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мекендердегі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көшелерді жарықтандыру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4620,0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4619,1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-0,3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009-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Елді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мекендердің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санитариясын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қамтамасыз ету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606,0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606,0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011-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Елді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мекендерді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абаттандыру</a:t>
                      </a:r>
                      <a:r>
                        <a:rPr lang="ru-RU" sz="1000" b="0" i="0" u="none" strike="noStrike" dirty="0">
                          <a:solidFill>
                            <a:srgbClr val="03495C"/>
                          </a:solidFill>
                          <a:latin typeface="Times New Roman"/>
                        </a:rPr>
                        <a:t> мен </a:t>
                      </a:r>
                      <a:r>
                        <a:rPr lang="ru-RU" sz="1000" b="0" i="0" u="none" strike="noStrike" dirty="0" err="1">
                          <a:solidFill>
                            <a:srgbClr val="03495C"/>
                          </a:solidFill>
                          <a:latin typeface="Times New Roman"/>
                        </a:rPr>
                        <a:t>көгалдандыру</a:t>
                      </a:r>
                      <a:endParaRPr lang="ru-RU" sz="1000" b="0" i="0" u="none" strike="noStrike" dirty="0">
                        <a:solidFill>
                          <a:srgbClr val="03495C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874,9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-0,1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013-Аудандық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 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кенттерде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ауылдық округтерде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жолдарының жұмыс істеуін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қамтамасыз ету</a:t>
                      </a: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2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014-Елді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сумен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жабдықтауды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ұйымдастыру</a:t>
                      </a: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51196,0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51196,0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045-Аудандық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бар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ауылдарда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кенттерде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округтерде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жөндеу</a:t>
                      </a: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2154,0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2153,7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-0,3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96645,0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96641,3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0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34679,0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34676,6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5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715859957"/>
              </p:ext>
            </p:extLst>
          </p:nvPr>
        </p:nvGraphicFramePr>
        <p:xfrm>
          <a:off x="1043608" y="1556792"/>
          <a:ext cx="7128792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6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512168"/>
          </a:xfrm>
        </p:spPr>
        <p:txBody>
          <a:bodyPr>
            <a:normAutofit/>
          </a:bodyPr>
          <a:lstStyle/>
          <a:p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күнге алдыңғы кезеңдердің нақты 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55075595"/>
              </p:ext>
            </p:extLst>
          </p:nvPr>
        </p:nvGraphicFramePr>
        <p:xfrm>
          <a:off x="1115616" y="1844824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24877</TotalTime>
  <Words>524</Words>
  <Application>Microsoft Office PowerPoint</Application>
  <PresentationFormat>Экран (4:3)</PresentationFormat>
  <Paragraphs>135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Candara</vt:lpstr>
      <vt:lpstr>Symbol</vt:lpstr>
      <vt:lpstr>Times New Roman</vt:lpstr>
      <vt:lpstr>Wingdings</vt:lpstr>
      <vt:lpstr>Wingdings 2</vt:lpstr>
      <vt:lpstr>Волна</vt:lpstr>
      <vt:lpstr>          01.09.2026  жылға арналған «Шарбақты ауданы Сосновка ауылдық округі әкімінің аппараты» ММ  «бюджеттің атқарылу сатысында» азаматтық бюджеті.  </vt:lpstr>
      <vt:lpstr>Презентация PowerPoint</vt:lpstr>
      <vt:lpstr>Презентация PowerPoint</vt:lpstr>
      <vt:lpstr>Есепті кезеңге арналған жоспарлы деректермен салыстырғанда есепті деректер   Өз табыстары орындалды  жоспар бойынша 11220,0 мың теңге, іс жүзінде 12754,5 мың теңге түсті, бұл 137%  </vt:lpstr>
      <vt:lpstr>  Есепті жылға арналған жоспарлы деректермен салыстырғанда есепті деректер    </vt:lpstr>
      <vt:lpstr>    Тиісті есепті күнге алдыңғы кезеңдердің нақты деректерімен салыстырғанда есепті деректер      </vt:lpstr>
      <vt:lpstr> Есепті кезеңге арналған жоспарлы деректермен салыстырғанда есепті деректер  </vt:lpstr>
      <vt:lpstr> Есепті жылға арналған жоспарлы деректермен салыстырғанда есепті деректер  </vt:lpstr>
      <vt:lpstr>Тиісті есепті күнге алдыңғы кезеңдердің нақты деректерімен салыстырғанда есепті деректер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Виктория Киселёва</cp:lastModifiedBy>
  <cp:revision>2147</cp:revision>
  <dcterms:created xsi:type="dcterms:W3CDTF">2006-10-20T07:25:08Z</dcterms:created>
  <dcterms:modified xsi:type="dcterms:W3CDTF">2026-10-13T07:50:43Z</dcterms:modified>
</cp:coreProperties>
</file>