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79" r:id="rId6"/>
    <p:sldId id="261" r:id="rId7"/>
    <p:sldId id="263" r:id="rId8"/>
    <p:sldId id="264" r:id="rId9"/>
    <p:sldId id="265" r:id="rId10"/>
    <p:sldId id="283" r:id="rId11"/>
    <p:sldId id="272" r:id="rId12"/>
    <p:sldId id="280" r:id="rId13"/>
    <p:sldId id="282" r:id="rId14"/>
    <p:sldId id="274" r:id="rId15"/>
    <p:sldId id="275" r:id="rId16"/>
    <p:sldId id="287" r:id="rId17"/>
  </p:sldIdLst>
  <p:sldSz cx="12192000" cy="6858000"/>
  <p:notesSz cx="6858000" cy="99790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50" autoAdjust="0"/>
    <p:restoredTop sz="94542" autoAdjust="0"/>
  </p:normalViewPr>
  <p:slideViewPr>
    <p:cSldViewPr snapToGrid="0">
      <p:cViewPr>
        <p:scale>
          <a:sx n="70" d="100"/>
          <a:sy n="70" d="100"/>
        </p:scale>
        <p:origin x="132" y="8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685241877840564"/>
          <c:y val="0.15332975721165426"/>
          <c:w val="0.78059913962289051"/>
          <c:h val="0.7678262093807539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8000"/>
                      <a:lumMod val="114000"/>
                    </a:schemeClr>
                  </a:gs>
                  <a:gs pos="100000">
                    <a:schemeClr val="accent2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E27B-45F6-B92A-75A9B71B03B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8000"/>
                      <a:lumMod val="114000"/>
                    </a:schemeClr>
                  </a:gs>
                  <a:gs pos="100000">
                    <a:schemeClr val="accent4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E27B-45F6-B92A-75A9B71B03B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8000"/>
                      <a:lumMod val="114000"/>
                    </a:schemeClr>
                  </a:gs>
                  <a:gs pos="100000">
                    <a:schemeClr val="accent6"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E27B-45F6-B92A-75A9B71B03B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98000"/>
                      <a:lumMod val="114000"/>
                    </a:schemeClr>
                  </a:gs>
                  <a:gs pos="100000">
                    <a:schemeClr val="accent2">
                      <a:lumMod val="6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E27B-45F6-B92A-75A9B71B03B8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tint val="98000"/>
                      <a:lumMod val="114000"/>
                    </a:schemeClr>
                  </a:gs>
                  <a:gs pos="100000">
                    <a:schemeClr val="accent4">
                      <a:lumMod val="6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E27B-45F6-B92A-75A9B71B03B8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tint val="98000"/>
                      <a:lumMod val="114000"/>
                    </a:schemeClr>
                  </a:gs>
                  <a:gs pos="100000">
                    <a:schemeClr val="accent6">
                      <a:lumMod val="6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E27B-45F6-B92A-75A9B71B03B8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tint val="98000"/>
                      <a:lumMod val="114000"/>
                    </a:schemeClr>
                  </a:gs>
                  <a:gs pos="100000">
                    <a:schemeClr val="accent2">
                      <a:lumMod val="80000"/>
                      <a:lumOff val="2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E27B-45F6-B92A-75A9B71B03B8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tint val="98000"/>
                      <a:lumMod val="114000"/>
                    </a:schemeClr>
                  </a:gs>
                  <a:gs pos="100000">
                    <a:schemeClr val="accent4">
                      <a:lumMod val="80000"/>
                      <a:lumOff val="2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E27B-45F6-B92A-75A9B71B03B8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lumOff val="20000"/>
                      <a:tint val="98000"/>
                      <a:lumMod val="114000"/>
                    </a:schemeClr>
                  </a:gs>
                  <a:gs pos="100000">
                    <a:schemeClr val="accent6">
                      <a:lumMod val="80000"/>
                      <a:lumOff val="2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1-E27B-45F6-B92A-75A9B71B03B8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tint val="98000"/>
                      <a:lumMod val="114000"/>
                    </a:schemeClr>
                  </a:gs>
                  <a:gs pos="100000">
                    <a:schemeClr val="accent2">
                      <a:lumMod val="8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3-E27B-45F6-B92A-75A9B71B03B8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tint val="98000"/>
                      <a:lumMod val="114000"/>
                    </a:schemeClr>
                  </a:gs>
                  <a:gs pos="100000">
                    <a:schemeClr val="accent4">
                      <a:lumMod val="80000"/>
                      <a:shade val="90000"/>
                      <a:lumMod val="8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5-E27B-45F6-B92A-75A9B71B03B8}"/>
              </c:ext>
            </c:extLst>
          </c:dPt>
          <c:cat>
            <c:strRef>
              <c:f>Лист1!$A$2:$A$9</c:f>
              <c:strCache>
                <c:ptCount val="8"/>
                <c:pt idx="1">
                  <c:v>Соц.помощь и соц.обеспечение 4</c:v>
                </c:pt>
                <c:pt idx="2">
                  <c:v>ЖКХ 2</c:v>
                </c:pt>
                <c:pt idx="3">
                  <c:v>Культура, спорт и инф.пространство 5</c:v>
                </c:pt>
                <c:pt idx="4">
                  <c:v>Топливно-энер.комплекс 3</c:v>
                </c:pt>
                <c:pt idx="5">
                  <c:v>Сельское х-во и т.д. 7</c:v>
                </c:pt>
                <c:pt idx="6">
                  <c:v>Транспорт и ком. 6</c:v>
                </c:pt>
                <c:pt idx="7">
                  <c:v>Прочие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1">
                  <c:v>2342.5</c:v>
                </c:pt>
                <c:pt idx="2">
                  <c:v>7508.2</c:v>
                </c:pt>
                <c:pt idx="3">
                  <c:v>1190.7</c:v>
                </c:pt>
                <c:pt idx="4" formatCode="0.0">
                  <c:v>2961.7</c:v>
                </c:pt>
                <c:pt idx="5">
                  <c:v>149.5</c:v>
                </c:pt>
                <c:pt idx="6" formatCode="0.0">
                  <c:v>3930.4</c:v>
                </c:pt>
                <c:pt idx="7">
                  <c:v>469.9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E27B-45F6-B92A-75A9B71B03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4">
        <a:lumMod val="20000"/>
        <a:lumOff val="80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328396-4315-4860-AB04-334529EB2BAB}" type="doc">
      <dgm:prSet loTypeId="urn:microsoft.com/office/officeart/2005/8/layout/cycle6" loCatId="cycle" qsTypeId="urn:microsoft.com/office/officeart/2005/8/quickstyle/3d1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C4BFD3E0-E6E3-4C33-8887-EDBAD90758AB}" type="pres">
      <dgm:prSet presAssocID="{49328396-4315-4860-AB04-334529EB2BAB}" presName="cycle" presStyleCnt="0">
        <dgm:presLayoutVars>
          <dgm:dir/>
          <dgm:resizeHandles val="exact"/>
        </dgm:presLayoutVars>
      </dgm:prSet>
      <dgm:spPr/>
    </dgm:pt>
  </dgm:ptLst>
  <dgm:cxnLst>
    <dgm:cxn modelId="{C408F0B8-C2DB-4062-B3CD-BB037A5D9B2D}" type="presOf" srcId="{49328396-4315-4860-AB04-334529EB2BAB}" destId="{C4BFD3E0-E6E3-4C33-8887-EDBAD90758AB}" srcOrd="0" destOrd="0" presId="urn:microsoft.com/office/officeart/2005/8/layout/cycle6"/>
  </dgm:cxnLst>
  <dgm:bg>
    <a:solidFill>
      <a:schemeClr val="accent5">
        <a:lumMod val="40000"/>
        <a:lumOff val="60000"/>
      </a:schemeClr>
    </a:solidFill>
  </dgm:bg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328396-4315-4860-AB04-334529EB2BAB}" type="doc">
      <dgm:prSet loTypeId="urn:microsoft.com/office/officeart/2005/8/layout/cycle6" loCatId="cycle" qsTypeId="urn:microsoft.com/office/officeart/2005/8/quickstyle/3d1" qsCatId="3D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C8A0363A-9C78-4599-A385-4C19FBC7D365}" type="pres">
      <dgm:prSet presAssocID="{49328396-4315-4860-AB04-334529EB2BAB}" presName="cycle" presStyleCnt="0">
        <dgm:presLayoutVars>
          <dgm:dir/>
          <dgm:resizeHandles val="exact"/>
        </dgm:presLayoutVars>
      </dgm:prSet>
      <dgm:spPr/>
    </dgm:pt>
  </dgm:ptLst>
  <dgm:cxnLst>
    <dgm:cxn modelId="{B8901A3D-5078-4E34-AE00-56B298762EE7}" type="presOf" srcId="{49328396-4315-4860-AB04-334529EB2BAB}" destId="{C8A0363A-9C78-4599-A385-4C19FBC7D365}" srcOrd="0" destOrd="0" presId="urn:microsoft.com/office/officeart/2005/8/layout/cycle6"/>
  </dgm:cxnLst>
  <dgm:bg>
    <a:solidFill>
      <a:schemeClr val="accent4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0.563</cdr:x>
      <cdr:y>0.18386</cdr:y>
    </cdr:from>
    <cdr:to>
      <cdr:x>0.79925</cdr:x>
      <cdr:y>0.25848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48064" y="1064468"/>
          <a:ext cx="216024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0.7688</cdr:x>
      <cdr:y>0.81184</cdr:y>
    </cdr:from>
    <cdr:to>
      <cdr:x>0.94186</cdr:x>
      <cdr:y>0.97817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9405962" y="5427233"/>
          <a:ext cx="2117318" cy="11119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dirty="0"/>
            <a:t>Жилищно-коммунальное хозяйство – </a:t>
          </a:r>
        </a:p>
        <a:p xmlns:a="http://schemas.openxmlformats.org/drawingml/2006/main">
          <a:pPr algn="ctr"/>
          <a:r>
            <a:rPr lang="ru-RU" sz="1200" b="1" dirty="0">
              <a:solidFill>
                <a:srgbClr val="FF0000"/>
              </a:solidFill>
            </a:rPr>
            <a:t>8189,8</a:t>
          </a:r>
        </a:p>
        <a:p xmlns:a="http://schemas.openxmlformats.org/drawingml/2006/main">
          <a:pPr algn="ctr"/>
          <a:r>
            <a:rPr lang="ru-RU" sz="1200" b="1" dirty="0">
              <a:solidFill>
                <a:srgbClr val="FF0000"/>
              </a:solidFill>
            </a:rPr>
            <a:t> </a:t>
          </a:r>
          <a:r>
            <a:rPr lang="ru-RU" sz="1200" b="1" dirty="0"/>
            <a:t>млн. тенге</a:t>
          </a:r>
        </a:p>
      </cdr:txBody>
    </cdr:sp>
  </cdr:relSizeAnchor>
  <cdr:relSizeAnchor xmlns:cdr="http://schemas.openxmlformats.org/drawingml/2006/chartDrawing">
    <cdr:from>
      <cdr:x>0.73761</cdr:x>
      <cdr:y>0.80039</cdr:y>
    </cdr:from>
    <cdr:to>
      <cdr:x>0.79449</cdr:x>
      <cdr:y>0.85804</cdr:y>
    </cdr:to>
    <cdr:sp macro="" textlink="">
      <cdr:nvSpPr>
        <cdr:cNvPr id="9" name="Стрелка вниз 8"/>
        <cdr:cNvSpPr/>
      </cdr:nvSpPr>
      <cdr:spPr>
        <a:xfrm xmlns:a="http://schemas.openxmlformats.org/drawingml/2006/main" rot="7567824">
          <a:off x="9179574" y="5195403"/>
          <a:ext cx="385395" cy="695903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0.22356</cdr:x>
      <cdr:y>0.17049</cdr:y>
    </cdr:from>
    <cdr:to>
      <cdr:x>0.24621</cdr:x>
      <cdr:y>0.22762</cdr:y>
    </cdr:to>
    <cdr:sp macro="" textlink="">
      <cdr:nvSpPr>
        <cdr:cNvPr id="12" name="Стрелка вниз 11"/>
        <cdr:cNvSpPr/>
      </cdr:nvSpPr>
      <cdr:spPr>
        <a:xfrm xmlns:a="http://schemas.openxmlformats.org/drawingml/2006/main" rot="19469350">
          <a:off x="2735132" y="1139727"/>
          <a:ext cx="277113" cy="381918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0.06413</cdr:x>
      <cdr:y>0.7391</cdr:y>
    </cdr:from>
    <cdr:to>
      <cdr:x>0.15066</cdr:x>
      <cdr:y>0.79238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784546" y="4940944"/>
          <a:ext cx="1058659" cy="3561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4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0.15179</cdr:x>
      <cdr:y>0.05915</cdr:y>
    </cdr:from>
    <cdr:to>
      <cdr:x>0.28704</cdr:x>
      <cdr:y>0.14809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1857089" y="395410"/>
          <a:ext cx="1654728" cy="5945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dirty="0"/>
            <a:t>Транспорт и коммуникации – </a:t>
          </a:r>
        </a:p>
        <a:p xmlns:a="http://schemas.openxmlformats.org/drawingml/2006/main">
          <a:pPr algn="ctr"/>
          <a:r>
            <a:rPr lang="ru-RU" sz="1200" b="1" dirty="0">
              <a:solidFill>
                <a:srgbClr val="FF0000"/>
              </a:solidFill>
            </a:rPr>
            <a:t>3974,5 </a:t>
          </a:r>
          <a:r>
            <a:rPr lang="ru-RU" sz="1200" b="1" dirty="0"/>
            <a:t>млн. тенге</a:t>
          </a:r>
        </a:p>
      </cdr:txBody>
    </cdr:sp>
  </cdr:relSizeAnchor>
  <cdr:relSizeAnchor xmlns:cdr="http://schemas.openxmlformats.org/drawingml/2006/chartDrawing">
    <cdr:from>
      <cdr:x>0.08186</cdr:x>
      <cdr:y>0.83517</cdr:y>
    </cdr:from>
    <cdr:to>
      <cdr:x>0.15266</cdr:x>
      <cdr:y>0.88479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1001552" y="5583168"/>
          <a:ext cx="866208" cy="331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4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0.60653</cdr:x>
      <cdr:y>0</cdr:y>
    </cdr:from>
    <cdr:to>
      <cdr:x>0.76847</cdr:x>
      <cdr:y>0.17519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7420661" y="0"/>
          <a:ext cx="1981269" cy="11711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dirty="0"/>
            <a:t>Социальная помощь и социальное обеспечение – </a:t>
          </a:r>
        </a:p>
        <a:p xmlns:a="http://schemas.openxmlformats.org/drawingml/2006/main">
          <a:pPr algn="ctr"/>
          <a:r>
            <a:rPr lang="ru-RU" sz="1200" b="1" dirty="0">
              <a:solidFill>
                <a:srgbClr val="FF0000"/>
              </a:solidFill>
            </a:rPr>
            <a:t>2055,1</a:t>
          </a:r>
        </a:p>
        <a:p xmlns:a="http://schemas.openxmlformats.org/drawingml/2006/main">
          <a:pPr algn="ctr"/>
          <a:r>
            <a:rPr lang="ru-RU" sz="1200" b="1" dirty="0">
              <a:solidFill>
                <a:srgbClr val="FF0000"/>
              </a:solidFill>
            </a:rPr>
            <a:t> </a:t>
          </a:r>
          <a:r>
            <a:rPr lang="ru-RU" sz="1200" dirty="0"/>
            <a:t> </a:t>
          </a:r>
          <a:r>
            <a:rPr lang="ru-RU" sz="1200" b="1" dirty="0"/>
            <a:t>млн. тенге</a:t>
          </a:r>
        </a:p>
      </cdr:txBody>
    </cdr:sp>
  </cdr:relSizeAnchor>
  <cdr:relSizeAnchor xmlns:cdr="http://schemas.openxmlformats.org/drawingml/2006/chartDrawing">
    <cdr:from>
      <cdr:x>0.01638</cdr:x>
      <cdr:y>0.24473</cdr:y>
    </cdr:from>
    <cdr:to>
      <cdr:x>0.14667</cdr:x>
      <cdr:y>0.35534</cdr:y>
    </cdr:to>
    <cdr:sp macro="" textlink="">
      <cdr:nvSpPr>
        <cdr:cNvPr id="24" name="TextBox 1"/>
        <cdr:cNvSpPr txBox="1"/>
      </cdr:nvSpPr>
      <cdr:spPr>
        <a:xfrm xmlns:a="http://schemas.openxmlformats.org/drawingml/2006/main">
          <a:off x="200414" y="1636062"/>
          <a:ext cx="1594044" cy="739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800" dirty="0"/>
            <a:t>Сельское хозяйство, охрана окружающей среды и животного мира, земельные отношения – </a:t>
          </a:r>
          <a:r>
            <a:rPr lang="ru-RU" sz="1200" b="1" dirty="0">
              <a:solidFill>
                <a:srgbClr val="FF0000"/>
              </a:solidFill>
            </a:rPr>
            <a:t>151,2 </a:t>
          </a:r>
          <a:r>
            <a:rPr lang="ru-RU" sz="1200" b="1" dirty="0"/>
            <a:t>млн. тенге</a:t>
          </a:r>
        </a:p>
      </cdr:txBody>
    </cdr:sp>
  </cdr:relSizeAnchor>
  <cdr:relSizeAnchor xmlns:cdr="http://schemas.openxmlformats.org/drawingml/2006/chartDrawing">
    <cdr:from>
      <cdr:x>0.13664</cdr:x>
      <cdr:y>0.77837</cdr:y>
    </cdr:from>
    <cdr:to>
      <cdr:x>0.25622</cdr:x>
      <cdr:y>1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1671676" y="5203461"/>
          <a:ext cx="1463012" cy="14816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dirty="0"/>
            <a:t>Культура, спорт и информационное пространство – </a:t>
          </a:r>
        </a:p>
        <a:p xmlns:a="http://schemas.openxmlformats.org/drawingml/2006/main">
          <a:pPr algn="ctr"/>
          <a:r>
            <a:rPr lang="ru-RU" sz="1200" b="1" dirty="0">
              <a:solidFill>
                <a:srgbClr val="FF0000"/>
              </a:solidFill>
            </a:rPr>
            <a:t>1225,9 </a:t>
          </a:r>
          <a:r>
            <a:rPr lang="ru-RU" sz="1200" b="1" dirty="0"/>
            <a:t>млн. тенге</a:t>
          </a:r>
        </a:p>
      </cdr:txBody>
    </cdr:sp>
  </cdr:relSizeAnchor>
  <cdr:relSizeAnchor xmlns:cdr="http://schemas.openxmlformats.org/drawingml/2006/chartDrawing">
    <cdr:from>
      <cdr:x>0.27919</cdr:x>
      <cdr:y>0.87044</cdr:y>
    </cdr:from>
    <cdr:to>
      <cdr:x>0.31404</cdr:x>
      <cdr:y>0.91958</cdr:y>
    </cdr:to>
    <cdr:sp macro="" textlink="">
      <cdr:nvSpPr>
        <cdr:cNvPr id="33" name="Стрелка вниз 32"/>
        <cdr:cNvSpPr/>
      </cdr:nvSpPr>
      <cdr:spPr>
        <a:xfrm xmlns:a="http://schemas.openxmlformats.org/drawingml/2006/main" rot="14096078" flipH="1">
          <a:off x="3464701" y="5770002"/>
          <a:ext cx="328505" cy="426375"/>
        </a:xfrm>
        <a:prstGeom xmlns:a="http://schemas.openxmlformats.org/drawingml/2006/main" prst="downArrow">
          <a:avLst>
            <a:gd name="adj1" fmla="val 44433"/>
            <a:gd name="adj2" fmla="val 61135"/>
          </a:avLst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0.12717</cdr:x>
      <cdr:y>0.35374</cdr:y>
    </cdr:from>
    <cdr:to>
      <cdr:x>0.15455</cdr:x>
      <cdr:y>0.39168</cdr:y>
    </cdr:to>
    <cdr:sp macro="" textlink="">
      <cdr:nvSpPr>
        <cdr:cNvPr id="34" name="Стрелка вниз 33"/>
        <cdr:cNvSpPr/>
      </cdr:nvSpPr>
      <cdr:spPr>
        <a:xfrm xmlns:a="http://schemas.openxmlformats.org/drawingml/2006/main" rot="16859969">
          <a:off x="1596607" y="2324111"/>
          <a:ext cx="253632" cy="334983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0.08876</cdr:x>
      <cdr:y>0.7936</cdr:y>
    </cdr:from>
    <cdr:to>
      <cdr:x>0.1463</cdr:x>
      <cdr:y>0.81863</cdr:y>
    </cdr:to>
    <cdr:sp macro="" textlink="">
      <cdr:nvSpPr>
        <cdr:cNvPr id="36" name="TextBox 1"/>
        <cdr:cNvSpPr txBox="1"/>
      </cdr:nvSpPr>
      <cdr:spPr>
        <a:xfrm xmlns:a="http://schemas.openxmlformats.org/drawingml/2006/main">
          <a:off x="1085892" y="5305281"/>
          <a:ext cx="703978" cy="1673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4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0.13475</cdr:x>
      <cdr:y>0.83932</cdr:y>
    </cdr:from>
    <cdr:to>
      <cdr:x>0.22128</cdr:x>
      <cdr:y>0.8926</cdr:y>
    </cdr:to>
    <cdr:sp macro="" textlink="">
      <cdr:nvSpPr>
        <cdr:cNvPr id="37" name="TextBox 1"/>
        <cdr:cNvSpPr txBox="1"/>
      </cdr:nvSpPr>
      <cdr:spPr>
        <a:xfrm xmlns:a="http://schemas.openxmlformats.org/drawingml/2006/main">
          <a:off x="1648664" y="5610912"/>
          <a:ext cx="1058658" cy="3561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4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0.60587</cdr:x>
      <cdr:y>0.11475</cdr:y>
    </cdr:from>
    <cdr:to>
      <cdr:x>0.63737</cdr:x>
      <cdr:y>0.17694</cdr:y>
    </cdr:to>
    <cdr:sp macro="" textlink="">
      <cdr:nvSpPr>
        <cdr:cNvPr id="21" name="Стрелка вниз 8">
          <a:extLst xmlns:a="http://schemas.openxmlformats.org/drawingml/2006/main">
            <a:ext uri="{FF2B5EF4-FFF2-40B4-BE49-F238E27FC236}">
              <a16:creationId xmlns:a16="http://schemas.microsoft.com/office/drawing/2014/main" id="{70CFD66F-A92A-49DC-9C00-B3183879EB10}"/>
            </a:ext>
          </a:extLst>
        </cdr:cNvPr>
        <cdr:cNvSpPr/>
      </cdr:nvSpPr>
      <cdr:spPr>
        <a:xfrm xmlns:a="http://schemas.openxmlformats.org/drawingml/2006/main" rot="2261148">
          <a:off x="7412561" y="767129"/>
          <a:ext cx="385390" cy="415746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0.41721</cdr:x>
      <cdr:y>0.02298</cdr:y>
    </cdr:from>
    <cdr:to>
      <cdr:x>0.54339</cdr:x>
      <cdr:y>0.10362</cdr:y>
    </cdr:to>
    <cdr:sp macro="" textlink="">
      <cdr:nvSpPr>
        <cdr:cNvPr id="27" name="TextBox 1">
          <a:extLst xmlns:a="http://schemas.openxmlformats.org/drawingml/2006/main">
            <a:ext uri="{FF2B5EF4-FFF2-40B4-BE49-F238E27FC236}">
              <a16:creationId xmlns:a16="http://schemas.microsoft.com/office/drawing/2014/main" id="{EABCED8A-460E-419E-942F-43A302492609}"/>
            </a:ext>
          </a:extLst>
        </cdr:cNvPr>
        <cdr:cNvSpPr txBox="1"/>
      </cdr:nvSpPr>
      <cdr:spPr>
        <a:xfrm xmlns:a="http://schemas.openxmlformats.org/drawingml/2006/main">
          <a:off x="5104372" y="153611"/>
          <a:ext cx="1543729" cy="539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dirty="0"/>
            <a:t>Прочие – </a:t>
          </a:r>
        </a:p>
        <a:p xmlns:a="http://schemas.openxmlformats.org/drawingml/2006/main">
          <a:pPr algn="ctr"/>
          <a:r>
            <a:rPr lang="ru-RU" sz="1200" b="1" dirty="0">
              <a:solidFill>
                <a:srgbClr val="FF0000"/>
              </a:solidFill>
            </a:rPr>
            <a:t>1789,9 </a:t>
          </a:r>
          <a:r>
            <a:rPr lang="ru-RU" sz="1200" b="1" dirty="0"/>
            <a:t>млн. тенге</a:t>
          </a:r>
        </a:p>
      </cdr:txBody>
    </cdr:sp>
  </cdr:relSizeAnchor>
  <cdr:relSizeAnchor xmlns:cdr="http://schemas.openxmlformats.org/drawingml/2006/chartDrawing">
    <cdr:from>
      <cdr:x>0.46213</cdr:x>
      <cdr:y>0.10362</cdr:y>
    </cdr:from>
    <cdr:to>
      <cdr:x>0.5</cdr:x>
      <cdr:y>0.1527</cdr:y>
    </cdr:to>
    <cdr:sp macro="" textlink="">
      <cdr:nvSpPr>
        <cdr:cNvPr id="28" name="Стрелка вниз 11">
          <a:extLst xmlns:a="http://schemas.openxmlformats.org/drawingml/2006/main">
            <a:ext uri="{FF2B5EF4-FFF2-40B4-BE49-F238E27FC236}">
              <a16:creationId xmlns:a16="http://schemas.microsoft.com/office/drawing/2014/main" id="{966A60D3-FF85-4168-BE6C-5A79887B331C}"/>
            </a:ext>
          </a:extLst>
        </cdr:cNvPr>
        <cdr:cNvSpPr/>
      </cdr:nvSpPr>
      <cdr:spPr>
        <a:xfrm xmlns:a="http://schemas.openxmlformats.org/drawingml/2006/main">
          <a:off x="5653969" y="692696"/>
          <a:ext cx="463323" cy="328104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0.01121</cdr:x>
      <cdr:y>0.4766</cdr:y>
    </cdr:from>
    <cdr:to>
      <cdr:x>0.12879</cdr:x>
      <cdr:y>0.58349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E1506D38-40BD-2B77-2E54-E3AE434BEEA9}"/>
            </a:ext>
          </a:extLst>
        </cdr:cNvPr>
        <cdr:cNvSpPr txBox="1"/>
      </cdr:nvSpPr>
      <cdr:spPr>
        <a:xfrm xmlns:a="http://schemas.openxmlformats.org/drawingml/2006/main">
          <a:off x="137102" y="3186105"/>
          <a:ext cx="1438543" cy="7145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dirty="0"/>
            <a:t>Топливно-энергетический комплекс – </a:t>
          </a:r>
        </a:p>
        <a:p xmlns:a="http://schemas.openxmlformats.org/drawingml/2006/main">
          <a:pPr algn="ctr"/>
          <a:r>
            <a:rPr lang="ru-RU" sz="1000" b="1" dirty="0">
              <a:solidFill>
                <a:srgbClr val="FF0000"/>
              </a:solidFill>
            </a:rPr>
            <a:t>2914,2 </a:t>
          </a:r>
          <a:r>
            <a:rPr lang="ru-RU" sz="1000" b="1" dirty="0"/>
            <a:t>млн. тенге</a:t>
          </a:r>
        </a:p>
      </cdr:txBody>
    </cdr:sp>
  </cdr:relSizeAnchor>
  <cdr:relSizeAnchor xmlns:cdr="http://schemas.openxmlformats.org/drawingml/2006/chartDrawing">
    <cdr:from>
      <cdr:x>0.10547</cdr:x>
      <cdr:y>0.61092</cdr:y>
    </cdr:from>
    <cdr:to>
      <cdr:x>0.13686</cdr:x>
      <cdr:y>0.64426</cdr:y>
    </cdr:to>
    <cdr:sp macro="" textlink="">
      <cdr:nvSpPr>
        <cdr:cNvPr id="4" name="Стрелка: вправо 3">
          <a:extLst xmlns:a="http://schemas.openxmlformats.org/drawingml/2006/main">
            <a:ext uri="{FF2B5EF4-FFF2-40B4-BE49-F238E27FC236}">
              <a16:creationId xmlns:a16="http://schemas.microsoft.com/office/drawing/2014/main" id="{068BFD5D-0496-6320-EEC6-1CB4FD622E8A}"/>
            </a:ext>
          </a:extLst>
        </cdr:cNvPr>
        <cdr:cNvSpPr/>
      </cdr:nvSpPr>
      <cdr:spPr>
        <a:xfrm xmlns:a="http://schemas.openxmlformats.org/drawingml/2006/main" rot="19888392">
          <a:off x="1290397" y="4084021"/>
          <a:ext cx="384043" cy="222904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LID4096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500684"/>
          </a:xfrm>
          <a:prstGeom prst="rect">
            <a:avLst/>
          </a:prstGeom>
        </p:spPr>
        <p:txBody>
          <a:bodyPr vert="horz" lIns="92053" tIns="46026" rIns="92053" bIns="4602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5" y="0"/>
            <a:ext cx="2971800" cy="500684"/>
          </a:xfrm>
          <a:prstGeom prst="rect">
            <a:avLst/>
          </a:prstGeom>
        </p:spPr>
        <p:txBody>
          <a:bodyPr vert="horz" lIns="92053" tIns="46026" rIns="92053" bIns="46026" rtlCol="0"/>
          <a:lstStyle>
            <a:lvl1pPr algn="r">
              <a:defRPr sz="1200"/>
            </a:lvl1pPr>
          </a:lstStyle>
          <a:p>
            <a:fld id="{8139C25A-B4A8-4DC6-88B0-15387B9760A9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47775"/>
            <a:ext cx="5984875" cy="3367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53" tIns="46026" rIns="92053" bIns="4602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802405"/>
            <a:ext cx="5486400" cy="3929241"/>
          </a:xfrm>
          <a:prstGeom prst="rect">
            <a:avLst/>
          </a:prstGeom>
        </p:spPr>
        <p:txBody>
          <a:bodyPr vert="horz" lIns="92053" tIns="46026" rIns="92053" bIns="4602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78344"/>
            <a:ext cx="2971800" cy="500683"/>
          </a:xfrm>
          <a:prstGeom prst="rect">
            <a:avLst/>
          </a:prstGeom>
        </p:spPr>
        <p:txBody>
          <a:bodyPr vert="horz" lIns="92053" tIns="46026" rIns="92053" bIns="4602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5" y="9478344"/>
            <a:ext cx="2971800" cy="500683"/>
          </a:xfrm>
          <a:prstGeom prst="rect">
            <a:avLst/>
          </a:prstGeom>
        </p:spPr>
        <p:txBody>
          <a:bodyPr vert="horz" lIns="92053" tIns="46026" rIns="92053" bIns="46026" rtlCol="0" anchor="b"/>
          <a:lstStyle>
            <a:lvl1pPr algn="r">
              <a:defRPr sz="1200"/>
            </a:lvl1pPr>
          </a:lstStyle>
          <a:p>
            <a:fld id="{97BA1FE0-A42E-408F-8A84-0413AE0562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345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36563" y="1247775"/>
            <a:ext cx="5984875" cy="3367088"/>
          </a:xfrm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 txBox="1"/>
          <p:nvPr/>
        </p:nvSpPr>
        <p:spPr>
          <a:xfrm>
            <a:off x="3884610" y="9478339"/>
            <a:ext cx="2971800" cy="50068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2053" tIns="46026" rIns="92053" bIns="46026" anchor="b" anchorCtr="0" compatLnSpc="1">
            <a:noAutofit/>
          </a:bodyPr>
          <a:lstStyle/>
          <a:p>
            <a:pPr algn="r" defTabSz="920526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DAFC900-48FD-46FA-AFF3-8D91ADB0827E}" type="slidenum">
              <a:pPr algn="r" defTabSz="920526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ru-RU" sz="120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3451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A1FE0-A42E-408F-8A84-0413AE05629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367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52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BDD39C6-71B6-428A-9BC4-C07145952033}" type="slidenum">
              <a:rPr lang="ru-RU" altLang="ru-RU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defTabSz="92052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alt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595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52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BDD39C6-71B6-428A-9BC4-C07145952033}" type="slidenum">
              <a:rPr lang="ru-RU" altLang="ru-RU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defTabSz="92052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alt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918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52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BDD39C6-71B6-428A-9BC4-C07145952033}" type="slidenum">
              <a:rPr lang="ru-RU" altLang="ru-RU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defTabSz="92052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 alt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182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52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BDD39C6-71B6-428A-9BC4-C07145952033}" type="slidenum">
              <a:rPr lang="ru-RU" altLang="ru-RU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defTabSz="92052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ru-RU" alt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343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A1FE0-A42E-408F-8A84-0413AE05629F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44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BA1FE0-A42E-408F-8A84-0413AE05629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340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052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BDD39C6-71B6-428A-9BC4-C07145952033}" type="slidenum">
              <a:rPr lang="ru-RU" altLang="ru-RU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defTabSz="92052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ru-RU" altLang="ru-RU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214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3021" y="-2022"/>
            <a:ext cx="12195021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5255" y="2222624"/>
            <a:ext cx="7890236" cy="2554758"/>
          </a:xfrm>
        </p:spPr>
        <p:txBody>
          <a:bodyPr anchor="b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5255" y="4777380"/>
            <a:ext cx="7890236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61659" y="1783967"/>
            <a:ext cx="990599" cy="320344"/>
          </a:xfr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72057" y="3226298"/>
            <a:ext cx="3859795" cy="304879"/>
          </a:xfrm>
        </p:spPr>
        <p:txBody>
          <a:bodyPr/>
          <a:lstStyle>
            <a:lvl1pPr>
              <a:defRPr sz="900" b="0" i="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238155" y="295731"/>
            <a:ext cx="1055077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0A6F009-B94B-4E86-87F0-FC0E3053B573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87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3C4AF8A-7015-4173-87A5-9B3477797B47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73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3021" y="-2022"/>
            <a:ext cx="12195021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5258" y="2257589"/>
            <a:ext cx="4135684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third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5682" y="2257267"/>
            <a:ext cx="4072871" cy="3020345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327525" y="39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015D6A-F9E8-456F-9627-84A4E11C40B8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271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5254" y="2489199"/>
            <a:ext cx="4849305" cy="353060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41" y="2489200"/>
            <a:ext cx="4849308" cy="3553245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248E2B9-31CB-4164-8D50-EE9124276ED2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633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4" y="2489200"/>
            <a:ext cx="4849305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5255" y="3248041"/>
            <a:ext cx="4849304" cy="277176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40" y="2488750"/>
            <a:ext cx="4849307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41" y="3248041"/>
            <a:ext cx="4849307" cy="277390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7033A4-F47E-4F3B-94B4-0066E3228CE5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929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F6437E-BAB7-427F-BF47-8EF36F1153D6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181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327525" y="-1404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06AE568-EABC-4EEC-8134-BF36606DC95A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317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3021" y="-2022"/>
            <a:ext cx="12195021" cy="6861037"/>
            <a:chOff x="-2266" y="-2022"/>
            <a:chExt cx="9146266" cy="6861037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3" y="1447800"/>
            <a:ext cx="3616787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1903" y="1452881"/>
            <a:ext cx="4843800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5253" y="3086845"/>
            <a:ext cx="3616787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327525" y="-1404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F3562B1-49D5-4DC7-BFD5-B80C3BD2DE63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291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3021" y="-2022"/>
            <a:ext cx="12195021" cy="6861037"/>
            <a:chOff x="-2266" y="-2022"/>
            <a:chExt cx="9146266" cy="6861037"/>
          </a:xfrm>
        </p:grpSpPr>
        <p:sp>
          <p:nvSpPr>
            <p:cNvPr id="21" name="Rectangle 2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Oval 2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5455" y="1343113"/>
            <a:ext cx="4002584" cy="1613085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7212" y="1320800"/>
            <a:ext cx="3721469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35456" y="3086100"/>
            <a:ext cx="4002584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327525" y="-1404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38155" y="295731"/>
            <a:ext cx="1055077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D73DE1B-4931-4AE7-B0F8-BB4B5D64798B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13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3021" y="-2022"/>
            <a:ext cx="12195021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Rectangle 14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8" y="4961453"/>
            <a:ext cx="856266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5255" y="685800"/>
            <a:ext cx="8562672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5258" y="5528191"/>
            <a:ext cx="8562671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327525" y="-7177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83153" y="295731"/>
            <a:ext cx="985212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24AC0F-7FB7-4FE7-B679-8542E6EE51E8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941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3021" y="-2022"/>
            <a:ext cx="12195021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927101"/>
            <a:ext cx="8562672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55254" y="3488024"/>
            <a:ext cx="8562673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327525" y="-7177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83153" y="295731"/>
            <a:ext cx="985212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24AC0F-7FB7-4FE7-B679-8542E6EE51E8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745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3021" y="-2022"/>
            <a:ext cx="12195021" cy="6861037"/>
            <a:chOff x="-2266" y="-2022"/>
            <a:chExt cx="9146266" cy="6861037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1" name="TextBox 10"/>
          <p:cNvSpPr txBox="1"/>
          <p:nvPr/>
        </p:nvSpPr>
        <p:spPr bwMode="gray">
          <a:xfrm>
            <a:off x="9377895" y="2893961"/>
            <a:ext cx="9056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1E5155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 bwMode="gray">
          <a:xfrm>
            <a:off x="834454" y="590999"/>
            <a:ext cx="8021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1E5155">
                    <a:lumMod val="40000"/>
                    <a:lumOff val="6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1018" y="914401"/>
            <a:ext cx="8236908" cy="28846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849706" y="3809279"/>
            <a:ext cx="7528189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1828" y="5000816"/>
            <a:ext cx="8562673" cy="101817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327525" y="-7177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83153" y="295731"/>
            <a:ext cx="985212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24AC0F-7FB7-4FE7-B679-8542E6EE51E8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080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3021" y="-2022"/>
            <a:ext cx="12195021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2057400"/>
            <a:ext cx="8562672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5" y="5159399"/>
            <a:ext cx="8562672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326009" y="39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83153" y="295731"/>
            <a:ext cx="985212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24AC0F-7FB7-4FE7-B679-8542E6EE51E8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111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136" y="921453"/>
            <a:ext cx="8564789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4" y="2489200"/>
            <a:ext cx="3084575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5254" y="3147163"/>
            <a:ext cx="3084575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44628" y="2485332"/>
            <a:ext cx="3102333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44628" y="3147163"/>
            <a:ext cx="3102333" cy="288836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51760" y="2489200"/>
            <a:ext cx="3084987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51760" y="3147163"/>
            <a:ext cx="3084987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2801" y="2489201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99496" y="2489201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83153" y="295731"/>
            <a:ext cx="985212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24AC0F-7FB7-4FE7-B679-8542E6EE51E8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79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255" y="927101"/>
            <a:ext cx="8564789" cy="70986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3854" y="4179596"/>
            <a:ext cx="3060439" cy="65796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61682" y="2489200"/>
            <a:ext cx="2683916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5253" y="4848208"/>
            <a:ext cx="3079039" cy="117667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3912" y="4179594"/>
            <a:ext cx="3055565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4734163" y="2486834"/>
            <a:ext cx="2700243" cy="144970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39091" y="4848209"/>
            <a:ext cx="3090387" cy="118837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51761" y="4166523"/>
            <a:ext cx="3072895" cy="681684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8139928" y="2489200"/>
            <a:ext cx="269178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51761" y="4848210"/>
            <a:ext cx="3072895" cy="118942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92588" y="2489201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99496" y="2489200"/>
            <a:ext cx="0" cy="3548436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83153" y="295731"/>
            <a:ext cx="985212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24AC0F-7FB7-4FE7-B679-8542E6EE51E8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393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153136" y="921453"/>
            <a:ext cx="8564789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83153" y="295731"/>
            <a:ext cx="985212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A263A33-E275-4333-8DAD-AF7CDF1E8C57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435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3021" y="-2022"/>
            <a:ext cx="12195021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25293" y="1447799"/>
            <a:ext cx="1492632" cy="4571999"/>
          </a:xfrm>
        </p:spPr>
        <p:txBody>
          <a:bodyPr vert="eaVert" anchor="ctr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5254" y="1447799"/>
            <a:ext cx="5889645" cy="4572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326009" y="39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83153" y="295731"/>
            <a:ext cx="985212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FDE0F2-6E23-457A-ABF2-8B9652748889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6150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609600" y="1981200"/>
            <a:ext cx="109728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76C0700-A95D-47DB-8568-8FC8DD229053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5286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B08CC95-3B8D-4906-BD84-6CF65CBF680E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403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3021" y="-2022"/>
            <a:ext cx="12195021" cy="6861037"/>
            <a:chOff x="-2266" y="-2022"/>
            <a:chExt cx="9146266" cy="6861037"/>
          </a:xfrm>
        </p:grpSpPr>
        <p:sp>
          <p:nvSpPr>
            <p:cNvPr id="19" name="Rectangle 18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1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6" name="Freeform 25"/>
            <p:cNvSpPr/>
            <p:nvPr/>
          </p:nvSpPr>
          <p:spPr bwMode="gray">
            <a:xfrm>
              <a:off x="485023" y="1856958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5255" y="927100"/>
            <a:ext cx="8460347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255" y="2489202"/>
            <a:ext cx="8460347" cy="3530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80149" y="6377098"/>
            <a:ext cx="1320799" cy="228659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87790" y="6373196"/>
            <a:ext cx="5146393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B0151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327525" y="0"/>
            <a:ext cx="9144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238155" y="295731"/>
            <a:ext cx="1055077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24AC0F-7FB7-4FE7-B679-8542E6EE51E8}" type="slidenum">
              <a:rPr lang="ru-RU" altLang="ru-RU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034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0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9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1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15.jp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91544" y="476672"/>
            <a:ext cx="8208912" cy="5904656"/>
          </a:xfrm>
        </p:spPr>
        <p:txBody>
          <a:bodyPr anchor="ctr"/>
          <a:lstStyle/>
          <a:p>
            <a:pPr algn="ctr" eaLnBrk="1" hangingPunct="1"/>
            <a:r>
              <a:rPr lang="ru-RU" altLang="ru-RU" sz="5500" dirty="0">
                <a:solidFill>
                  <a:schemeClr val="tx1"/>
                </a:solidFill>
              </a:rPr>
              <a:t>ГРАЖДАНСКИЙ БЮДЖЕТ</a:t>
            </a:r>
            <a:br>
              <a:rPr lang="ru-RU" altLang="ru-RU" sz="5500" dirty="0">
                <a:solidFill>
                  <a:schemeClr val="tx1"/>
                </a:solidFill>
              </a:rPr>
            </a:br>
            <a:r>
              <a:rPr lang="ru-RU" altLang="ru-RU" sz="5500" dirty="0">
                <a:solidFill>
                  <a:schemeClr val="tx1"/>
                </a:solidFill>
              </a:rPr>
              <a:t>ГОРОДА АКСУ</a:t>
            </a:r>
            <a:br>
              <a:rPr lang="ru-RU" altLang="ru-RU" sz="5500" dirty="0">
                <a:solidFill>
                  <a:schemeClr val="tx1"/>
                </a:solidFill>
              </a:rPr>
            </a:br>
            <a:r>
              <a:rPr lang="ru-RU" altLang="ru-RU" sz="5500" dirty="0">
                <a:solidFill>
                  <a:schemeClr val="tx1"/>
                </a:solidFill>
              </a:rPr>
              <a:t>НА 2026-2028 ГОДЫ</a:t>
            </a:r>
            <a:br>
              <a:rPr lang="ru-RU" altLang="ru-RU" sz="5500" dirty="0">
                <a:solidFill>
                  <a:schemeClr val="tx1"/>
                </a:solidFill>
              </a:rPr>
            </a:br>
            <a:br>
              <a:rPr lang="ru-RU" altLang="ru-RU" sz="5500" dirty="0">
                <a:solidFill>
                  <a:schemeClr val="tx1"/>
                </a:solidFill>
              </a:rPr>
            </a:br>
            <a:r>
              <a:rPr lang="ru-RU" altLang="ru-RU" sz="3600" u="sng" dirty="0" err="1">
                <a:solidFill>
                  <a:schemeClr val="tx1"/>
                </a:solidFill>
              </a:rPr>
              <a:t>Уточненный</a:t>
            </a:r>
            <a:r>
              <a:rPr lang="ru-RU" altLang="ru-RU" sz="3600" u="sng" dirty="0">
                <a:solidFill>
                  <a:schemeClr val="tx1"/>
                </a:solidFill>
              </a:rPr>
              <a:t> бюджет</a:t>
            </a:r>
          </a:p>
        </p:txBody>
      </p:sp>
    </p:spTree>
    <p:extLst>
      <p:ext uri="{BB962C8B-B14F-4D97-AF65-F5344CB8AC3E}">
        <p14:creationId xmlns:p14="http://schemas.microsoft.com/office/powerpoint/2010/main" val="335928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5641" y="696348"/>
            <a:ext cx="6192689" cy="101384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Уважаемые жители города!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0" y="2060849"/>
            <a:ext cx="3072340" cy="2304255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4655840" y="1628800"/>
            <a:ext cx="5545436" cy="38884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Вашему вниманию представлен бюджет города Аксу на 2026-2028 годы, уточненный решением Аксуского городского маслихата от </a:t>
            </a:r>
            <a:r>
              <a:rPr lang="ru-RU" altLang="ru-RU" b="1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05 октября 2026 года №301/55 «О бюджете города Аксу </a:t>
            </a:r>
            <a:r>
              <a:rPr lang="ru-RU" altLang="ru-RU" b="1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на 2026-2028 годы», который содержит информацию об основных показателях городского бюджета, параметрах его формирования и направлениях расходования бюджетных средств.</a:t>
            </a:r>
            <a:endParaRPr lang="ru-RU" b="1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Прямоугольник с одним усеченным и одним скругленным углом 3"/>
          <p:cNvSpPr/>
          <p:nvPr/>
        </p:nvSpPr>
        <p:spPr>
          <a:xfrm>
            <a:off x="2135560" y="5517232"/>
            <a:ext cx="8065716" cy="1440161"/>
          </a:xfrm>
          <a:prstGeom prst="snip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Данный документ включает следующие разделы: </a:t>
            </a:r>
          </a:p>
          <a:p>
            <a:pPr marL="285750" indent="-285750" algn="ctr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1600" b="1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законодательная база бюджетного процесса;</a:t>
            </a:r>
          </a:p>
          <a:p>
            <a:pPr marL="285750" indent="-285750" algn="ctr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1600" b="1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схема бюджетного процесса;</a:t>
            </a:r>
          </a:p>
          <a:p>
            <a:pPr marL="285750" indent="-285750" algn="ctr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RU" sz="1600" b="1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планирование городского бюджета.</a:t>
            </a:r>
          </a:p>
        </p:txBody>
      </p:sp>
    </p:spTree>
    <p:extLst>
      <p:ext uri="{BB962C8B-B14F-4D97-AF65-F5344CB8AC3E}">
        <p14:creationId xmlns:p14="http://schemas.microsoft.com/office/powerpoint/2010/main" val="229348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75862" y="548681"/>
            <a:ext cx="10734260" cy="1368227"/>
          </a:xfrm>
        </p:spPr>
        <p:txBody>
          <a:bodyPr>
            <a:normAutofit/>
          </a:bodyPr>
          <a:lstStyle/>
          <a:p>
            <a:pPr algn="ctr"/>
            <a:r>
              <a:rPr lang="ru-RU" altLang="ru-RU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Законодательная база бюджетного процесса</a:t>
            </a:r>
          </a:p>
        </p:txBody>
      </p:sp>
      <p:sp>
        <p:nvSpPr>
          <p:cNvPr id="2" name="Прямоугольник с двумя усеченными противолежащими углами 1"/>
          <p:cNvSpPr/>
          <p:nvPr/>
        </p:nvSpPr>
        <p:spPr>
          <a:xfrm>
            <a:off x="0" y="1844824"/>
            <a:ext cx="12191999" cy="5013176"/>
          </a:xfrm>
          <a:prstGeom prst="snip2DiagRect">
            <a:avLst/>
          </a:prstGeom>
          <a:effectLst>
            <a:reflection endPos="0" dist="50800" dir="5400000" sy="-100000" algn="bl" rotWithShape="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indent="450000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Районным (города областного значения) бюджетом</a:t>
            </a:r>
            <a:r>
              <a:rPr lang="ru-RU" sz="16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является централизованный денежный фонд, формируемый за счет поступлений, определенных Кодексом Республики Казахстан, и предназначенный для финансового обеспечения задач и функций местных государственных органов районного (города областного значения) уровня, подведомственных им государственных учреждений и реализации государственной политики в соответствующем районе (городе областного значения).</a:t>
            </a:r>
          </a:p>
          <a:p>
            <a:pPr indent="450000" algn="just" fontAlgn="base">
              <a:spcBef>
                <a:spcPct val="0"/>
              </a:spcBef>
              <a:spcAft>
                <a:spcPct val="0"/>
              </a:spcAft>
            </a:pPr>
            <a:endParaRPr lang="ru-RU" sz="1600" i="1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indent="450000" algn="just" fontAlgn="base">
              <a:spcBef>
                <a:spcPct val="0"/>
              </a:spcBef>
              <a:spcAft>
                <a:spcPct val="0"/>
              </a:spcAft>
            </a:pPr>
            <a:endParaRPr lang="ru-RU" sz="1600" i="1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indent="4500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Бюджет района (города областного значения) </a:t>
            </a:r>
            <a:r>
              <a:rPr lang="ru-RU" altLang="ru-RU" sz="16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ежегодно разрабатывается на 3-х летний период в соответствии с Правилами разработки проектов местных бюджетов, утвержденным приказом Министра финансов Республики Казахстан от 31 октября 2014 года  № 470.</a:t>
            </a:r>
          </a:p>
          <a:p>
            <a:pPr indent="450000" fontAlgn="base">
              <a:spcBef>
                <a:spcPct val="0"/>
              </a:spcBef>
              <a:spcAft>
                <a:spcPct val="0"/>
              </a:spcAft>
            </a:pPr>
            <a:endParaRPr lang="ru-RU" altLang="ru-RU" sz="16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indent="450000" fontAlgn="base">
              <a:spcBef>
                <a:spcPct val="0"/>
              </a:spcBef>
              <a:spcAft>
                <a:spcPct val="0"/>
              </a:spcAft>
            </a:pPr>
            <a:endParaRPr lang="ru-RU" altLang="ru-RU" sz="1600" dirty="0">
              <a:solidFill>
                <a:prstClr val="black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indent="4500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Бюджет города Аксу на 2026-2028 годы</a:t>
            </a:r>
            <a:r>
              <a:rPr lang="ru-RU" altLang="ru-RU" sz="16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сформирован в соответствии с Бюджетным и Налоговым кодексами РК, Прогнозом социально-экономического развития Павлодарской области на 2024-2028 годы и уточненный  </a:t>
            </a:r>
            <a:r>
              <a:rPr lang="ru-RU" sz="1600" dirty="0">
                <a:solidFill>
                  <a:prstClr val="black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решением Аксуского городского маслихата от </a:t>
            </a:r>
            <a:r>
              <a:rPr lang="ru-RU" sz="160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05 октября 2026 года №301/55 «О бюджете города Аксу на 2026-2028 годы».</a:t>
            </a:r>
            <a:endParaRPr lang="ru-RU" altLang="ru-RU" sz="1600" dirty="0">
              <a:solidFill>
                <a:srgbClr val="FF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600" b="1" dirty="0">
              <a:solidFill>
                <a:prstClr val="black"/>
              </a:solidFill>
              <a:latin typeface="Palatino Linotype" panose="0204050205050503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600" b="1" dirty="0">
              <a:solidFill>
                <a:prstClr val="black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Нашивка 2"/>
          <p:cNvSpPr/>
          <p:nvPr/>
        </p:nvSpPr>
        <p:spPr>
          <a:xfrm>
            <a:off x="0" y="2643536"/>
            <a:ext cx="360040" cy="198430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Century Gothic" panose="020B0502020202020204"/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0" y="3897688"/>
            <a:ext cx="360040" cy="198430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Century Gothic" panose="020B0502020202020204"/>
            </a:endParaRPr>
          </a:p>
        </p:txBody>
      </p:sp>
      <p:sp>
        <p:nvSpPr>
          <p:cNvPr id="8" name="Нашивка 7"/>
          <p:cNvSpPr/>
          <p:nvPr/>
        </p:nvSpPr>
        <p:spPr>
          <a:xfrm>
            <a:off x="0" y="5052625"/>
            <a:ext cx="360040" cy="198430"/>
          </a:xfrm>
          <a:prstGeom prst="chevron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3100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351584" y="548680"/>
            <a:ext cx="6912768" cy="14401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6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/>
              </a:rPr>
              <a:t>Процесс разработки местного бюджета</a:t>
            </a:r>
          </a:p>
        </p:txBody>
      </p:sp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2063552" y="2182995"/>
            <a:ext cx="4536504" cy="644494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Century Gothic" panose="020B0502020202020204"/>
              </a:rPr>
              <a:t>Составление и рассмотрение бюджетных заявок и проектов бюджетных программ администраторов местных бюджетных программ</a:t>
            </a:r>
          </a:p>
        </p:txBody>
      </p:sp>
      <p:sp>
        <p:nvSpPr>
          <p:cNvPr id="5" name="Прямоугольник с двумя усеченными противолежащими углами 4"/>
          <p:cNvSpPr/>
          <p:nvPr/>
        </p:nvSpPr>
        <p:spPr>
          <a:xfrm>
            <a:off x="2063552" y="2975083"/>
            <a:ext cx="4536504" cy="597933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Century Gothic" panose="020B0502020202020204"/>
              </a:rPr>
              <a:t>Рассмотрение и определение проекта бюджета города на плановый период</a:t>
            </a:r>
          </a:p>
        </p:txBody>
      </p:sp>
      <p:sp>
        <p:nvSpPr>
          <p:cNvPr id="8" name="Прямоугольник с двумя усеченными противолежащими углами 7"/>
          <p:cNvSpPr/>
          <p:nvPr/>
        </p:nvSpPr>
        <p:spPr>
          <a:xfrm>
            <a:off x="2054093" y="3738115"/>
            <a:ext cx="4536504" cy="580051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Century Gothic" panose="020B0502020202020204"/>
              </a:rPr>
              <a:t>Предоставление проекта бюджета города на рассмотрение акимата</a:t>
            </a:r>
          </a:p>
        </p:txBody>
      </p:sp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2063552" y="4502703"/>
            <a:ext cx="4536504" cy="604350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Century Gothic" panose="020B0502020202020204"/>
              </a:rPr>
              <a:t>Принятие постановления о реализации решения маслихата о бюджете города</a:t>
            </a:r>
          </a:p>
        </p:txBody>
      </p:sp>
      <p:sp>
        <p:nvSpPr>
          <p:cNvPr id="10" name="Прямоугольник с двумя усеченными противолежащими углами 9"/>
          <p:cNvSpPr/>
          <p:nvPr/>
        </p:nvSpPr>
        <p:spPr>
          <a:xfrm>
            <a:off x="2085823" y="5301208"/>
            <a:ext cx="4536504" cy="626990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Century Gothic" panose="020B0502020202020204"/>
              </a:rPr>
              <a:t>Представление проекта решения маслихата о местном бюджете на предстоящий период</a:t>
            </a:r>
          </a:p>
        </p:txBody>
      </p:sp>
      <p:sp>
        <p:nvSpPr>
          <p:cNvPr id="11" name="Прямоугольник с двумя усеченными противолежащими углами 10"/>
          <p:cNvSpPr/>
          <p:nvPr/>
        </p:nvSpPr>
        <p:spPr>
          <a:xfrm>
            <a:off x="2063552" y="6093297"/>
            <a:ext cx="4536504" cy="618697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Century Gothic" panose="020B0502020202020204"/>
              </a:rPr>
              <a:t>Утверждение бюджетных программ государственных органов</a:t>
            </a:r>
          </a:p>
        </p:txBody>
      </p:sp>
      <p:sp>
        <p:nvSpPr>
          <p:cNvPr id="6" name="Прямоугольник с двумя усеченными противолежащими углами 5"/>
          <p:cNvSpPr/>
          <p:nvPr/>
        </p:nvSpPr>
        <p:spPr>
          <a:xfrm>
            <a:off x="7688089" y="2217477"/>
            <a:ext cx="2520280" cy="610012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Century Gothic" panose="020B0502020202020204"/>
              </a:rPr>
              <a:t>До 15 мая текущего финансового года</a:t>
            </a:r>
          </a:p>
        </p:txBody>
      </p:sp>
      <p:sp>
        <p:nvSpPr>
          <p:cNvPr id="13" name="Прямоугольник с двумя усеченными противолежащими углами 12"/>
          <p:cNvSpPr/>
          <p:nvPr/>
        </p:nvSpPr>
        <p:spPr>
          <a:xfrm>
            <a:off x="7688089" y="2975083"/>
            <a:ext cx="2520280" cy="597933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Century Gothic" panose="020B0502020202020204"/>
              </a:rPr>
              <a:t>Не позднее 1 октября текущего финансового года</a:t>
            </a:r>
          </a:p>
        </p:txBody>
      </p:sp>
      <p:sp>
        <p:nvSpPr>
          <p:cNvPr id="14" name="Прямоугольник с двумя усеченными противолежащими углами 13"/>
          <p:cNvSpPr/>
          <p:nvPr/>
        </p:nvSpPr>
        <p:spPr>
          <a:xfrm>
            <a:off x="7707064" y="3735812"/>
            <a:ext cx="2520280" cy="582353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Century Gothic" panose="020B0502020202020204"/>
              </a:rPr>
              <a:t>Не позднее 1 ноября текущего финансового года</a:t>
            </a:r>
          </a:p>
        </p:txBody>
      </p:sp>
      <p:sp>
        <p:nvSpPr>
          <p:cNvPr id="15" name="Прямоугольник с двумя усеченными противолежащими углами 14"/>
          <p:cNvSpPr/>
          <p:nvPr/>
        </p:nvSpPr>
        <p:spPr>
          <a:xfrm>
            <a:off x="7707064" y="4502703"/>
            <a:ext cx="2520280" cy="604350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Century Gothic" panose="020B0502020202020204"/>
              </a:rPr>
              <a:t>Не позднее 15 октября текущего финансового года</a:t>
            </a:r>
          </a:p>
        </p:txBody>
      </p:sp>
      <p:sp>
        <p:nvSpPr>
          <p:cNvPr id="16" name="Прямоугольник с двумя усеченными противолежащими углами 15"/>
          <p:cNvSpPr/>
          <p:nvPr/>
        </p:nvSpPr>
        <p:spPr>
          <a:xfrm>
            <a:off x="7733952" y="5296811"/>
            <a:ext cx="2520280" cy="631387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Century Gothic" panose="020B0502020202020204"/>
              </a:rPr>
              <a:t>В 2-х недельный срок после утверждения бюджета</a:t>
            </a:r>
          </a:p>
        </p:txBody>
      </p:sp>
      <p:sp>
        <p:nvSpPr>
          <p:cNvPr id="17" name="Прямоугольник с двумя усеченными противолежащими углами 16"/>
          <p:cNvSpPr/>
          <p:nvPr/>
        </p:nvSpPr>
        <p:spPr>
          <a:xfrm>
            <a:off x="7733952" y="6090919"/>
            <a:ext cx="2520280" cy="621074"/>
          </a:xfrm>
          <a:prstGeom prst="snip2Diag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Century Gothic" panose="020B0502020202020204"/>
              </a:rPr>
              <a:t>До 30 декабря </a:t>
            </a:r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6679881" y="2373611"/>
            <a:ext cx="909304" cy="297747"/>
          </a:xfrm>
          <a:prstGeom prst="left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19" name="Двойная стрелка влево/вправо 18"/>
          <p:cNvSpPr/>
          <p:nvPr/>
        </p:nvSpPr>
        <p:spPr>
          <a:xfrm>
            <a:off x="6679881" y="3128754"/>
            <a:ext cx="909304" cy="297747"/>
          </a:xfrm>
          <a:prstGeom prst="left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0" name="Двойная стрелка влево/вправо 19"/>
          <p:cNvSpPr/>
          <p:nvPr/>
        </p:nvSpPr>
        <p:spPr>
          <a:xfrm>
            <a:off x="6679881" y="3878114"/>
            <a:ext cx="909304" cy="297747"/>
          </a:xfrm>
          <a:prstGeom prst="left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1" name="Двойная стрелка влево/вправо 20"/>
          <p:cNvSpPr/>
          <p:nvPr/>
        </p:nvSpPr>
        <p:spPr>
          <a:xfrm>
            <a:off x="6679881" y="4656005"/>
            <a:ext cx="909304" cy="297747"/>
          </a:xfrm>
          <a:prstGeom prst="left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2" name="Двойная стрелка влево/вправо 21"/>
          <p:cNvSpPr/>
          <p:nvPr/>
        </p:nvSpPr>
        <p:spPr>
          <a:xfrm>
            <a:off x="6679882" y="5463630"/>
            <a:ext cx="909304" cy="297747"/>
          </a:xfrm>
          <a:prstGeom prst="left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3" name="Двойная стрелка влево/вправо 22"/>
          <p:cNvSpPr/>
          <p:nvPr/>
        </p:nvSpPr>
        <p:spPr>
          <a:xfrm>
            <a:off x="6679882" y="6261797"/>
            <a:ext cx="909304" cy="297747"/>
          </a:xfrm>
          <a:prstGeom prst="leftRight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6426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1179576" y="620685"/>
            <a:ext cx="9071789" cy="1296143"/>
          </a:xfrm>
        </p:spPr>
        <p:txBody>
          <a:bodyPr anchorCtr="1">
            <a:noAutofit/>
          </a:bodyPr>
          <a:lstStyle/>
          <a:p>
            <a:pPr lvl="0" algn="ctr"/>
            <a:r>
              <a:rPr lang="ru-RU" sz="2800" dirty="0">
                <a:effectLst>
                  <a:outerShdw dist="38096" dir="2700000">
                    <a:srgbClr val="000000"/>
                  </a:outerShdw>
                </a:effectLst>
                <a:latin typeface="Bookman Old Style" pitchFamily="18"/>
              </a:rPr>
              <a:t>Основные показатели социально - экономического развития города Аксу </a:t>
            </a:r>
            <a:br>
              <a:rPr lang="ru-RU" sz="2800" dirty="0">
                <a:effectLst>
                  <a:outerShdw dist="38096" dir="2700000">
                    <a:srgbClr val="000000"/>
                  </a:outerShdw>
                </a:effectLst>
                <a:latin typeface="Bookman Old Style" pitchFamily="18"/>
              </a:rPr>
            </a:br>
            <a:r>
              <a:rPr lang="ru-RU" sz="2800" dirty="0">
                <a:effectLst>
                  <a:outerShdw dist="38096" dir="2700000">
                    <a:srgbClr val="000000"/>
                  </a:outerShdw>
                </a:effectLst>
                <a:latin typeface="Bookman Old Style" pitchFamily="18"/>
              </a:rPr>
              <a:t>на 2026-2028 годы</a:t>
            </a:r>
          </a:p>
        </p:txBody>
      </p:sp>
      <p:graphicFrame>
        <p:nvGraphicFramePr>
          <p:cNvPr id="3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305323"/>
              </p:ext>
            </p:extLst>
          </p:nvPr>
        </p:nvGraphicFramePr>
        <p:xfrm>
          <a:off x="1179576" y="2451191"/>
          <a:ext cx="9829800" cy="3578117"/>
        </p:xfrm>
        <a:graphic>
          <a:graphicData uri="http://schemas.openxmlformats.org/drawingml/2006/table">
            <a:tbl>
              <a:tblPr firstRow="1" bandRow="1">
                <a:effectLst/>
                <a:tableStyleId>{7DF18680-E054-41AD-8BC1-D1AEF772440D}</a:tableStyleId>
              </a:tblPr>
              <a:tblGrid>
                <a:gridCol w="53311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7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8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10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15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19908">
                <a:tc>
                  <a:txBody>
                    <a:bodyPr/>
                    <a:lstStyle/>
                    <a:p>
                      <a:pPr lvl="0" algn="ctr"/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Наименование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2025 год</a:t>
                      </a:r>
                    </a:p>
                  </a:txBody>
                  <a:tcPr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2026 год</a:t>
                      </a:r>
                    </a:p>
                  </a:txBody>
                  <a:tcPr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2027 год</a:t>
                      </a:r>
                    </a:p>
                  </a:txBody>
                  <a:tcPr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600" dirty="0">
                          <a:solidFill>
                            <a:srgbClr val="000000"/>
                          </a:solidFill>
                        </a:rPr>
                        <a:t>2028 год</a:t>
                      </a:r>
                    </a:p>
                  </a:txBody>
                  <a:tcPr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8852">
                <a:tc>
                  <a:txBody>
                    <a:bodyPr/>
                    <a:lstStyle/>
                    <a:p>
                      <a:pPr lvl="0"/>
                      <a:r>
                        <a:rPr lang="ru-RU" sz="1400" dirty="0"/>
                        <a:t>Объем</a:t>
                      </a:r>
                      <a:r>
                        <a:rPr lang="ru-RU" sz="1400" baseline="0" dirty="0"/>
                        <a:t> промышленной продукции, в % к предыдущему году</a:t>
                      </a:r>
                      <a:endParaRPr lang="ru-RU" sz="1400" dirty="0"/>
                    </a:p>
                  </a:txBody>
                  <a:tcPr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</a:rPr>
                        <a:t>94,6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</a:rPr>
                        <a:t>93,6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</a:rPr>
                        <a:t>100,3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400" dirty="0">
                          <a:latin typeface="Calibri"/>
                        </a:rPr>
                        <a:t>100,3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1014">
                <a:tc>
                  <a:txBody>
                    <a:bodyPr/>
                    <a:lstStyle/>
                    <a:p>
                      <a:pPr lvl="0"/>
                      <a:r>
                        <a:rPr lang="ru-RU" sz="1400" dirty="0"/>
                        <a:t>Объем производства обрабатывающей промышленности, в % к предыдущему году</a:t>
                      </a:r>
                    </a:p>
                  </a:txBody>
                  <a:tcPr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</a:rPr>
                        <a:t>107,0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</a:rPr>
                        <a:t>91,7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</a:rPr>
                        <a:t>101,0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400" dirty="0">
                          <a:latin typeface="Calibri"/>
                        </a:rPr>
                        <a:t>100,1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785">
                <a:tc>
                  <a:txBody>
                    <a:bodyPr/>
                    <a:lstStyle/>
                    <a:p>
                      <a:pPr lvl="0"/>
                      <a:r>
                        <a:rPr lang="ru-RU" sz="1400" dirty="0"/>
                        <a:t>Индекс физического </a:t>
                      </a:r>
                      <a:r>
                        <a:rPr lang="ru-RU" sz="1400" dirty="0" err="1"/>
                        <a:t>объема</a:t>
                      </a:r>
                      <a:r>
                        <a:rPr lang="ru-RU" sz="1400" dirty="0"/>
                        <a:t> розничного товарооборота, в % к предыдущему году</a:t>
                      </a:r>
                    </a:p>
                  </a:txBody>
                  <a:tcPr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Calibri"/>
                        </a:rPr>
                        <a:t>53,1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Calibri"/>
                        </a:rPr>
                        <a:t>103,2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</a:rPr>
                        <a:t>104,0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400" dirty="0">
                          <a:latin typeface="Calibri"/>
                        </a:rPr>
                        <a:t>104,0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2558">
                <a:tc>
                  <a:txBody>
                    <a:bodyPr/>
                    <a:lstStyle/>
                    <a:p>
                      <a:pPr lvl="0"/>
                      <a:r>
                        <a:rPr lang="ru-RU" sz="1400" dirty="0"/>
                        <a:t>Индекс физического </a:t>
                      </a:r>
                      <a:r>
                        <a:rPr lang="ru-RU" sz="1400" dirty="0" err="1"/>
                        <a:t>объема</a:t>
                      </a:r>
                      <a:r>
                        <a:rPr lang="ru-RU" sz="1400" dirty="0"/>
                        <a:t> строительных</a:t>
                      </a:r>
                      <a:r>
                        <a:rPr lang="ru-RU" sz="1400" baseline="0" dirty="0"/>
                        <a:t> работ, в % к предыдущему году</a:t>
                      </a:r>
                      <a:endParaRPr lang="ru-RU" sz="1400" dirty="0"/>
                    </a:p>
                  </a:txBody>
                  <a:tcPr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</a:rPr>
                        <a:t>131,2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</a:rPr>
                        <a:t>169,7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400" dirty="0">
                          <a:solidFill>
                            <a:srgbClr val="000000"/>
                          </a:solidFill>
                          <a:latin typeface="Calibri"/>
                        </a:rPr>
                        <a:t>100,2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1400" dirty="0">
                          <a:latin typeface="Calibri"/>
                        </a:rPr>
                        <a:t>100,3</a:t>
                      </a:r>
                    </a:p>
                  </a:txBody>
                  <a:tcPr anchor="ctr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3623995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Century Gothic" panose="020B0502020202020204"/>
            </a:endParaRPr>
          </a:p>
        </p:txBody>
      </p:sp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2425806" y="-13533"/>
            <a:ext cx="7330008" cy="936526"/>
          </a:xfrm>
        </p:spPr>
        <p:txBody>
          <a:bodyPr/>
          <a:lstStyle/>
          <a:p>
            <a:pPr algn="ctr" eaLnBrk="1" hangingPunct="1"/>
            <a:r>
              <a:rPr lang="ru-RU" altLang="ru-RU" sz="2800" b="1" dirty="0">
                <a:solidFill>
                  <a:schemeClr val="tx1"/>
                </a:solidFill>
              </a:rPr>
              <a:t>Поступления городского бюджета</a:t>
            </a:r>
          </a:p>
        </p:txBody>
      </p:sp>
      <p:sp>
        <p:nvSpPr>
          <p:cNvPr id="5" name="Овал 4"/>
          <p:cNvSpPr/>
          <p:nvPr/>
        </p:nvSpPr>
        <p:spPr>
          <a:xfrm>
            <a:off x="4871864" y="735349"/>
            <a:ext cx="2448272" cy="132473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prstClr val="black"/>
                </a:solidFill>
                <a:latin typeface="Century Gothic" panose="020B0502020202020204"/>
              </a:rPr>
              <a:t>Городской бюджет</a:t>
            </a:r>
          </a:p>
        </p:txBody>
      </p:sp>
      <p:sp>
        <p:nvSpPr>
          <p:cNvPr id="6" name="Овал 5"/>
          <p:cNvSpPr/>
          <p:nvPr/>
        </p:nvSpPr>
        <p:spPr>
          <a:xfrm>
            <a:off x="4616660" y="2275941"/>
            <a:ext cx="2952328" cy="1259507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Century Gothic" panose="020B0502020202020204"/>
              </a:rPr>
              <a:t>Налоговые поступления</a:t>
            </a:r>
          </a:p>
        </p:txBody>
      </p:sp>
      <p:sp>
        <p:nvSpPr>
          <p:cNvPr id="8" name="Овал 7"/>
          <p:cNvSpPr/>
          <p:nvPr/>
        </p:nvSpPr>
        <p:spPr>
          <a:xfrm>
            <a:off x="7705029" y="1534953"/>
            <a:ext cx="2952328" cy="1225321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Century Gothic" panose="020B0502020202020204"/>
              </a:rPr>
              <a:t>Неналоговые поступления</a:t>
            </a:r>
          </a:p>
        </p:txBody>
      </p:sp>
      <p:sp>
        <p:nvSpPr>
          <p:cNvPr id="9" name="Овал 8"/>
          <p:cNvSpPr/>
          <p:nvPr/>
        </p:nvSpPr>
        <p:spPr>
          <a:xfrm>
            <a:off x="1556501" y="1468430"/>
            <a:ext cx="2952328" cy="135836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Century Gothic" panose="020B0502020202020204"/>
              </a:rPr>
              <a:t>Поступления от продажи основного капитала</a:t>
            </a:r>
          </a:p>
        </p:txBody>
      </p:sp>
      <p:sp>
        <p:nvSpPr>
          <p:cNvPr id="10" name="Овал 9"/>
          <p:cNvSpPr/>
          <p:nvPr/>
        </p:nvSpPr>
        <p:spPr>
          <a:xfrm>
            <a:off x="1556501" y="3132137"/>
            <a:ext cx="2952328" cy="151174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Century Gothic" panose="020B0502020202020204"/>
              </a:rPr>
              <a:t>Трансферты из вышестоящего бюджета</a:t>
            </a:r>
          </a:p>
        </p:txBody>
      </p:sp>
      <p:sp>
        <p:nvSpPr>
          <p:cNvPr id="11" name="Овал 10"/>
          <p:cNvSpPr/>
          <p:nvPr/>
        </p:nvSpPr>
        <p:spPr>
          <a:xfrm>
            <a:off x="4616660" y="3933982"/>
            <a:ext cx="2952328" cy="151174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Century Gothic" panose="020B0502020202020204"/>
              </a:rPr>
              <a:t>Погашение бюджетного кредита</a:t>
            </a:r>
          </a:p>
        </p:txBody>
      </p:sp>
      <p:sp>
        <p:nvSpPr>
          <p:cNvPr id="12" name="Овал 11"/>
          <p:cNvSpPr/>
          <p:nvPr/>
        </p:nvSpPr>
        <p:spPr>
          <a:xfrm>
            <a:off x="1595073" y="4995068"/>
            <a:ext cx="2952328" cy="151174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Century Gothic" panose="020B0502020202020204"/>
              </a:rPr>
              <a:t>Поступление от продажи финансовых активов гос-ва</a:t>
            </a:r>
          </a:p>
        </p:txBody>
      </p:sp>
      <p:sp>
        <p:nvSpPr>
          <p:cNvPr id="13" name="Овал 12"/>
          <p:cNvSpPr/>
          <p:nvPr/>
        </p:nvSpPr>
        <p:spPr>
          <a:xfrm>
            <a:off x="7678625" y="3188943"/>
            <a:ext cx="2952328" cy="151174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Century Gothic" panose="020B0502020202020204"/>
              </a:rPr>
              <a:t>Поступление займов</a:t>
            </a:r>
          </a:p>
        </p:txBody>
      </p:sp>
      <p:sp>
        <p:nvSpPr>
          <p:cNvPr id="15" name="Овал 14"/>
          <p:cNvSpPr/>
          <p:nvPr/>
        </p:nvSpPr>
        <p:spPr>
          <a:xfrm>
            <a:off x="7678625" y="4995068"/>
            <a:ext cx="2952328" cy="151174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  <a:latin typeface="Century Gothic" panose="020B0502020202020204"/>
              </a:rPr>
              <a:t>Свободные остатки бюджетных средств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4413779" y="1656983"/>
            <a:ext cx="504056" cy="23786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3953383" y="1836807"/>
            <a:ext cx="1090087" cy="12058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7127857" y="1834041"/>
            <a:ext cx="1263476" cy="129803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4197799" y="1952001"/>
            <a:ext cx="1006828" cy="118013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197800" y="3132138"/>
            <a:ext cx="547499" cy="60847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4409307" y="3754679"/>
            <a:ext cx="341507" cy="72257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4142699" y="4477258"/>
            <a:ext cx="262555" cy="51781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5570720" y="3597168"/>
            <a:ext cx="18800" cy="2908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6079142" y="2104333"/>
            <a:ext cx="11668" cy="1733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7290921" y="1639116"/>
            <a:ext cx="484192" cy="2644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6977978" y="1952001"/>
            <a:ext cx="1168182" cy="118007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H="1">
            <a:off x="7436641" y="3138434"/>
            <a:ext cx="703992" cy="56862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7436643" y="3705755"/>
            <a:ext cx="268387" cy="77150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7703076" y="4477258"/>
            <a:ext cx="233205" cy="62760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5589520" y="2070777"/>
            <a:ext cx="0" cy="16861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49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-1" y="413992"/>
            <a:ext cx="12191999" cy="936526"/>
          </a:xfrm>
        </p:spPr>
        <p:txBody>
          <a:bodyPr/>
          <a:lstStyle/>
          <a:p>
            <a:pPr algn="ctr" eaLnBrk="1" hangingPunct="1"/>
            <a:r>
              <a:rPr lang="ru-RU" altLang="ru-RU" sz="2800" b="1" dirty="0"/>
              <a:t>Структура поступлений городского бюджета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616280" y="1021687"/>
            <a:ext cx="1512168" cy="360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prstClr val="white"/>
                </a:solidFill>
                <a:latin typeface="Century Gothic" panose="020B0502020202020204"/>
              </a:rPr>
              <a:t>млн. тенге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413292"/>
              </p:ext>
            </p:extLst>
          </p:nvPr>
        </p:nvGraphicFramePr>
        <p:xfrm>
          <a:off x="678607" y="1382148"/>
          <a:ext cx="10845986" cy="547585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802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31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8478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>
                          <a:solidFill>
                            <a:schemeClr val="tx1"/>
                          </a:solidFill>
                        </a:rPr>
                        <a:t>Наименование показателей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</a:rPr>
                        <a:t>2026</a:t>
                      </a:r>
                    </a:p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</a:rPr>
                        <a:t>год</a:t>
                      </a:r>
                      <a:endParaRPr lang="ru-RU" sz="1000" b="1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170">
                <a:tc>
                  <a:txBody>
                    <a:bodyPr/>
                    <a:lstStyle/>
                    <a:p>
                      <a:pPr algn="l"/>
                      <a:r>
                        <a:rPr lang="ru-RU" sz="2300" b="1" i="0" dirty="0">
                          <a:solidFill>
                            <a:schemeClr val="tx1"/>
                          </a:solidFill>
                        </a:rPr>
                        <a:t>Поступления</a:t>
                      </a:r>
                      <a:r>
                        <a:rPr lang="ru-RU" sz="2300" b="1" i="0" baseline="0" dirty="0">
                          <a:solidFill>
                            <a:schemeClr val="tx1"/>
                          </a:solidFill>
                        </a:rPr>
                        <a:t> - всего</a:t>
                      </a:r>
                      <a:endParaRPr lang="ru-RU" sz="23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25542,5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752">
                <a:tc>
                  <a:txBody>
                    <a:bodyPr/>
                    <a:lstStyle/>
                    <a:p>
                      <a:pPr algn="l"/>
                      <a:r>
                        <a:rPr lang="ru-RU" sz="1200" b="1" i="1" dirty="0">
                          <a:solidFill>
                            <a:schemeClr val="tx1"/>
                          </a:solidFill>
                        </a:rPr>
                        <a:t>в том числе: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885">
                <a:tc>
                  <a:txBody>
                    <a:bodyPr/>
                    <a:lstStyle/>
                    <a:p>
                      <a:r>
                        <a:rPr lang="ru-RU" sz="1400" b="1" i="0" dirty="0"/>
                        <a:t>Налоговые поступления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i="0" dirty="0"/>
                        <a:t>12745,5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885">
                <a:tc>
                  <a:txBody>
                    <a:bodyPr/>
                    <a:lstStyle/>
                    <a:p>
                      <a:r>
                        <a:rPr lang="ru-RU" sz="1400" b="1" i="0" dirty="0"/>
                        <a:t>Неналоговые поступления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i="0" dirty="0"/>
                        <a:t>119,1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885">
                <a:tc>
                  <a:txBody>
                    <a:bodyPr/>
                    <a:lstStyle/>
                    <a:p>
                      <a:r>
                        <a:rPr lang="ru-RU" sz="1400" b="1" i="0" dirty="0"/>
                        <a:t>Поступления от продажи основного капитала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i="0" dirty="0"/>
                        <a:t>884,0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083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Поступления трансфертов, в том числе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ru-RU" sz="1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7076,5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302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1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Трансферты из вышестоящих органов государственного управления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400" b="1" i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7074,6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302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1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Трансферты из нижестоящих органов государственного управления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5302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600" b="1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Погашение бюджетных кредитов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218,6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0833067"/>
                  </a:ext>
                </a:extLst>
              </a:tr>
              <a:tr h="475302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600" b="1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Поступления займов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3305,5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496940"/>
                  </a:ext>
                </a:extLst>
              </a:tr>
              <a:tr h="475302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600" b="1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Свободные остатки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1193,3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8846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3859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0"/>
            <a:ext cx="12192000" cy="55403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kk-KZ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alt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ГОРОДСКОГО БЮДЖЕТА</a:t>
            </a:r>
            <a:r>
              <a:rPr lang="ru-RU" alt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23673" name="Group 121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07111875"/>
              </p:ext>
            </p:extLst>
          </p:nvPr>
        </p:nvGraphicFramePr>
        <p:xfrm>
          <a:off x="-1" y="557213"/>
          <a:ext cx="12192000" cy="6294976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06188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3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Наименование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2026 год 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anchor="ctr" horzOverflow="overflow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51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РАСХОДЫ - всего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25542,5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8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Затраты: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cs typeface="Raavi" panose="020B0502040204020203" pitchFamily="34" charset="0"/>
                        </a:rPr>
                        <a:t>25117,3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46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Государственные услуги общего характера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2243,5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9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Оборона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137,8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4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Общественный порядок, безопасность, правовая, судебная, уголовно-исполнительная деятельность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77,0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77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Социальная помощь и социальное обеспечение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2055,1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3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Жилищно - коммунальное хозяйство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8189,8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4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Культура, спорт, туризм и информационное пространство 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1225,9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93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Топливно-энергетический комплекс и недропользование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2914,2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029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Сельское ,водное, лесное, рыбное хозяйство ,особо охраняемые природные территории, охрана окружающий среды и животного мира, земельные отношения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151,2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60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Промышленность, архитектурная, градостроительная и строительная деятельность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167,4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93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Транспорт и коммуникации</a:t>
                      </a: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3974,5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86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Прочие</a:t>
                      </a:r>
                      <a:endParaRPr kumimoji="0" lang="ru-RU" alt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1789,9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86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Обслуживание долга</a:t>
                      </a: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143,0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971697053"/>
                  </a:ext>
                </a:extLst>
              </a:tr>
              <a:tr h="2886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Трансферты</a:t>
                      </a: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2047,9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241495465"/>
                  </a:ext>
                </a:extLst>
              </a:tr>
              <a:tr h="3122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Бюджетные кредиты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86,5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22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Приобретение финансовых активов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120,1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22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Погашение займов</a:t>
                      </a:r>
                      <a:endParaRPr kumimoji="0" lang="ru-RU" alt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0" marR="91430" marT="45713" marB="45713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8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4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 sz="20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buFont typeface="Wingdings 2" panose="05020102010507070707" pitchFamily="18" charset="2"/>
                        <a:defRPr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 2" panose="05020102010507070707" pitchFamily="18" charset="2"/>
                        <a:defRPr sz="1600">
                          <a:solidFill>
                            <a:schemeClr val="tx2"/>
                          </a:solidFill>
                          <a:latin typeface="Franklin Gothic Book" panose="020B05030201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218,6</a:t>
                      </a:r>
                    </a:p>
                  </a:txBody>
                  <a:tcPr marL="91430" marR="91430" marT="45713" marB="45713"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9264352" y="277279"/>
            <a:ext cx="1296144" cy="21602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тенге</a:t>
            </a:r>
          </a:p>
        </p:txBody>
      </p:sp>
    </p:spTree>
    <p:extLst>
      <p:ext uri="{BB962C8B-B14F-4D97-AF65-F5344CB8AC3E}">
        <p14:creationId xmlns:p14="http://schemas.microsoft.com/office/powerpoint/2010/main" val="21246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12192000" cy="692696"/>
          </a:xfrm>
          <a:prstGeom prst="rect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200" cap="none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/>
              </a:rPr>
              <a:t>Основные направления расходов бюджета в 2026 году</a:t>
            </a: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2706823562"/>
              </p:ext>
            </p:extLst>
          </p:nvPr>
        </p:nvGraphicFramePr>
        <p:xfrm>
          <a:off x="-42585" y="692696"/>
          <a:ext cx="12234585" cy="6685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1"/>
          <p:cNvSpPr txBox="1"/>
          <p:nvPr/>
        </p:nvSpPr>
        <p:spPr>
          <a:xfrm>
            <a:off x="1022418" y="6511651"/>
            <a:ext cx="792086" cy="32848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455726" y="5654713"/>
            <a:ext cx="716126" cy="5105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3105A095-0C66-465D-A9B1-5BC842DD861F}"/>
              </a:ext>
            </a:extLst>
          </p:cNvPr>
          <p:cNvSpPr txBox="1"/>
          <p:nvPr/>
        </p:nvSpPr>
        <p:spPr>
          <a:xfrm>
            <a:off x="455726" y="6183164"/>
            <a:ext cx="792086" cy="32848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80273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1"/>
          <p:cNvSpPr txBox="1">
            <a:spLocks/>
          </p:cNvSpPr>
          <p:nvPr/>
        </p:nvSpPr>
        <p:spPr>
          <a:xfrm>
            <a:off x="13128" y="-26513"/>
            <a:ext cx="10669060" cy="129527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500" cap="none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Расходы на социальную помощь и</a:t>
            </a:r>
          </a:p>
          <a:p>
            <a:pPr algn="ctr"/>
            <a:r>
              <a:rPr lang="ru-RU" sz="2500" cap="none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социальное обеспечение в 2026 году </a:t>
            </a:r>
          </a:p>
          <a:p>
            <a:pPr algn="ctr"/>
            <a:r>
              <a:rPr lang="ru-RU" sz="2500" i="1" cap="none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счет средств местного бюджета</a:t>
            </a:r>
          </a:p>
        </p:txBody>
      </p:sp>
      <p:pic>
        <p:nvPicPr>
          <p:cNvPr id="35" name="Picture 3" descr="C:\Users\User\Desktop\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944" y="7056"/>
            <a:ext cx="1631735" cy="1221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089918"/>
              </p:ext>
            </p:extLst>
          </p:nvPr>
        </p:nvGraphicFramePr>
        <p:xfrm>
          <a:off x="13128" y="1302329"/>
          <a:ext cx="12178872" cy="475909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0397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10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Сумма, </a:t>
                      </a:r>
                      <a:r>
                        <a:rPr lang="ru-RU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млн.т</a:t>
                      </a:r>
                      <a:r>
                        <a:rPr lang="ru-RU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18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Государственная адресная социальная помощь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400" b="1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400" b="1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52,1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463">
                <a:tc>
                  <a:txBody>
                    <a:bodyPr/>
                    <a:lstStyle/>
                    <a:p>
                      <a:pPr algn="l"/>
                      <a:r>
                        <a:rPr lang="ru-RU" sz="14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Оказание социальной помощи на приобретение топлива специалистам здравоохранения, образования, социального обеспечения, культуры, спорта и ветеринарии в сельской местности в соответствии с законодательством Республики Казахстан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180">
                <a:tc>
                  <a:txBody>
                    <a:bodyPr/>
                    <a:lstStyle/>
                    <a:p>
                      <a:pPr marL="0" indent="0" algn="l" eaLnBrk="1" hangingPunct="1"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ru-RU" sz="14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Оказание жилищной помощи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328">
                <a:tc>
                  <a:txBody>
                    <a:bodyPr/>
                    <a:lstStyle/>
                    <a:p>
                      <a:pPr marL="0" indent="0" algn="l" eaLnBrk="1" hangingPunct="1"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ru-RU" sz="14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Социальная помощь отдельным категориям нуждающихся граждан по решениям местных представительных органов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6402">
                <a:tc>
                  <a:txBody>
                    <a:bodyPr/>
                    <a:lstStyle/>
                    <a:p>
                      <a:pPr marL="0" indent="0" algn="l" eaLnBrk="1" hangingPunct="1"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ru-RU" sz="14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Материальное обеспечение детей-инвалидов, воспитывающихся и обучающихся на дому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180">
                <a:tc>
                  <a:txBody>
                    <a:bodyPr/>
                    <a:lstStyle/>
                    <a:p>
                      <a:pPr marL="0" indent="0" algn="l" eaLnBrk="1" hangingPunct="1"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ru-RU" sz="14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Социальная адаптация лиц, не имеющих определенного местожительства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180">
                <a:tc>
                  <a:txBody>
                    <a:bodyPr/>
                    <a:lstStyle/>
                    <a:p>
                      <a:pPr algn="l" eaLnBrk="1" hangingPunct="1">
                        <a:defRPr/>
                      </a:pPr>
                      <a:r>
                        <a:rPr lang="ru-RU" sz="14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Оказание социальной помощи нуждающимся гражданам на дому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238,9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8463">
                <a:tc>
                  <a:txBody>
                    <a:bodyPr/>
                    <a:lstStyle/>
                    <a:p>
                      <a:pPr algn="l" eaLnBrk="1" hangingPunct="1">
                        <a:defRPr/>
                      </a:pPr>
                      <a:r>
                        <a:rPr lang="ru-RU" sz="14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нуждающихся инвалидов обязательными гигиеническими средствами и предоставление услуг специалистами жестового языка, индивидуальными помощниками в соответствии с индивидуальной программой реабилитации инвалида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740,9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0193">
                <a:tc>
                  <a:txBody>
                    <a:bodyPr/>
                    <a:lstStyle/>
                    <a:p>
                      <a:pPr algn="l" eaLnBrk="1" hangingPunct="1">
                        <a:defRPr/>
                      </a:pPr>
                      <a:r>
                        <a:rPr lang="ru-RU" sz="14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Размещение государственного социального заказа в неправительственных организациях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59328">
                <a:tc>
                  <a:txBody>
                    <a:bodyPr/>
                    <a:lstStyle/>
                    <a:p>
                      <a:pPr algn="l" eaLnBrk="1" hangingPunct="1"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Социальная поддержка отдельных категорий граждан в виде льготного, бесплатного проезда на городском общественном транспорте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652803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8932" y="-53407"/>
            <a:ext cx="3239940" cy="1235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0547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1"/>
          <p:cNvSpPr txBox="1">
            <a:spLocks/>
          </p:cNvSpPr>
          <p:nvPr/>
        </p:nvSpPr>
        <p:spPr>
          <a:xfrm>
            <a:off x="0" y="-26514"/>
            <a:ext cx="12191999" cy="12211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ctr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cap="none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трансферты и трансферты </a:t>
            </a:r>
          </a:p>
          <a:p>
            <a:pPr algn="ctr"/>
            <a:r>
              <a:rPr lang="ru-RU" sz="2800" cap="none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развитие из вышестоящего бюджета на 2026 год</a:t>
            </a:r>
            <a:endParaRPr lang="ru-RU" sz="2800" i="1" cap="none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Picture 3" descr="C:\Users\User\Desktop\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399" y="-19324"/>
            <a:ext cx="1631735" cy="1221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771803"/>
              </p:ext>
            </p:extLst>
          </p:nvPr>
        </p:nvGraphicFramePr>
        <p:xfrm>
          <a:off x="105918" y="1216544"/>
          <a:ext cx="11980164" cy="5464496"/>
        </p:xfrm>
        <a:graphic>
          <a:graphicData uri="http://schemas.openxmlformats.org/drawingml/2006/table">
            <a:tbl>
              <a:tblPr firstRow="1" bandRow="1">
                <a:effectLst/>
                <a:tableStyleId>{E8B1032C-EA38-4F05-BA0D-38AFFFC7BED3}</a:tableStyleId>
              </a:tblPr>
              <a:tblGrid>
                <a:gridCol w="10990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572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Сумма, </a:t>
                      </a:r>
                      <a:r>
                        <a:rPr lang="ru-RU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млн.т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320">
                <a:tc>
                  <a:txBody>
                    <a:bodyPr/>
                    <a:lstStyle/>
                    <a:p>
                      <a:pPr algn="r" eaLnBrk="1" hangingPunct="1"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сумм целевых  текущих трансфертов бюджетам районным (городов областного значения) на капитальный, средний и текущий ремонт автомобильных дорог районного значения, улиц населенных пунктов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774,3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4184"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Средний ремонт улиц Пушкина, Чкалова, Б.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Момышулы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города Аксу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348,6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7750"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Средний ремонт улиц Ауэзова и Строителей города Аксу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425,7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6156"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развитие системы водоснабжения и водоотведения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3302,9</a:t>
                      </a:r>
                      <a:endParaRPr lang="ru-KZ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7750"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коллектора диаметром 500 мм по улице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Донентаева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города Аксу Павлодарской  области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2057,5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62323"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"Реконструкция напорного канализационного коллектора от ФНС до КГ (открытым способом и методом санации) и самотечного канализационного коллектора от КГ до КОС (открытым способом) в городе Аксу Павлодарской области"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1245,4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39800875"/>
                  </a:ext>
                </a:extLst>
              </a:tr>
              <a:tr h="317750"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или обустройство инженерно-коммуникационной инфраструктуры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873,4</a:t>
                      </a:r>
                      <a:endParaRPr lang="ru-KZ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975145222"/>
                  </a:ext>
                </a:extLst>
              </a:tr>
              <a:tr h="311689"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сетей электроснабжения села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Уштерек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, сельская зона города Аксу Павлодарской области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518,5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743551261"/>
                  </a:ext>
                </a:extLst>
              </a:tr>
              <a:tr h="317750"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сетей электроснабжения в селе Достык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Достыкского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сельского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окурга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города Аксу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354,8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643907842"/>
                  </a:ext>
                </a:extLst>
              </a:tr>
              <a:tr h="442334"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строительство и реконструкцию жилья коммунального жилищного фонда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651,3</a:t>
                      </a:r>
                      <a:endParaRPr lang="ru-KZ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123905436"/>
                  </a:ext>
                </a:extLst>
              </a:tr>
              <a:tr h="619769"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"Строительство многоквартирного жилого дома по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ул.Донентаева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44 в городе Аксу Павлодарской области".  (без наружных инженерных сетей). Корректировка сметной документации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651,3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346" y="-39077"/>
            <a:ext cx="1743255" cy="1235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3503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-91443" y="368271"/>
            <a:ext cx="12191999" cy="1811591"/>
          </a:xfrm>
        </p:spPr>
        <p:txBody>
          <a:bodyPr/>
          <a:lstStyle/>
          <a:p>
            <a:pPr algn="ctr"/>
            <a:r>
              <a:rPr lang="ru-RU" altLang="ru-RU" sz="2800" b="1" dirty="0"/>
              <a:t>Распределение сумм целевых текущих трансфертов </a:t>
            </a:r>
            <a:br>
              <a:rPr lang="ru-RU" altLang="ru-RU" sz="2800" b="1" dirty="0"/>
            </a:br>
            <a:r>
              <a:rPr lang="ru-RU" altLang="ru-RU" sz="2800" b="1" dirty="0"/>
              <a:t>в рамках проекта «Ауыл-Ел </a:t>
            </a:r>
            <a:r>
              <a:rPr lang="ru-RU" altLang="ru-RU" sz="2800" b="1" dirty="0" err="1"/>
              <a:t>бесігі</a:t>
            </a:r>
            <a:r>
              <a:rPr lang="ru-RU" altLang="ru-RU" sz="2800" b="1" dirty="0"/>
              <a:t>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791936" y="1432519"/>
            <a:ext cx="1512168" cy="5287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b="1" i="1" dirty="0">
              <a:solidFill>
                <a:prstClr val="white"/>
              </a:solidFill>
              <a:latin typeface="Century Gothic" panose="020B0502020202020204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772634"/>
              </p:ext>
            </p:extLst>
          </p:nvPr>
        </p:nvGraphicFramePr>
        <p:xfrm>
          <a:off x="54866" y="2794625"/>
          <a:ext cx="12137134" cy="160985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980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70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3386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dirty="0">
                          <a:solidFill>
                            <a:schemeClr val="tx1"/>
                          </a:solidFill>
                        </a:rPr>
                        <a:t>Наименование проектов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tx1"/>
                          </a:solidFill>
                        </a:rPr>
                        <a:t>1485</a:t>
                      </a:r>
                      <a:r>
                        <a:rPr lang="en-US" sz="1800" b="1" i="0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800" b="1" i="0" dirty="0">
                          <a:solidFill>
                            <a:schemeClr val="tx1"/>
                          </a:solidFill>
                        </a:rPr>
                        <a:t>7 </a:t>
                      </a:r>
                      <a:r>
                        <a:rPr lang="ru-RU" sz="1800" b="1" i="0" dirty="0" err="1">
                          <a:solidFill>
                            <a:schemeClr val="tx1"/>
                          </a:solidFill>
                        </a:rPr>
                        <a:t>млн.тенге</a:t>
                      </a:r>
                      <a:endParaRPr lang="ru-RU" sz="1800" b="1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23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«Строительство культурно-досугового центра в селе Алгабас </a:t>
                      </a:r>
                      <a:r>
                        <a:rPr lang="ru-RU" sz="14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Алгабасского</a:t>
                      </a:r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сельского округа города Аксу Павлодарской области.»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210110"/>
                  </a:ext>
                </a:extLst>
              </a:tr>
              <a:tr h="52823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«Строительство физкультурно-оздоровительного комплекса в селе </a:t>
                      </a:r>
                      <a:r>
                        <a:rPr lang="ru-RU" sz="14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Енбек</a:t>
                      </a:r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сельского округа имени </a:t>
                      </a:r>
                      <a:r>
                        <a:rPr lang="ru-RU" sz="14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Мамаита</a:t>
                      </a:r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Омарова города Аксу Павлодарской области»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304,9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8061827"/>
                  </a:ext>
                </a:extLst>
              </a:tr>
            </a:tbl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D9B6368F-C207-AB0D-D49A-D07C20E2B3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755475"/>
              </p:ext>
            </p:extLst>
          </p:nvPr>
        </p:nvGraphicFramePr>
        <p:xfrm>
          <a:off x="54866" y="4404475"/>
          <a:ext cx="12137134" cy="10564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980127">
                  <a:extLst>
                    <a:ext uri="{9D8B030D-6E8A-4147-A177-3AD203B41FA5}">
                      <a16:colId xmlns:a16="http://schemas.microsoft.com/office/drawing/2014/main" val="1349373212"/>
                    </a:ext>
                  </a:extLst>
                </a:gridCol>
                <a:gridCol w="2157007">
                  <a:extLst>
                    <a:ext uri="{9D8B030D-6E8A-4147-A177-3AD203B41FA5}">
                      <a16:colId xmlns:a16="http://schemas.microsoft.com/office/drawing/2014/main" val="3813667901"/>
                    </a:ext>
                  </a:extLst>
                </a:gridCol>
              </a:tblGrid>
              <a:tr h="528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«Строительство физкультурно-оздоровительного комплекса в селе </a:t>
                      </a:r>
                      <a:r>
                        <a:rPr lang="ru-RU" sz="14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Жолкудык</a:t>
                      </a:r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Алгабасского</a:t>
                      </a:r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сельского округа города Аксу Павлодарской области. (корректировка)»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343,3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756604"/>
                  </a:ext>
                </a:extLst>
              </a:tr>
              <a:tr h="528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"Строительство физкультурно-оздоровительного комплекса в селе Пограничник </a:t>
                      </a:r>
                      <a:r>
                        <a:rPr lang="ru-RU" sz="14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Достыкского</a:t>
                      </a:r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сельского округа города Аксу Павлодарской области. Корректировка"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304,4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7178325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5409D9E-7B54-FA68-2135-905C4E0084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6687770"/>
              </p:ext>
            </p:extLst>
          </p:nvPr>
        </p:nvGraphicFramePr>
        <p:xfrm>
          <a:off x="54866" y="5460939"/>
          <a:ext cx="12137134" cy="52823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9980127">
                  <a:extLst>
                    <a:ext uri="{9D8B030D-6E8A-4147-A177-3AD203B41FA5}">
                      <a16:colId xmlns:a16="http://schemas.microsoft.com/office/drawing/2014/main" val="1945547676"/>
                    </a:ext>
                  </a:extLst>
                </a:gridCol>
                <a:gridCol w="2157007">
                  <a:extLst>
                    <a:ext uri="{9D8B030D-6E8A-4147-A177-3AD203B41FA5}">
                      <a16:colId xmlns:a16="http://schemas.microsoft.com/office/drawing/2014/main" val="3054232562"/>
                    </a:ext>
                  </a:extLst>
                </a:gridCol>
              </a:tblGrid>
              <a:tr h="528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"Строительство физкультурно-оздоровительного комплекса в селе Алгабас </a:t>
                      </a:r>
                      <a:r>
                        <a:rPr lang="ru-RU" sz="14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Алгабасского</a:t>
                      </a:r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сельского округа города Аксу Павлодарской области.(корректировка)"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367,3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2056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34613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0" y="-228448"/>
            <a:ext cx="12192000" cy="109251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anchor="ctr">
            <a:normAutofit fontScale="92500" lnSpcReduction="10000"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Жилищно-коммунальное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хозяйство </a:t>
            </a:r>
            <a:r>
              <a:rPr lang="ru-RU" cap="none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/>
              </a:rPr>
              <a:t>в 2026</a:t>
            </a:r>
            <a:r>
              <a:rPr kumimoji="0" lang="ru-RU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 году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50" y="-113543"/>
            <a:ext cx="1065091" cy="8627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756" y="-134418"/>
            <a:ext cx="1120145" cy="8681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250895"/>
              </p:ext>
            </p:extLst>
          </p:nvPr>
        </p:nvGraphicFramePr>
        <p:xfrm>
          <a:off x="-2" y="864063"/>
          <a:ext cx="12191999" cy="6197187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0677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44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8275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788">
                <a:tc>
                  <a:txBody>
                    <a:bodyPr/>
                    <a:lstStyle/>
                    <a:p>
                      <a:r>
                        <a:rPr lang="ru-RU" sz="160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сохранения государственного жилищного фонда</a:t>
                      </a:r>
                      <a:endParaRPr lang="ru-RU" sz="16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788">
                <a:tc>
                  <a:txBody>
                    <a:bodyPr/>
                    <a:lstStyle/>
                    <a:p>
                      <a:r>
                        <a:rPr lang="ru-RU" sz="160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Функционирование системы водоснабжения и водоотведения</a:t>
                      </a:r>
                      <a:endParaRPr lang="ru-RU" sz="16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91,0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788">
                <a:tc>
                  <a:txBody>
                    <a:bodyPr/>
                    <a:lstStyle/>
                    <a:p>
                      <a:r>
                        <a:rPr lang="ru-RU" sz="160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Освещение улиц в населенных пунктах</a:t>
                      </a:r>
                      <a:endParaRPr lang="ru-RU" sz="16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577,2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788">
                <a:tc>
                  <a:txBody>
                    <a:bodyPr/>
                    <a:lstStyle/>
                    <a:p>
                      <a:r>
                        <a:rPr lang="ru-RU" sz="160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санитарии населенных пунктов</a:t>
                      </a:r>
                      <a:endParaRPr lang="ru-RU" sz="16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788">
                <a:tc>
                  <a:txBody>
                    <a:bodyPr/>
                    <a:lstStyle/>
                    <a:p>
                      <a:r>
                        <a:rPr lang="ru-RU" sz="1600" i="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мест захоронений и захоронение безродных</a:t>
                      </a:r>
                      <a:endParaRPr lang="ru-RU" sz="16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</a:t>
                      </a:r>
                      <a:r>
                        <a:rPr lang="en-US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788">
                <a:tc>
                  <a:txBody>
                    <a:bodyPr/>
                    <a:lstStyle/>
                    <a:p>
                      <a:r>
                        <a:rPr lang="ru-RU" sz="160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и озеленение населенных пунктов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1439,</a:t>
                      </a:r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478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Проектные предложения в рамках «Бюджет народного участия»: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952228"/>
                  </a:ext>
                </a:extLst>
              </a:tr>
              <a:tr h="32478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1. Благоустройство Городского парка культуры и отдыха. Площадь Государственных символов.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903459"/>
                  </a:ext>
                </a:extLst>
              </a:tr>
              <a:tr h="56099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Реконструкция пешеходной дорожки вдоль автомобильной дороги, ведущей на предприятие </a:t>
                      </a:r>
                      <a:r>
                        <a:rPr lang="ru-RU" sz="160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Аксусский</a:t>
                      </a:r>
                      <a:r>
                        <a:rPr lang="ru-RU" sz="160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завод ферросплавов. 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596547"/>
                  </a:ext>
                </a:extLst>
              </a:tr>
              <a:tr h="32478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3. Установка велосипедной парковки во дворе дома ул.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Донентаева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, 40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992579"/>
                  </a:ext>
                </a:extLst>
              </a:tr>
              <a:tr h="32478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4. Установка освещения на проезжей зоне между домами по улице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Донентаева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, 36 и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Донентаева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, 32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913531"/>
                  </a:ext>
                </a:extLst>
              </a:tr>
              <a:tr h="32478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5. Благоустройство детской площадки по ул. Железнодорожная, 10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517151"/>
                  </a:ext>
                </a:extLst>
              </a:tr>
              <a:tr h="32478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6. Строительство мини-парка во дворе Маншук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Маметовой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 дом 19.</a:t>
                      </a:r>
                      <a:endParaRPr lang="ru-RU" sz="160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222329"/>
                  </a:ext>
                </a:extLst>
              </a:tr>
              <a:tr h="32478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7. Реконструкция детской площадки по адресу ул. Астана, 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972974"/>
                  </a:ext>
                </a:extLst>
              </a:tr>
              <a:tr h="34447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8. Благоустройство парка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Волонтеров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. Установка 3-х пергол в парке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Волонтеров</a:t>
                      </a: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 по улице М. </a:t>
                      </a:r>
                      <a:r>
                        <a:rPr kumimoji="0" lang="ru-RU" alt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Маметовой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371328"/>
                  </a:ext>
                </a:extLst>
              </a:tr>
              <a:tr h="57667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itchFamily="34" charset="0"/>
                          <a:cs typeface="Times New Roman" panose="02020603050405020304" pitchFamily="18" charset="0"/>
                        </a:rPr>
                        <a:t>9. Благоустройство набережной г. Аксу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672652"/>
                  </a:ext>
                </a:extLst>
              </a:tr>
            </a:tbl>
          </a:graphicData>
        </a:graphic>
      </p:graphicFrame>
      <p:sp>
        <p:nvSpPr>
          <p:cNvPr id="5" name="Горизонтальный свиток 4"/>
          <p:cNvSpPr/>
          <p:nvPr/>
        </p:nvSpPr>
        <p:spPr>
          <a:xfrm>
            <a:off x="-5" y="809846"/>
            <a:ext cx="12191999" cy="456898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 счет средств из местного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13321986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-1" y="0"/>
            <a:ext cx="12191999" cy="11113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anchor="t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cap="none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/>
              </a:rPr>
              <a:t>Культура и внутренняя политика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432847384"/>
              </p:ext>
            </p:extLst>
          </p:nvPr>
        </p:nvGraphicFramePr>
        <p:xfrm>
          <a:off x="0" y="1111312"/>
          <a:ext cx="12192000" cy="5746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" name="Рисунок 14" descr="C:\Users\Admin\Desktop\фантазия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87354" y="1179469"/>
            <a:ext cx="2155671" cy="13257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Рисунок 15" descr="C:\Users\Admin\Desktop\фото Би-Бала\мл_айголек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28249" y="1211871"/>
            <a:ext cx="2012007" cy="12587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 descr="IMG-20150921-WA0001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20785" y="5155736"/>
            <a:ext cx="2465336" cy="1493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350" y="5204350"/>
            <a:ext cx="2406865" cy="15519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Скругленный прямоугольник 1"/>
          <p:cNvSpPr/>
          <p:nvPr/>
        </p:nvSpPr>
        <p:spPr>
          <a:xfrm>
            <a:off x="4753132" y="1488749"/>
            <a:ext cx="2518950" cy="1217411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srgbClr val="FF0000"/>
                </a:solidFill>
                <a:latin typeface="Century Gothic" panose="020B0502020202020204"/>
              </a:rPr>
              <a:t>656,7 млн. тенге</a:t>
            </a:r>
            <a:r>
              <a:rPr lang="ru-RU" sz="1500" dirty="0">
                <a:solidFill>
                  <a:prstClr val="black"/>
                </a:solidFill>
                <a:latin typeface="Century Gothic" panose="020B0502020202020204"/>
              </a:rPr>
              <a:t> – поддержка культурно-досуговой работы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96686" y="2629468"/>
            <a:ext cx="2658235" cy="1008112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srgbClr val="FF0000"/>
                </a:solidFill>
                <a:latin typeface="Century Gothic" panose="020B0502020202020204"/>
              </a:rPr>
              <a:t>180,4 млн. тенге</a:t>
            </a:r>
            <a:r>
              <a:rPr lang="ru-RU" sz="1500" dirty="0">
                <a:solidFill>
                  <a:prstClr val="black"/>
                </a:solidFill>
                <a:latin typeface="Century Gothic" panose="020B0502020202020204"/>
              </a:rPr>
              <a:t> – функционирование районных (городских) библиотек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636073" y="3818829"/>
            <a:ext cx="2658235" cy="1203565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srgbClr val="FF0000"/>
                </a:solidFill>
                <a:latin typeface="Century Gothic" panose="020B0502020202020204"/>
              </a:rPr>
              <a:t>2,7 млн. тенге</a:t>
            </a:r>
            <a:r>
              <a:rPr lang="ru-RU" sz="1500" dirty="0">
                <a:solidFill>
                  <a:prstClr val="black"/>
                </a:solidFill>
                <a:latin typeface="Century Gothic" panose="020B0502020202020204"/>
              </a:rPr>
              <a:t> – развитие государственного языка и других языков народа Казахстана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824964" y="3806294"/>
            <a:ext cx="2730963" cy="1201291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srgbClr val="FF0000"/>
                </a:solidFill>
                <a:latin typeface="Century Gothic" panose="020B0502020202020204"/>
              </a:rPr>
              <a:t>52,0 млн. тенге</a:t>
            </a:r>
            <a:r>
              <a:rPr lang="ru-RU" sz="1500" dirty="0">
                <a:solidFill>
                  <a:prstClr val="black"/>
                </a:solidFill>
                <a:latin typeface="Century Gothic" panose="020B0502020202020204"/>
              </a:rPr>
              <a:t> – услуги по проведению государственной информационной политики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864351" y="2601417"/>
            <a:ext cx="2730963" cy="1008112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srgbClr val="FF0000"/>
                </a:solidFill>
                <a:latin typeface="Century Gothic" panose="020B0502020202020204"/>
              </a:rPr>
              <a:t>60,9 млн. тенге</a:t>
            </a:r>
            <a:r>
              <a:rPr lang="ru-RU" sz="1500" dirty="0">
                <a:solidFill>
                  <a:prstClr val="black"/>
                </a:solidFill>
                <a:latin typeface="Century Gothic" panose="020B0502020202020204"/>
              </a:rPr>
              <a:t> – реализация мероприятий в сфере молодежной политики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81460" y="3609529"/>
            <a:ext cx="2195736" cy="14638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Лента лицом вниз 19"/>
          <p:cNvSpPr/>
          <p:nvPr/>
        </p:nvSpPr>
        <p:spPr>
          <a:xfrm>
            <a:off x="1524001" y="669515"/>
            <a:ext cx="9135437" cy="316628"/>
          </a:xfrm>
          <a:prstGeom prst="ribbon">
            <a:avLst>
              <a:gd name="adj1" fmla="val 16667"/>
              <a:gd name="adj2" fmla="val 6222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Century Gothic" panose="020B0502020202020204"/>
              </a:rPr>
              <a:t>за счет средств местного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17259928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>
          <a:xfrm>
            <a:off x="0" y="0"/>
            <a:ext cx="12192000" cy="103708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800" cap="none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/>
              </a:rPr>
              <a:t>Спорт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170875053"/>
              </p:ext>
            </p:extLst>
          </p:nvPr>
        </p:nvGraphicFramePr>
        <p:xfrm>
          <a:off x="0" y="1037084"/>
          <a:ext cx="12192000" cy="5820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Рисунок 12" descr="C:\Users\User\Desktop\14-10-2016_14-21-57\DSC_1170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28361" y="3513889"/>
            <a:ext cx="2231951" cy="14760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Рисунок 13" descr="C:\Users\User\Desktop\14-10-2016_14-35-57\DSC_0783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93713" y="1976176"/>
            <a:ext cx="2196009" cy="14040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1833046" y="1727572"/>
            <a:ext cx="2617037" cy="130683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0000"/>
                </a:solidFill>
                <a:latin typeface="Century Gothic" panose="020B0502020202020204"/>
              </a:rPr>
              <a:t>17,8</a:t>
            </a:r>
            <a:r>
              <a:rPr lang="ru-RU" sz="1600" dirty="0">
                <a:solidFill>
                  <a:prstClr val="black"/>
                </a:solidFill>
                <a:latin typeface="Century Gothic" panose="020B0502020202020204"/>
              </a:rPr>
              <a:t> млн. тенге – развитие массового спорта и национальных видов спорта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928361" y="1727572"/>
            <a:ext cx="2617037" cy="130683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srgbClr val="FF0000"/>
                </a:solidFill>
                <a:latin typeface="Century Gothic" panose="020B0502020202020204"/>
              </a:rPr>
              <a:t>12,7 </a:t>
            </a:r>
            <a:r>
              <a:rPr lang="ru-RU" sz="1200" dirty="0">
                <a:solidFill>
                  <a:prstClr val="black"/>
                </a:solidFill>
                <a:latin typeface="Century Gothic" panose="020B0502020202020204"/>
              </a:rPr>
              <a:t>млн. тенге – подготовка и участие членов сборных команд города по различным видам спорта на областных спортивных соревнованиях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783198" y="3638712"/>
            <a:ext cx="2617037" cy="130683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FF0000"/>
                </a:solidFill>
                <a:latin typeface="Century Gothic" panose="020B0502020202020204"/>
              </a:rPr>
              <a:t>29,5</a:t>
            </a:r>
            <a:r>
              <a:rPr lang="ru-RU" sz="1600" dirty="0">
                <a:solidFill>
                  <a:prstClr val="black"/>
                </a:solidFill>
                <a:latin typeface="Century Gothic" panose="020B0502020202020204"/>
              </a:rPr>
              <a:t> млн. тенге – проведение спортивных соревнований на городском уровне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864" y="5204043"/>
            <a:ext cx="2235707" cy="14792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309" y="3701654"/>
            <a:ext cx="2287729" cy="15137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Лента лицом вниз 5"/>
          <p:cNvSpPr/>
          <p:nvPr/>
        </p:nvSpPr>
        <p:spPr>
          <a:xfrm>
            <a:off x="1524001" y="1228445"/>
            <a:ext cx="9135437" cy="316628"/>
          </a:xfrm>
          <a:prstGeom prst="ribbon">
            <a:avLst>
              <a:gd name="adj1" fmla="val 16667"/>
              <a:gd name="adj2" fmla="val 62228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Century Gothic" panose="020B0502020202020204"/>
              </a:rPr>
              <a:t>за счет средств местного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2558213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0B69318-292C-C0DD-9A4F-AD7BA8A1816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496389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anchor="ctr">
            <a:normAutofit fontScale="77500" lnSpcReduction="20000"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 проекты, запланированные к реализации в 2026 году</a:t>
            </a:r>
            <a:br>
              <a:rPr lang="ru-RU" sz="2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трансфертов из вышестоящего бюджета и средств местного бюджета</a:t>
            </a:r>
            <a:endParaRPr kumimoji="0" lang="ru-RU" sz="2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9128A58-DA8E-C7EA-3DC0-370D9C340A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224550"/>
              </p:ext>
            </p:extLst>
          </p:nvPr>
        </p:nvGraphicFramePr>
        <p:xfrm>
          <a:off x="0" y="462426"/>
          <a:ext cx="12191999" cy="69037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677548">
                  <a:extLst>
                    <a:ext uri="{9D8B030D-6E8A-4147-A177-3AD203B41FA5}">
                      <a16:colId xmlns:a16="http://schemas.microsoft.com/office/drawing/2014/main" val="3440786181"/>
                    </a:ext>
                  </a:extLst>
                </a:gridCol>
                <a:gridCol w="1514451">
                  <a:extLst>
                    <a:ext uri="{9D8B030D-6E8A-4147-A177-3AD203B41FA5}">
                      <a16:colId xmlns:a16="http://schemas.microsoft.com/office/drawing/2014/main" val="217386926"/>
                    </a:ext>
                  </a:extLst>
                </a:gridCol>
              </a:tblGrid>
              <a:tr h="25827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>
                    <a:solidFill>
                      <a:srgbClr val="92B8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млн.тенге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B8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864369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algn="l"/>
                      <a:r>
                        <a:rPr lang="ru-RU" sz="900" b="1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r>
                        <a:rPr lang="en-US" sz="900" b="1" u="non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1" u="non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9375,1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194605"/>
                  </a:ext>
                </a:extLst>
              </a:tr>
              <a:tr h="34436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9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9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Корректировка рабочего проекта </a:t>
                      </a:r>
                      <a:r>
                        <a:rPr lang="en-US" sz="9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9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9-ти этажных многоквартирных жилых домов по ул. Строителей 43/1 города Аксу</a:t>
                      </a:r>
                      <a:r>
                        <a:rPr lang="en-US" sz="9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ru-RU" sz="9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(без наружных инженерных сетей и благоустройства) Корректировка сметной документации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135945"/>
                  </a:ext>
                </a:extLst>
              </a:tr>
              <a:tr h="34436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9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Корректировка рабочего проекта </a:t>
                      </a:r>
                      <a:r>
                        <a:rPr lang="en-US" sz="9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9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9-ти этажных многоквартирных жилых домов по ул. Строителей 43/2 города Аксу</a:t>
                      </a:r>
                      <a:r>
                        <a:rPr lang="en-US" sz="9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ru-RU" sz="9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(без наружных инженерных сетей и благоустройства) Корректировка сметной документации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238703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9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9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комплексной вневедомственной экспертизы по рабочему проекту </a:t>
                      </a:r>
                      <a:r>
                        <a:rPr lang="en-US" sz="9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9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9-ти этажных многоквартирных жилых домов по ул. Строителей 43/1 города Аксу</a:t>
                      </a:r>
                      <a:r>
                        <a:rPr lang="en-US" sz="9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600233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9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kumimoji="0" lang="ru-RU" sz="9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комплексной вневедомственной экспертизы по рабочему проекту </a:t>
                      </a:r>
                      <a:r>
                        <a:rPr kumimoji="0" lang="en-US" sz="9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kumimoji="0" lang="ru-RU" sz="9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9-ти этажных многоквартирных жилых домов по ул. Строителей 43/2 города Аксу</a:t>
                      </a:r>
                      <a:r>
                        <a:rPr kumimoji="0" lang="en-US" sz="9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332793"/>
                  </a:ext>
                </a:extLst>
              </a:tr>
              <a:tr h="34436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9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Корректировка проектно-сметной документации по объекту </a:t>
                      </a:r>
                      <a:r>
                        <a:rPr lang="en-US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многоквартирного жилого дома по ул. </a:t>
                      </a:r>
                      <a:r>
                        <a:rPr lang="ru-RU" sz="900" b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Донентаева</a:t>
                      </a: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44 в городе Аксу Павлодарской области</a:t>
                      </a:r>
                      <a:r>
                        <a:rPr lang="en-US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(без наружных инженерных сетей) с проведением экспертизы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79795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9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"Строительство многоквартирного жилого дома по ул. </a:t>
                      </a:r>
                      <a:r>
                        <a:rPr lang="ru-RU" sz="900" b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Донентаева</a:t>
                      </a: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44 в городе Аксу Павлодарской области".  (без наружных инженерных сетей). Корректировка сметной документации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651,3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250780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Услуги по осуществлению авторского надзора по объекту </a:t>
                      </a:r>
                      <a:r>
                        <a:rPr lang="en-US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 сетей электроснабжения в селе Достык </a:t>
                      </a:r>
                      <a:r>
                        <a:rPr lang="ru-RU" sz="900" b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Достыкского</a:t>
                      </a: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сельского округа города Аксу</a:t>
                      </a:r>
                      <a:r>
                        <a:rPr lang="en-US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sz="900" b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18531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9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</a:t>
                      </a:r>
                      <a:r>
                        <a:rPr lang="en-US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 сетей электроснабжения села </a:t>
                      </a:r>
                      <a:r>
                        <a:rPr lang="ru-RU" sz="900" b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Уштерек</a:t>
                      </a: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сельская зона города Аксу, Павлодарской области</a:t>
                      </a:r>
                      <a:r>
                        <a:rPr lang="en-US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518,5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632753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9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</a:t>
                      </a:r>
                      <a:r>
                        <a:rPr lang="en-US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 сетей электроснабжения в селе Достык </a:t>
                      </a:r>
                      <a:r>
                        <a:rPr lang="ru-RU" sz="900" b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Достыкского</a:t>
                      </a: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сельского округа города Аксу</a:t>
                      </a:r>
                      <a:r>
                        <a:rPr lang="en-US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222598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 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 коллектора по ул. Строительная в городе Аксу Павлодарской области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625933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Услуги авторского надзора по объекту</a:t>
                      </a:r>
                      <a:r>
                        <a:rPr lang="en-US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 магистральных сетей водопровода города Аксу (5 участков)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878892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r>
                        <a:rPr lang="en-US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 коллектора диаметром 500 мм по улице </a:t>
                      </a:r>
                      <a:r>
                        <a:rPr lang="ru-RU" sz="900" b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Донентаева</a:t>
                      </a: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города Аксу Павлодарской области</a:t>
                      </a:r>
                      <a:r>
                        <a:rPr lang="en-US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2057,5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529371"/>
                  </a:ext>
                </a:extLst>
              </a:tr>
              <a:tr h="34436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r>
                        <a:rPr lang="en-US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 напорного канализационного коллектора от ФНС до КГ (открытым способом и методом санации) и самотечного канализационного коллектора от КГ до КОС (открытым способом) в городе Аксу Павлодарской области</a:t>
                      </a:r>
                      <a:r>
                        <a:rPr lang="en-US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1245,4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893701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 Корректировка проектно-сметной документации по рабочему проекту Строительство сетей теплоснабжения в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мкр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Аксу города Аксу. Павлодарской области (6 аул) (корректировка-пересчет смет)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520751"/>
                  </a:ext>
                </a:extLst>
              </a:tr>
              <a:tr h="34436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 Проведение комплексной вневедомственной экспертизы по рабочему проекту Строительство сетей теплоснабжения в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мкр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Аксу города Аксу, Павлодарской области (6 аул) (корректировка-пересчет смет)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54857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r>
                        <a:rPr lang="en-US" sz="9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ru-RU" sz="9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 магистральных сетей теплоснабжения по ул. Астана города Аксу Павлодарской области</a:t>
                      </a:r>
                      <a:r>
                        <a:rPr lang="en-US" sz="900" b="1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589,4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94942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17.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 сетей теплоснабжения по ул. Ленина в городе Аксу Павлодарской области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74892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18.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культурно-досугового центра в селе Алгабас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Алгабасского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сельского округа города Аксу Павлодарской области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78594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19.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Строительство культурно-досугового центра в селе Алгабас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Алгабасского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сельского округа города Аксу Павлодарской области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673615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20.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"Строительство физкультурно-оздоровительного комплекса в селе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Енбек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сельского округа имени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Мамаита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Омарова города Аксу Павлодарской области. Корректировка"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581195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21.</a:t>
                      </a:r>
                      <a:r>
                        <a:rPr kumimoji="0" lang="ru-RU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Строительство физкультурно-оздоровительного комплекса в селе </a:t>
                      </a:r>
                      <a:r>
                        <a:rPr kumimoji="0" lang="ru-RU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Жолкудык</a:t>
                      </a:r>
                      <a:r>
                        <a:rPr kumimoji="0" lang="ru-RU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9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Алгабасского</a:t>
                      </a:r>
                      <a:r>
                        <a:rPr kumimoji="0" lang="ru-RU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сельского округа  города Аксу Павлодарской области. (корректировка)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343,3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8353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22.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"Строительство физкультурно-оздоровительного комплекса в селе Пограничник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Достыкского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сельского округа  города Аксу Павлодарской области. Корректировка«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022620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23.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"Строительство физкультурно-оздоровительного комплекса в селе Алгабас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Алгабасского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сельского округа  города Аксу Павлодарской области.(корректировка)"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367,3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509173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24.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КГП 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Аксу су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арнасы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735992"/>
                  </a:ext>
                </a:extLst>
              </a:tr>
              <a:tr h="2152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25.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КГП 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Теплосервис</a:t>
                      </a: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664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3535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42983</TotalTime>
  <Words>2033</Words>
  <Application>Microsoft Office PowerPoint</Application>
  <PresentationFormat>Широкоэкранный</PresentationFormat>
  <Paragraphs>322</Paragraphs>
  <Slides>16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Arial Unicode MS</vt:lpstr>
      <vt:lpstr>Bookman Old Style</vt:lpstr>
      <vt:lpstr>Calibri</vt:lpstr>
      <vt:lpstr>Century Gothic</vt:lpstr>
      <vt:lpstr>Palatino Linotype</vt:lpstr>
      <vt:lpstr>Times New Roman</vt:lpstr>
      <vt:lpstr>Wingdings</vt:lpstr>
      <vt:lpstr>Wingdings 3</vt:lpstr>
      <vt:lpstr>Ион (конференц-зал)</vt:lpstr>
      <vt:lpstr>ГРАЖДАНСКИЙ БЮДЖЕТ ГОРОДА АКСУ НА 2026-2028 ГОДЫ  Уточненный бюджет</vt:lpstr>
      <vt:lpstr>Уважаемые жители города!</vt:lpstr>
      <vt:lpstr>Законодательная база бюджетного процесса</vt:lpstr>
      <vt:lpstr>Презентация PowerPoint</vt:lpstr>
      <vt:lpstr>Основные показатели социально - экономического развития города Аксу  на 2026-2028 годы</vt:lpstr>
      <vt:lpstr>Поступления городского бюджета</vt:lpstr>
      <vt:lpstr>Структура поступлений городского бюджета</vt:lpstr>
      <vt:lpstr>РАСХОДЫ ГОРОДСКОГО БЮДЖЕТА </vt:lpstr>
      <vt:lpstr>Презентация PowerPoint</vt:lpstr>
      <vt:lpstr>Презентация PowerPoint</vt:lpstr>
      <vt:lpstr>Презентация PowerPoint</vt:lpstr>
      <vt:lpstr>Распределение сумм целевых текущих трансфертов  в рамках проекта «Ауыл-Ел бесігі»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ГОРОДА АКСУ НА 2020-2022 ГОДЫ  Уточненный бюджет</dc:title>
  <dc:creator>Lunara</dc:creator>
  <cp:lastModifiedBy>Admin</cp:lastModifiedBy>
  <cp:revision>462</cp:revision>
  <cp:lastPrinted>2026-09-04T06:26:22Z</cp:lastPrinted>
  <dcterms:created xsi:type="dcterms:W3CDTF">2020-05-12T13:42:54Z</dcterms:created>
  <dcterms:modified xsi:type="dcterms:W3CDTF">2026-10-09T05:51:55Z</dcterms:modified>
</cp:coreProperties>
</file>