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74" r:id="rId3"/>
    <p:sldId id="262" r:id="rId4"/>
    <p:sldId id="264" r:id="rId5"/>
    <p:sldId id="265" r:id="rId6"/>
    <p:sldId id="266" r:id="rId7"/>
    <p:sldId id="273" r:id="rId8"/>
    <p:sldId id="275" r:id="rId9"/>
    <p:sldId id="279" r:id="rId10"/>
    <p:sldId id="271" r:id="rId11"/>
    <p:sldId id="272" r:id="rId12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AFC"/>
    <a:srgbClr val="FBCD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Lbls>
            <c:dLbl>
              <c:idx val="0"/>
              <c:tx>
                <c:rich>
                  <a:bodyPr/>
                  <a:lstStyle/>
                  <a:p>
                    <a:fld id="{EA0A2B58-6A6D-44C5-8AEC-C40E8208490F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5045,3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B85-4A53-A825-AA3CD382996C}"/>
                </c:ext>
              </c:extLst>
            </c:dLbl>
            <c:dLbl>
              <c:idx val="1"/>
              <c:layout>
                <c:manualLayout>
                  <c:x val="0"/>
                  <c:y val="4.427398457228474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Поступления от продажи основного капитала;</a:t>
                    </a:r>
                  </a:p>
                  <a:p>
                    <a:r>
                      <a:rPr lang="ru-RU" dirty="0"/>
                      <a:t> 0,6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6A2-4A16-BB1F-F3DE3F090F2F}"/>
                </c:ext>
              </c:extLst>
            </c:dLbl>
            <c:dLbl>
              <c:idx val="2"/>
              <c:layout>
                <c:manualLayout>
                  <c:x val="0.14115654911275416"/>
                  <c:y val="-3.443986704180016E-2"/>
                </c:manualLayout>
              </c:layout>
              <c:tx>
                <c:rich>
                  <a:bodyPr/>
                  <a:lstStyle/>
                  <a:p>
                    <a:fld id="{FB8CC6AC-E57D-47DF-978F-8F914B84F0B0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1217,5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6A2-4A16-BB1F-F3DE3F090F2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1706B96-5AFA-412D-8FD9-B39ACD67420C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19,6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B85-4A53-A825-AA3CD382996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Поступления трансфертов</c:v>
                </c:pt>
                <c:pt idx="1">
                  <c:v>Поступления от продажи основного капитала</c:v>
                </c:pt>
                <c:pt idx="2">
                  <c:v>Налоговые поступления</c:v>
                </c:pt>
                <c:pt idx="3">
                  <c:v>Неналоговые поступления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5016.5</c:v>
                </c:pt>
                <c:pt idx="1">
                  <c:v>1.3</c:v>
                </c:pt>
                <c:pt idx="2">
                  <c:v>1200.9000000000001</c:v>
                </c:pt>
                <c:pt idx="3">
                  <c:v>35.6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6A2-4A16-BB1F-F3DE3F090F2F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Lbls>
            <c:dLbl>
              <c:idx val="0"/>
              <c:layout>
                <c:manualLayout>
                  <c:x val="-0.2103039974438102"/>
                  <c:y val="4.9528658763920673E-3"/>
                </c:manualLayout>
              </c:layout>
              <c:tx>
                <c:rich>
                  <a:bodyPr/>
                  <a:lstStyle/>
                  <a:p>
                    <a:fld id="{348BBE55-39E2-4E4D-BDE2-714F1B3CF29D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502,5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422E-4E1D-9566-FCC4A44E45F9}"/>
                </c:ext>
              </c:extLst>
            </c:dLbl>
            <c:dLbl>
              <c:idx val="1"/>
              <c:layout>
                <c:manualLayout>
                  <c:x val="-2.7694351683605511E-2"/>
                  <c:y val="4.9528658763920673E-3"/>
                </c:manualLayout>
              </c:layout>
              <c:tx>
                <c:rich>
                  <a:bodyPr/>
                  <a:lstStyle/>
                  <a:p>
                    <a:fld id="{EF8757B3-4504-497C-8CAC-A10E9338F4D8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860,6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22E-4E1D-9566-FCC4A44E45F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9428FC9-9E7B-458B-966D-FB5D33DF3C73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2438,3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E19-458A-A08F-E7A56B8F53E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2C25472F-0439-43EE-8D0C-12B13301B8CC}" type="CATEGORYNAME">
                      <a:rPr lang="ru-RU"/>
                      <a:pPr/>
                      <a:t>[ИМЯ КАТЕГОРИИ]</a:t>
                    </a:fld>
                    <a:r>
                      <a:rPr lang="ru-RU" baseline="0"/>
                      <a:t>; 255,5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E19-458A-A08F-E7A56B8F53EE}"/>
                </c:ext>
              </c:extLst>
            </c:dLbl>
            <c:dLbl>
              <c:idx val="5"/>
              <c:layout>
                <c:manualLayout>
                  <c:x val="-8.0167860136752547E-5"/>
                  <c:y val="-0.2442476557734817"/>
                </c:manualLayout>
              </c:layout>
              <c:tx>
                <c:rich>
                  <a:bodyPr/>
                  <a:lstStyle/>
                  <a:p>
                    <a:fld id="{CE3323CE-91C3-4540-8F5E-D92E36FC3AF2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131,7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422E-4E1D-9566-FCC4A44E45F9}"/>
                </c:ext>
              </c:extLst>
            </c:dLbl>
            <c:dLbl>
              <c:idx val="6"/>
              <c:layout>
                <c:manualLayout>
                  <c:x val="9.2542001761053178E-2"/>
                  <c:y val="-2.7078331718777056E-2"/>
                </c:manualLayout>
              </c:layout>
              <c:tx>
                <c:rich>
                  <a:bodyPr/>
                  <a:lstStyle/>
                  <a:p>
                    <a:fld id="{468EF75A-3935-4EE0-9772-A03B3397587B}" type="CATEGORYNAME">
                      <a:rPr lang="ru-RU"/>
                      <a:pPr/>
                      <a:t>[ИМЯ КАТЕГОРИИ]</a:t>
                    </a:fld>
                    <a:r>
                      <a:rPr lang="ru-RU" baseline="0" dirty="0"/>
                      <a:t>; 2355,3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587D-4226-BF98-F4036ED08E5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Социальная защита и обеспечение</c:v>
                </c:pt>
                <c:pt idx="1">
                  <c:v>Культура, спорт, туризм и информационное пространство</c:v>
                </c:pt>
                <c:pt idx="2">
                  <c:v>Общественный порядок и государственные услуги</c:v>
                </c:pt>
                <c:pt idx="3">
                  <c:v>Сельское хозяйство</c:v>
                </c:pt>
                <c:pt idx="4">
                  <c:v>Жилищно-коммунальное хозяйство</c:v>
                </c:pt>
                <c:pt idx="5">
                  <c:v>Транспорт и коммуникации</c:v>
                </c:pt>
                <c:pt idx="6">
                  <c:v>Прочие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502.5</c:v>
                </c:pt>
                <c:pt idx="1">
                  <c:v>860.6</c:v>
                </c:pt>
                <c:pt idx="2">
                  <c:v>2438.3000000000002</c:v>
                </c:pt>
                <c:pt idx="3">
                  <c:v>72.900000000000006</c:v>
                </c:pt>
                <c:pt idx="4">
                  <c:v>255.5</c:v>
                </c:pt>
                <c:pt idx="5">
                  <c:v>131.69999999999999</c:v>
                </c:pt>
                <c:pt idx="6">
                  <c:v>2355.3000000000002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2E-4E1D-9566-FCC4A44E45F9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37" tIns="45718" rIns="91437" bIns="45718" rtlCol="0"/>
          <a:lstStyle>
            <a:lvl1pPr algn="r">
              <a:defRPr sz="1200"/>
            </a:lvl1pPr>
          </a:lstStyle>
          <a:p>
            <a:fld id="{0E6108AD-755A-4558-9862-E55481C38B88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0113" y="739775"/>
            <a:ext cx="49355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7" tIns="45718" rIns="91437" bIns="4571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686500"/>
            <a:ext cx="5388610" cy="4439841"/>
          </a:xfrm>
          <a:prstGeom prst="rect">
            <a:avLst/>
          </a:prstGeom>
        </p:spPr>
        <p:txBody>
          <a:bodyPr vert="horz" lIns="91437" tIns="45718" rIns="91437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37" tIns="45718" rIns="91437" bIns="45718" rtlCol="0" anchor="b"/>
          <a:lstStyle>
            <a:lvl1pPr algn="r">
              <a:defRPr sz="1200"/>
            </a:lvl1pPr>
          </a:lstStyle>
          <a:p>
            <a:fld id="{5B5B4439-8E4B-4D37-9A10-604CCD021F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339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3072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E180B94-B900-4180-AC1A-850DE472C4F5}" type="slidenum">
              <a:rPr lang="ru-RU" altLang="ru-RU" smtClean="0">
                <a:latin typeface="Arial" pitchFamily="34" charset="0"/>
                <a:cs typeface="Arial" pitchFamily="34" charset="0"/>
              </a:rPr>
              <a:pPr/>
              <a:t>3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2882F5-AA2B-4E7C-906D-A36C1BA532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981200"/>
            <a:ext cx="8229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8A8BB-C4A8-4B27-9ACF-F33DA89C5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Заголовок, текст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иаграмма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4038600" cy="3886200"/>
          </a:xfrm>
        </p:spPr>
        <p:txBody>
          <a:bodyPr rtlCol="0"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F44258-F46F-448E-9380-B6CDB1874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3913" y="-522"/>
            <a:ext cx="9144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261003" y="6301367"/>
            <a:ext cx="2939143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5598" y="6344689"/>
            <a:ext cx="2057400" cy="16619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302821"/>
            <a:ext cx="7886700" cy="754053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3634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261003" y="6301367"/>
            <a:ext cx="2939143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32238" y="79881"/>
            <a:ext cx="1374876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08" y="268785"/>
            <a:ext cx="7886700" cy="75405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25598" y="6344689"/>
            <a:ext cx="2057400" cy="16619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32184" y="2389238"/>
            <a:ext cx="1438481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43667" y="1187120"/>
            <a:ext cx="1377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43667" y="4154366"/>
            <a:ext cx="1377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119341" y="2505554"/>
            <a:ext cx="1687773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62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5" r:id="rId14"/>
    <p:sldLayoutId id="2147483676" r:id="rId15"/>
    <p:sldLayoutId id="2147483678" r:id="rId16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\Desktop\4340fbb5d5bae7a259f6e81d6fa2c845.jpg"/>
          <p:cNvPicPr>
            <a:picLocks noChangeAspect="1" noChangeArrowheads="1"/>
          </p:cNvPicPr>
          <p:nvPr/>
        </p:nvPicPr>
        <p:blipFill>
          <a:blip r:embed="rId2" cstate="print"/>
          <a:srcRect t="787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-171400"/>
            <a:ext cx="7772400" cy="1470025"/>
          </a:xfrm>
        </p:spPr>
        <p:txBody>
          <a:bodyPr>
            <a:normAutofit fontScale="9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b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b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Гражданский бюджет</a:t>
            </a:r>
            <a:br>
              <a:rPr 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altLang="ru-RU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Щербактинского</a:t>
            </a:r>
            <a:r>
              <a:rPr lang="ru-RU" alt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района</a:t>
            </a:r>
            <a:br>
              <a:rPr lang="ru-RU" alt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altLang="ru-RU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уточнение в октябре 2026 года</a:t>
            </a:r>
            <a:br>
              <a:rPr lang="ru-RU" altLang="ru-RU" sz="6000" b="1" i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Times New Roman" pitchFamily="18" charset="0"/>
              </a:rPr>
            </a:b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51521" y="981075"/>
            <a:ext cx="8532812" cy="57610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	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ru-RU" altLang="ru-RU" sz="2000" dirty="0">
                <a:latin typeface="Arial" pitchFamily="34" charset="0"/>
                <a:cs typeface="Arial" pitchFamily="34" charset="0"/>
              </a:rPr>
              <a:t>		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Вашему вниманию представлен гражданский бюджет Щербактинского района на 2026 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─ </a:t>
            </a: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2028 годы, который содержит информацию об основных  показателях бюджета района, параметрах его формирования и направлениях расходования бюджетных средств.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Данный документ включает следующие разделы: 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- основные показатели социально-экономического развития района;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- поступления и расходы бюджета района;</a:t>
            </a:r>
          </a:p>
          <a:p>
            <a:pPr marL="342900" lvl="0" indent="-342900" algn="just">
              <a:spcBef>
                <a:spcPct val="20000"/>
              </a:spcBef>
              <a:defRPr/>
            </a:pPr>
            <a:r>
              <a:rPr kumimoji="0" lang="ru-RU" alt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   	Бюджет района на 2026-2028 годы сформирован в соответствии  с Бюджетным и Налоговым кодексами Республики Казахстан, Прогнозом социально-экономического развития Щербактинского района на 2026-2030 годы и утвержден</a:t>
            </a:r>
            <a:r>
              <a:rPr kumimoji="0" lang="ru-RU" altLang="ru-RU" sz="2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на сессии районного маслихата 17 декабря 2025 года № 154/52 с изменениями </a:t>
            </a:r>
            <a:r>
              <a:rPr kumimoji="0" lang="ru-RU" altLang="ru-RU" sz="2000" b="0" i="1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13 апреля 2026 года № </a:t>
            </a:r>
            <a:r>
              <a:rPr lang="ru-RU" altLang="ru-RU" sz="2000" i="1" dirty="0">
                <a:latin typeface="Arial" pitchFamily="34" charset="0"/>
                <a:cs typeface="Arial" pitchFamily="34" charset="0"/>
              </a:rPr>
              <a:t>174/59, 8 мая 2026 года №176/60, 22 июня 2026 года №188/63, </a:t>
            </a:r>
            <a:r>
              <a:rPr lang="ru-RU" sz="2000" i="1" dirty="0">
                <a:latin typeface="Arial" panose="020B0604020202020204" pitchFamily="34" charset="0"/>
                <a:cs typeface="Arial" panose="020B0604020202020204" pitchFamily="34" charset="0"/>
              </a:rPr>
              <a:t>22 сентября 2026 года №195/66, 9 октября 2026 года №199/68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ru-RU" alt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404664"/>
            <a:ext cx="7772400" cy="652934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3200" b="1" dirty="0">
                <a:solidFill>
                  <a:srgbClr val="0033CC"/>
                </a:solidFill>
                <a:latin typeface="Arial" pitchFamily="34" charset="0"/>
                <a:cs typeface="Arial" pitchFamily="34" charset="0"/>
              </a:rPr>
              <a:t>Уважаемые читатели !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404813"/>
            <a:ext cx="8280400" cy="7207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показатели социально-экономического развития Щербактинского района на 2025-2028 годы</a:t>
            </a:r>
          </a:p>
        </p:txBody>
      </p:sp>
      <p:graphicFrame>
        <p:nvGraphicFramePr>
          <p:cNvPr id="15516" name="Group 1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4066959"/>
              </p:ext>
            </p:extLst>
          </p:nvPr>
        </p:nvGraphicFramePr>
        <p:xfrm>
          <a:off x="971550" y="1196975"/>
          <a:ext cx="7488238" cy="4392265"/>
        </p:xfrm>
        <a:graphic>
          <a:graphicData uri="http://schemas.openxmlformats.org/drawingml/2006/table">
            <a:tbl>
              <a:tblPr/>
              <a:tblGrid>
                <a:gridCol w="4714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8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47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02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715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18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419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п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Наименование показателей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2025 год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 marL="23269" marR="23269" marT="12124" marB="121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</a:p>
                  </a:txBody>
                  <a:tcPr marL="23269" marR="23269" marT="12124" marB="121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</a:txBody>
                  <a:tcPr marL="23269" marR="23269" marT="12124" marB="121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3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1.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Объем промышленной продукции, % к предыдущему году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106,7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101,8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53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Объем производства обрабатывающей промышленности, % к предыдущему году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107,0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101,7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101,8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Индекс физического объема</a:t>
                      </a: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валового выпуска продукции (услуг) растениеводства, </a:t>
                      </a: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%  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127,0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4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Индекс физического объема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 валового выпуска продукции (услуг) животноводства, </a:t>
                      </a: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SimSun" pitchFamily="2" charset="-122"/>
                          <a:cs typeface="Arial" pitchFamily="34" charset="0"/>
                        </a:rPr>
                        <a:t>% 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90,2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91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Индекс физического объема строительных работ, % к предыдущему году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153,1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100,1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100,2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100,3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51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Индекс физического объема розничного товарооборота, % к предыдущему году 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Arial" pitchFamily="34" charset="0"/>
                          <a:cs typeface="Arial" pitchFamily="34" charset="0"/>
                        </a:rPr>
                        <a:t>105,0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103,5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104,0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104,0</a:t>
                      </a:r>
                    </a:p>
                  </a:txBody>
                  <a:tcPr marL="23597" marR="23597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52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7</a:t>
                      </a:r>
                    </a:p>
                  </a:txBody>
                  <a:tcPr marL="23595" marR="23595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Численность безработных, человек</a:t>
                      </a:r>
                    </a:p>
                  </a:txBody>
                  <a:tcPr marL="23595" marR="23595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0,44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30065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8</a:t>
                      </a:r>
                    </a:p>
                  </a:txBody>
                  <a:tcPr marL="23595" marR="23595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Уровень безработицы, %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23595" marR="23595" marT="11796" marB="1179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4,1</a:t>
                      </a:r>
                    </a:p>
                  </a:txBody>
                  <a:tcPr marL="23595" marR="23595" marT="11798" marB="1179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93203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9</a:t>
                      </a: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Месячный расчетный показатель (МРП), тенге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3932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4325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4541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3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itchFamily="34" charset="0"/>
                          <a:cs typeface="Arial" pitchFamily="34" charset="0"/>
                        </a:rPr>
                        <a:t>4768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4177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Di\Desktop\Без названия (4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869160"/>
            <a:ext cx="2495550" cy="18288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331441"/>
            <a:ext cx="8147050" cy="649287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Прогноз поступления бюджета района                      на 2026-2028 годы</a:t>
            </a:r>
          </a:p>
        </p:txBody>
      </p:sp>
      <p:graphicFrame>
        <p:nvGraphicFramePr>
          <p:cNvPr id="6" name="Group 34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0875258"/>
              </p:ext>
            </p:extLst>
          </p:nvPr>
        </p:nvGraphicFramePr>
        <p:xfrm>
          <a:off x="1259632" y="1196752"/>
          <a:ext cx="6545037" cy="3694021"/>
        </p:xfrm>
        <a:graphic>
          <a:graphicData uri="http://schemas.openxmlformats.org/drawingml/2006/table">
            <a:tbl>
              <a:tblPr/>
              <a:tblGrid>
                <a:gridCol w="3216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7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10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3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985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</a:txBody>
                  <a:tcPr marL="90003" marR="90003" marT="46761" marB="4676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2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2" marR="68582" marT="0" marB="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</a:p>
                  </a:txBody>
                  <a:tcPr marL="91453" marR="9145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</a:p>
                  </a:txBody>
                  <a:tcPr marL="91453" marR="9145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53" marR="91453" marT="45704" marB="457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ПОСТУПЛЕНИЯ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6283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3 068,8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3 295,4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том числе: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5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Налоговые поступления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1217,5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1 313,9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1 475,9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2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Неналоговые поступления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19,6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62,8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66,9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0,6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1,4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1,4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2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Поступления трансфертов </a:t>
                      </a:r>
                    </a:p>
                  </a:txBody>
                  <a:tcPr marL="68582" marR="68582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5045,3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Arial" pitchFamily="34" charset="0"/>
                          <a:cs typeface="Arial" pitchFamily="34" charset="0"/>
                        </a:rPr>
                        <a:t>1 690,7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1 751,2</a:t>
                      </a:r>
                    </a:p>
                  </a:txBody>
                  <a:tcPr marL="91453" marR="91453" marT="45704" marB="4570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Прогноз поступления бюджета </a:t>
            </a:r>
            <a:b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alt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Щербактинского района на  2026 год, млн.тенге</a:t>
            </a:r>
          </a:p>
        </p:txBody>
      </p:sp>
      <p:graphicFrame>
        <p:nvGraphicFramePr>
          <p:cNvPr id="4" name="Рисунок SmartArt 3"/>
          <p:cNvGraphicFramePr>
            <a:graphicFrameLocks noGrp="1"/>
          </p:cNvGraphicFramePr>
          <p:nvPr>
            <p:ph type="dgm" idx="1"/>
            <p:extLst>
              <p:ext uri="{D42A27DB-BD31-4B8C-83A1-F6EECF244321}">
                <p14:modId xmlns:p14="http://schemas.microsoft.com/office/powerpoint/2010/main" val="3772025444"/>
              </p:ext>
            </p:extLst>
          </p:nvPr>
        </p:nvGraphicFramePr>
        <p:xfrm>
          <a:off x="179512" y="1340768"/>
          <a:ext cx="8785671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435975" cy="4714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Расходы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бюджета</a:t>
            </a:r>
            <a:r>
              <a:rPr lang="kk-KZ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Щербактинского района</a:t>
            </a:r>
          </a:p>
        </p:txBody>
      </p:sp>
      <p:graphicFrame>
        <p:nvGraphicFramePr>
          <p:cNvPr id="163843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80095785"/>
              </p:ext>
            </p:extLst>
          </p:nvPr>
        </p:nvGraphicFramePr>
        <p:xfrm>
          <a:off x="466725" y="919163"/>
          <a:ext cx="7647464" cy="4504243"/>
        </p:xfrm>
        <a:graphic>
          <a:graphicData uri="http://schemas.openxmlformats.org/drawingml/2006/table">
            <a:tbl>
              <a:tblPr/>
              <a:tblGrid>
                <a:gridCol w="4401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2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4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34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2027 год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2028 год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3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РАСХОДЫ всего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6 616,8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3 134,5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3 356,4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 том числе: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Общественный порядок, оборона, государственные услуги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2438,3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669,7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648,5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5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Социальная защита и обеспечение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502,5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542,0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560,8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3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Жилищно-коммунальное хозяйство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255,5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457,7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660,6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8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860,6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881,6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885,3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Сельское хозяйство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72,9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78,1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80,8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Транспорт и коммуникации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131,7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142,0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149,1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Прочие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569,3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297,7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310,3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Погашение бюджетных кредитов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1 703,8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65,7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61,0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Бюджетные кредиты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82,2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551" name="Text Box 95"/>
          <p:cNvSpPr txBox="1">
            <a:spLocks noChangeArrowheads="1"/>
          </p:cNvSpPr>
          <p:nvPr/>
        </p:nvSpPr>
        <p:spPr bwMode="auto">
          <a:xfrm>
            <a:off x="6804248" y="620688"/>
            <a:ext cx="1512888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r">
              <a:spcBef>
                <a:spcPct val="50000"/>
              </a:spcBef>
            </a:pP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млн.тенге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alt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Основные направления расходования средств Щербактинского районного бюджета в 2026 году,  млн. тенге</a:t>
            </a:r>
            <a:endParaRPr lang="ru-RU" sz="2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332792092"/>
              </p:ext>
            </p:extLst>
          </p:nvPr>
        </p:nvGraphicFramePr>
        <p:xfrm>
          <a:off x="179512" y="1340768"/>
          <a:ext cx="8712968" cy="5128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2" descr="C:\Users\Di\Desktop\3882cf3e23934c266d10ad5cc2e46b4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625752"/>
            <a:ext cx="3439046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18933E6-A6B2-4DAC-B715-31603369B5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7" name="Rounded Rectangle 106">
            <a:extLst>
              <a:ext uri="{FF2B5EF4-FFF2-40B4-BE49-F238E27FC236}">
                <a16:creationId xmlns:a16="http://schemas.microsoft.com/office/drawing/2014/main" id="{76511EDC-A8F2-4B13-A9E5-7F8F9631772A}"/>
              </a:ext>
            </a:extLst>
          </p:cNvPr>
          <p:cNvSpPr/>
          <p:nvPr/>
        </p:nvSpPr>
        <p:spPr>
          <a:xfrm>
            <a:off x="539552" y="3717032"/>
            <a:ext cx="2765509" cy="1196491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502 532 </a:t>
            </a:r>
            <a:r>
              <a:rPr lang="ru-RU" sz="3200" dirty="0" err="1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т.т</a:t>
            </a:r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.</a:t>
            </a:r>
          </a:p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7,6%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827584" y="5229200"/>
            <a:ext cx="2194217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Социальная сфера</a:t>
            </a:r>
          </a:p>
        </p:txBody>
      </p:sp>
      <p:sp>
        <p:nvSpPr>
          <p:cNvPr id="9" name="Rounded Rectangle 113">
            <a:extLst>
              <a:ext uri="{FF2B5EF4-FFF2-40B4-BE49-F238E27FC236}">
                <a16:creationId xmlns:a16="http://schemas.microsoft.com/office/drawing/2014/main" id="{3186CA85-2BF4-4F2E-AA61-4BFCF5D056C3}"/>
              </a:ext>
            </a:extLst>
          </p:cNvPr>
          <p:cNvSpPr/>
          <p:nvPr/>
        </p:nvSpPr>
        <p:spPr>
          <a:xfrm>
            <a:off x="5513284" y="3789040"/>
            <a:ext cx="2587107" cy="1124483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860 607 </a:t>
            </a:r>
            <a:r>
              <a:rPr lang="ru-RU" sz="3200" dirty="0" err="1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т.т</a:t>
            </a:r>
            <a:endParaRPr lang="ru-RU" sz="3200" dirty="0">
              <a:solidFill>
                <a:srgbClr val="FFFFFF"/>
              </a:solidFill>
              <a:latin typeface="+mj-lt"/>
              <a:ea typeface="VTB Group Cond Book" panose="020B0506050504020204" pitchFamily="34" charset="-52"/>
            </a:endParaRPr>
          </a:p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13 %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5A49915-C647-453A-AF57-A1E08E8E46DF}"/>
              </a:ext>
            </a:extLst>
          </p:cNvPr>
          <p:cNvSpPr txBox="1">
            <a:spLocks/>
          </p:cNvSpPr>
          <p:nvPr/>
        </p:nvSpPr>
        <p:spPr>
          <a:xfrm>
            <a:off x="5752767" y="5230202"/>
            <a:ext cx="2347625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Сфера культуры, спорта и информационного пространства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3913" y="0"/>
            <a:ext cx="9136175" cy="3606268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87268"/>
            <a:ext cx="7886700" cy="1369606"/>
          </a:xfrm>
        </p:spPr>
        <p:txBody>
          <a:bodyPr/>
          <a:lstStyle/>
          <a:p>
            <a:r>
              <a:rPr lang="ru-RU" b="1" dirty="0"/>
              <a:t>Социальная направленность бюджета</a:t>
            </a:r>
          </a:p>
        </p:txBody>
      </p:sp>
    </p:spTree>
    <p:extLst>
      <p:ext uri="{BB962C8B-B14F-4D97-AF65-F5344CB8AC3E}">
        <p14:creationId xmlns:p14="http://schemas.microsoft.com/office/powerpoint/2010/main" val="20499766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407" y="164141"/>
            <a:ext cx="8156971" cy="1246495"/>
          </a:xfrm>
        </p:spPr>
        <p:txBody>
          <a:bodyPr/>
          <a:lstStyle/>
          <a:p>
            <a:r>
              <a:rPr lang="ru-RU" sz="3600" b="1" dirty="0"/>
              <a:t>Транспорт и коммуникации – </a:t>
            </a:r>
            <a:br>
              <a:rPr lang="ru-RU" sz="3600" b="1" dirty="0"/>
            </a:br>
            <a:r>
              <a:rPr lang="ru-RU" sz="3600" b="1" dirty="0">
                <a:solidFill>
                  <a:srgbClr val="FF0000"/>
                </a:solidFill>
              </a:rPr>
              <a:t>131 678 тыс. тенге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9</a:t>
            </a:fld>
            <a:endParaRPr lang="ru-RU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59618810-0F69-4DB8-9AB0-958430802FDD}"/>
              </a:ext>
            </a:extLst>
          </p:cNvPr>
          <p:cNvGrpSpPr/>
          <p:nvPr/>
        </p:nvGrpSpPr>
        <p:grpSpPr>
          <a:xfrm>
            <a:off x="395536" y="2924944"/>
            <a:ext cx="8359515" cy="3933056"/>
            <a:chOff x="1556814" y="3030145"/>
            <a:chExt cx="9003341" cy="3327062"/>
          </a:xfrm>
        </p:grpSpPr>
        <p:sp>
          <p:nvSpPr>
            <p:cNvPr id="18" name="Freeform 48">
              <a:extLst>
                <a:ext uri="{FF2B5EF4-FFF2-40B4-BE49-F238E27FC236}">
                  <a16:creationId xmlns:a16="http://schemas.microsoft.com/office/drawing/2014/main" id="{B2E0CB2F-4280-455E-BEC0-951D7FEE20CD}"/>
                </a:ext>
              </a:extLst>
            </p:cNvPr>
            <p:cNvSpPr/>
            <p:nvPr/>
          </p:nvSpPr>
          <p:spPr>
            <a:xfrm>
              <a:off x="1556814" y="3030145"/>
              <a:ext cx="9003341" cy="3327062"/>
            </a:xfrm>
            <a:custGeom>
              <a:avLst/>
              <a:gdLst>
                <a:gd name="connsiteX0" fmla="*/ 6096794 w 12193588"/>
                <a:gd name="connsiteY0" fmla="*/ 0 h 4505974"/>
                <a:gd name="connsiteX1" fmla="*/ 12111881 w 12193588"/>
                <a:gd name="connsiteY1" fmla="*/ 4201867 h 4505974"/>
                <a:gd name="connsiteX2" fmla="*/ 12193588 w 12193588"/>
                <a:gd name="connsiteY2" fmla="*/ 4443346 h 4505974"/>
                <a:gd name="connsiteX3" fmla="*/ 12193588 w 12193588"/>
                <a:gd name="connsiteY3" fmla="*/ 4505974 h 4505974"/>
                <a:gd name="connsiteX4" fmla="*/ 0 w 12193588"/>
                <a:gd name="connsiteY4" fmla="*/ 4505974 h 4505974"/>
                <a:gd name="connsiteX5" fmla="*/ 0 w 12193588"/>
                <a:gd name="connsiteY5" fmla="*/ 4443346 h 4505974"/>
                <a:gd name="connsiteX6" fmla="*/ 81708 w 12193588"/>
                <a:gd name="connsiteY6" fmla="*/ 4201867 h 4505974"/>
                <a:gd name="connsiteX7" fmla="*/ 6096794 w 12193588"/>
                <a:gd name="connsiteY7" fmla="*/ 0 h 450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193588" h="4505974">
                  <a:moveTo>
                    <a:pt x="6096794" y="0"/>
                  </a:moveTo>
                  <a:cubicBezTo>
                    <a:pt x="8859796" y="0"/>
                    <a:pt x="11214091" y="1749888"/>
                    <a:pt x="12111881" y="4201867"/>
                  </a:cubicBezTo>
                  <a:lnTo>
                    <a:pt x="12193588" y="4443346"/>
                  </a:lnTo>
                  <a:lnTo>
                    <a:pt x="12193588" y="4505974"/>
                  </a:lnTo>
                  <a:lnTo>
                    <a:pt x="0" y="4505974"/>
                  </a:lnTo>
                  <a:lnTo>
                    <a:pt x="0" y="4443346"/>
                  </a:lnTo>
                  <a:lnTo>
                    <a:pt x="81708" y="4201867"/>
                  </a:lnTo>
                  <a:cubicBezTo>
                    <a:pt x="979497" y="1749888"/>
                    <a:pt x="3333792" y="0"/>
                    <a:pt x="609679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35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45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Oswald Light" pitchFamily="2" charset="-52"/>
                </a:rPr>
                <a:t>И</a:t>
              </a:r>
              <a:endParaRPr kumimoji="0" lang="en-US" sz="45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  <p:sp>
          <p:nvSpPr>
            <p:cNvPr id="19" name="Freeform 49">
              <a:extLst>
                <a:ext uri="{FF2B5EF4-FFF2-40B4-BE49-F238E27FC236}">
                  <a16:creationId xmlns:a16="http://schemas.microsoft.com/office/drawing/2014/main" id="{AF8A34A4-DAFA-4E05-9F5B-0BD0A0A3B4CA}"/>
                </a:ext>
              </a:extLst>
            </p:cNvPr>
            <p:cNvSpPr/>
            <p:nvPr/>
          </p:nvSpPr>
          <p:spPr>
            <a:xfrm>
              <a:off x="3670408" y="4785585"/>
              <a:ext cx="4794001" cy="1571622"/>
            </a:xfrm>
            <a:custGeom>
              <a:avLst/>
              <a:gdLst>
                <a:gd name="connsiteX0" fmla="*/ 4180327 w 8360654"/>
                <a:gd name="connsiteY0" fmla="*/ 0 h 2740881"/>
                <a:gd name="connsiteX1" fmla="*/ 8288760 w 8360654"/>
                <a:gd name="connsiteY1" fmla="*/ 2581857 h 2740881"/>
                <a:gd name="connsiteX2" fmla="*/ 8360654 w 8360654"/>
                <a:gd name="connsiteY2" fmla="*/ 2740881 h 2740881"/>
                <a:gd name="connsiteX3" fmla="*/ 0 w 8360654"/>
                <a:gd name="connsiteY3" fmla="*/ 2740881 h 2740881"/>
                <a:gd name="connsiteX4" fmla="*/ 71894 w 8360654"/>
                <a:gd name="connsiteY4" fmla="*/ 2581857 h 2740881"/>
                <a:gd name="connsiteX5" fmla="*/ 4180327 w 8360654"/>
                <a:gd name="connsiteY5" fmla="*/ 0 h 2740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360654" h="2740881">
                  <a:moveTo>
                    <a:pt x="4180327" y="0"/>
                  </a:moveTo>
                  <a:cubicBezTo>
                    <a:pt x="5989604" y="0"/>
                    <a:pt x="7552659" y="1054197"/>
                    <a:pt x="8288760" y="2581857"/>
                  </a:cubicBezTo>
                  <a:lnTo>
                    <a:pt x="8360654" y="2740881"/>
                  </a:lnTo>
                  <a:lnTo>
                    <a:pt x="0" y="2740881"/>
                  </a:lnTo>
                  <a:lnTo>
                    <a:pt x="71894" y="2581857"/>
                  </a:lnTo>
                  <a:cubicBezTo>
                    <a:pt x="807996" y="1054197"/>
                    <a:pt x="2371051" y="0"/>
                    <a:pt x="4180327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270000" sx="102000" sy="102000" algn="ctr" rotWithShape="0">
                <a:schemeClr val="accent1">
                  <a:lumMod val="60000"/>
                  <a:lumOff val="40000"/>
                  <a:alpha val="40000"/>
                </a:scheme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5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swald Light" pitchFamily="2" charset="-52"/>
              </a:endParaRPr>
            </a:p>
          </p:txBody>
        </p:sp>
      </p:grpSp>
      <p:grpSp>
        <p:nvGrpSpPr>
          <p:cNvPr id="3" name="Группа 29" descr="изображение улицы">
            <a:extLst>
              <a:ext uri="{FF2B5EF4-FFF2-40B4-BE49-F238E27FC236}">
                <a16:creationId xmlns:a16="http://schemas.microsoft.com/office/drawing/2014/main" id="{2F2C1F7E-C694-4AC4-A82A-965B997ADD31}"/>
              </a:ext>
            </a:extLst>
          </p:cNvPr>
          <p:cNvGrpSpPr/>
          <p:nvPr/>
        </p:nvGrpSpPr>
        <p:grpSpPr>
          <a:xfrm>
            <a:off x="4248215" y="6351518"/>
            <a:ext cx="4711514" cy="464949"/>
            <a:chOff x="287991" y="5205749"/>
            <a:chExt cx="6282018" cy="464949"/>
          </a:xfrm>
        </p:grpSpPr>
        <p:sp>
          <p:nvSpPr>
            <p:cNvPr id="31" name="Прямоугольник 30" descr="изображение улицы">
              <a:extLst>
                <a:ext uri="{FF2B5EF4-FFF2-40B4-BE49-F238E27FC236}">
                  <a16:creationId xmlns:a16="http://schemas.microsoft.com/office/drawing/2014/main" id="{6FE029FA-9EC5-B948-9822-A0B6070696FB}"/>
                </a:ext>
              </a:extLst>
            </p:cNvPr>
            <p:cNvSpPr/>
            <p:nvPr/>
          </p:nvSpPr>
          <p:spPr>
            <a:xfrm>
              <a:off x="287991" y="5205749"/>
              <a:ext cx="6282018" cy="46494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BBCFE854-57C0-0246-9007-71FB3DA22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31" idx="3"/>
            </p:cNvCxnSpPr>
            <p:nvPr/>
          </p:nvCxnSpPr>
          <p:spPr>
            <a:xfrm>
              <a:off x="313133" y="5433746"/>
              <a:ext cx="6256876" cy="4478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Объект 2">
            <a:extLst>
              <a:ext uri="{FF2B5EF4-FFF2-40B4-BE49-F238E27FC236}">
                <a16:creationId xmlns:a16="http://schemas.microsoft.com/office/drawing/2014/main" id="{5AB61489-A1D4-4128-91DB-0C5B28B74577}"/>
              </a:ext>
            </a:extLst>
          </p:cNvPr>
          <p:cNvSpPr txBox="1">
            <a:spLocks/>
          </p:cNvSpPr>
          <p:nvPr/>
        </p:nvSpPr>
        <p:spPr>
          <a:xfrm>
            <a:off x="6511120" y="370228"/>
            <a:ext cx="2478911" cy="110799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ea typeface="VTB Group Cond Book" panose="020B0506050504020204" pitchFamily="34" charset="77"/>
              </a:rPr>
              <a:t>Средний ремонт «Подъезд к селу Сахновка» - 175,6 млн. тенге</a:t>
            </a:r>
          </a:p>
        </p:txBody>
      </p:sp>
      <p:pic>
        <p:nvPicPr>
          <p:cNvPr id="34" name="Графический объект 49" descr="значок автомобиля ">
            <a:extLst>
              <a:ext uri="{FF2B5EF4-FFF2-40B4-BE49-F238E27FC236}">
                <a16:creationId xmlns:a16="http://schemas.microsoft.com/office/drawing/2014/main" id="{F2371C10-57FB-7E4B-9335-065C2DC74D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5304" y="5662684"/>
            <a:ext cx="681972" cy="909296"/>
          </a:xfrm>
          <a:prstGeom prst="rect">
            <a:avLst/>
          </a:prstGeom>
        </p:spPr>
      </p:pic>
      <p:pic>
        <p:nvPicPr>
          <p:cNvPr id="47" name="Графический объект 55" descr="контур значка внедорожника">
            <a:extLst>
              <a:ext uri="{FF2B5EF4-FFF2-40B4-BE49-F238E27FC236}">
                <a16:creationId xmlns:a16="http://schemas.microsoft.com/office/drawing/2014/main" id="{0D22C3F7-D6B6-8C4D-A1B9-C1468B9E86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21149" y="5665722"/>
            <a:ext cx="681971" cy="909295"/>
          </a:xfrm>
          <a:prstGeom prst="rect">
            <a:avLst/>
          </a:prstGeom>
        </p:spPr>
      </p:pic>
      <p:pic>
        <p:nvPicPr>
          <p:cNvPr id="48" name="Графический объект 48" descr="контур значка автофургона">
            <a:extLst>
              <a:ext uri="{FF2B5EF4-FFF2-40B4-BE49-F238E27FC236}">
                <a16:creationId xmlns:a16="http://schemas.microsoft.com/office/drawing/2014/main" id="{0F2074EF-385C-6343-BAE5-2A39643B79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26198" y="5665722"/>
            <a:ext cx="681972" cy="90929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3067682" y="1769140"/>
            <a:ext cx="37579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dirty="0"/>
              <a:t>обеспечение функционирования автомобильных дорог районного значения -  </a:t>
            </a:r>
            <a:r>
              <a:rPr lang="ru-RU" b="1" dirty="0"/>
              <a:t>85 305 тысяч тенге</a:t>
            </a:r>
            <a:endParaRPr lang="en-US" dirty="0">
              <a:ea typeface="VTB Group Cond Book" panose="020B0506050504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1634272" y="3063290"/>
            <a:ext cx="33123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dirty="0"/>
              <a:t>субсидирование </a:t>
            </a:r>
            <a:r>
              <a:rPr lang="ru-RU" dirty="0" err="1"/>
              <a:t>внутрипоселковых</a:t>
            </a:r>
            <a:r>
              <a:rPr lang="ru-RU" dirty="0"/>
              <a:t> пассажирских перевозок –                </a:t>
            </a:r>
            <a:r>
              <a:rPr lang="ru-RU" b="1" dirty="0"/>
              <a:t>45 821 тысяча тенге</a:t>
            </a:r>
            <a:endParaRPr lang="en-US" dirty="0">
              <a:ea typeface="VTB Group Cond Book" panose="020B0506050504020204" pitchFamily="34" charset="77"/>
            </a:endParaRPr>
          </a:p>
        </p:txBody>
      </p:sp>
      <p:sp>
        <p:nvSpPr>
          <p:cNvPr id="24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2627784" y="2070646"/>
            <a:ext cx="176694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1187624" y="3429000"/>
            <a:ext cx="176694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611560" y="4509120"/>
            <a:ext cx="33516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dirty="0"/>
              <a:t>капитальный и средний ремонт автомобильных дорог районного значения и улиц населенных пунктов –                   </a:t>
            </a:r>
            <a:r>
              <a:rPr lang="ru-RU" b="1" dirty="0"/>
              <a:t>552 тысячи тенге </a:t>
            </a:r>
            <a:endParaRPr lang="en-US" dirty="0">
              <a:ea typeface="VTB Group Cond Book" panose="020B0506050504020204" pitchFamily="34" charset="77"/>
            </a:endParaRPr>
          </a:p>
        </p:txBody>
      </p:sp>
      <p:sp>
        <p:nvSpPr>
          <p:cNvPr id="30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323528" y="5157192"/>
            <a:ext cx="176694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871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042988" y="333375"/>
            <a:ext cx="7561262" cy="792163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algn="ctr" fontAlgn="auto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ru-RU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Объемы субвенций, передаваемых из районного бюджета в бюджеты сельский округов на 2026 год</a:t>
            </a:r>
            <a:endParaRPr lang="ru-RU" sz="2000" b="1" dirty="0">
              <a:solidFill>
                <a:srgbClr val="00206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4484949"/>
              </p:ext>
            </p:extLst>
          </p:nvPr>
        </p:nvGraphicFramePr>
        <p:xfrm>
          <a:off x="1476375" y="1484313"/>
          <a:ext cx="5897563" cy="2197290"/>
        </p:xfrm>
        <a:graphic>
          <a:graphicData uri="http://schemas.openxmlformats.org/drawingml/2006/table">
            <a:tbl>
              <a:tblPr/>
              <a:tblGrid>
                <a:gridCol w="519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1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7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№ 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/</a:t>
                      </a:r>
                      <a:r>
                        <a:rPr kumimoji="0" lang="ru-RU" altLang="ru-RU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округа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Сумма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тыс.тенге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Александровский  сельский округ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5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Галкинский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сельский округ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47,3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Жылы-Булакский</a:t>
                      </a: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сельский округ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Орловский  сельский округ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30,4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Сосновский  сельский округ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43,9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Шалдайский  сельский округ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37,7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249,3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7890" name="Picture 2" descr="C:\Users\Di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221088"/>
            <a:ext cx="2952328" cy="2448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188640"/>
            <a:ext cx="8642350" cy="2327548"/>
          </a:xfrm>
          <a:solidFill>
            <a:schemeClr val="bg2"/>
          </a:solidFill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	</a:t>
            </a: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Дефицит (профицит) бюджета равен разнице между доходами и затратами, чистым бюджетным кредитованием и сальдо по операциям с финансовыми активами.</a:t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	Полученная разница с отрицательным знаком является дефицитом, с положительным знаком – профицитом бюджета.</a:t>
            </a:r>
            <a:b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800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                                                                                                                                         тыс.тенге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824741"/>
              </p:ext>
            </p:extLst>
          </p:nvPr>
        </p:nvGraphicFramePr>
        <p:xfrm>
          <a:off x="479425" y="2565400"/>
          <a:ext cx="8207375" cy="1377950"/>
        </p:xfrm>
        <a:graphic>
          <a:graphicData uri="http://schemas.openxmlformats.org/drawingml/2006/table">
            <a:tbl>
              <a:tblPr firstRow="1" bandRow="1">
                <a:effectLst/>
                <a:tableStyleId>{5C22544A-7EE6-4342-B048-85BDC9FD1C3A}</a:tableStyleId>
              </a:tblPr>
              <a:tblGrid>
                <a:gridCol w="5976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1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888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Наименование</a:t>
                      </a:r>
                    </a:p>
                  </a:txBody>
                  <a:tcPr marL="91423" marR="91423" marT="45762" marB="457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Arial" pitchFamily="34" charset="0"/>
                          <a:cs typeface="Arial" pitchFamily="34" charset="0"/>
                        </a:rPr>
                        <a:t>2026 год</a:t>
                      </a:r>
                    </a:p>
                  </a:txBody>
                  <a:tcPr marL="91423" marR="91423" marT="45762" marB="4576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8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latin typeface="Arial" pitchFamily="34" charset="0"/>
                          <a:cs typeface="Arial" pitchFamily="34" charset="0"/>
                        </a:rPr>
                        <a:t>Дефицит бюджета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62" marB="457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i="1" dirty="0">
                          <a:latin typeface="Arial" pitchFamily="34" charset="0"/>
                          <a:cs typeface="Arial" pitchFamily="34" charset="0"/>
                        </a:rPr>
                        <a:t>-1 440 016</a:t>
                      </a:r>
                    </a:p>
                  </a:txBody>
                  <a:tcPr marL="91423" marR="91423" marT="45762" marB="4576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1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>
                          <a:latin typeface="Arial" pitchFamily="34" charset="0"/>
                          <a:cs typeface="Arial" pitchFamily="34" charset="0"/>
                        </a:rPr>
                        <a:t>Финансирование дефицита бюджета</a:t>
                      </a:r>
                    </a:p>
                  </a:txBody>
                  <a:tcPr marL="91423" marR="91423" marT="45762" marB="4576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i="1" dirty="0">
                          <a:latin typeface="Arial" pitchFamily="34" charset="0"/>
                          <a:cs typeface="Arial" pitchFamily="34" charset="0"/>
                        </a:rPr>
                        <a:t>1 440 016</a:t>
                      </a:r>
                      <a:endParaRPr lang="ru-RU" sz="16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23" marR="91423" marT="45762" marB="4576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36866" name="Picture 2" descr="C:\Users\Di\Desktop\Без назван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4077072"/>
            <a:ext cx="4752528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1724</TotalTime>
  <Words>714</Words>
  <Application>Microsoft Office PowerPoint</Application>
  <PresentationFormat>Экран (4:3)</PresentationFormat>
  <Paragraphs>214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1" baseType="lpstr">
      <vt:lpstr>Arial</vt:lpstr>
      <vt:lpstr>Calibri</vt:lpstr>
      <vt:lpstr>Cambria</vt:lpstr>
      <vt:lpstr>Franklin Gothic Book</vt:lpstr>
      <vt:lpstr>Georgia</vt:lpstr>
      <vt:lpstr>Oswald Light</vt:lpstr>
      <vt:lpstr>Perpetua</vt:lpstr>
      <vt:lpstr>Wingdings</vt:lpstr>
      <vt:lpstr>Wingdings 2</vt:lpstr>
      <vt:lpstr>Справедливость</vt:lpstr>
      <vt:lpstr>   Гражданский бюджет Щербактинского района уточнение в октябре 2026 года </vt:lpstr>
      <vt:lpstr>Уважаемые читатели !</vt:lpstr>
      <vt:lpstr>Основные показатели социально-экономического развития Щербактинского района на 2025-2028 годы</vt:lpstr>
      <vt:lpstr>Прогноз поступления бюджета района                      на 2026-2028 годы</vt:lpstr>
      <vt:lpstr>Прогноз поступления бюджета  Щербактинского района на  2026 год, млн.тенге</vt:lpstr>
      <vt:lpstr>Расходы бюджета Щербактинского района</vt:lpstr>
      <vt:lpstr>Основные направления расходования средств Щербактинского районного бюджета в 2026 году,  млн. тенге</vt:lpstr>
      <vt:lpstr>Социальная направленность бюджета</vt:lpstr>
      <vt:lpstr>Транспорт и коммуникации –  131 678 тыс. тенге</vt:lpstr>
      <vt:lpstr>Презентация PowerPoint</vt:lpstr>
      <vt:lpstr> Дефицит (профицит) бюджета равен разнице между доходами и затратами, чистым бюджетным кредитованием и сальдо по операциям с финансовыми активами.  Полученная разница с отрицательным знаком является дефицитом, с положительным знаком – профицитом бюджета.                                                                                                                                          тыс.тенге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Di</dc:creator>
  <cp:lastModifiedBy>10</cp:lastModifiedBy>
  <cp:revision>108</cp:revision>
  <cp:lastPrinted>2026-10-12T12:36:07Z</cp:lastPrinted>
  <dcterms:created xsi:type="dcterms:W3CDTF">2022-12-26T10:53:13Z</dcterms:created>
  <dcterms:modified xsi:type="dcterms:W3CDTF">2026-10-12T12:40:37Z</dcterms:modified>
</cp:coreProperties>
</file>