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17"/>
  </p:notesMasterIdLst>
  <p:handoutMasterIdLst>
    <p:handoutMasterId r:id="rId18"/>
  </p:handoutMasterIdLst>
  <p:sldIdLst>
    <p:sldId id="849" r:id="rId2"/>
    <p:sldId id="928" r:id="rId3"/>
    <p:sldId id="930" r:id="rId4"/>
    <p:sldId id="943" r:id="rId5"/>
    <p:sldId id="931" r:id="rId6"/>
    <p:sldId id="932" r:id="rId7"/>
    <p:sldId id="933" r:id="rId8"/>
    <p:sldId id="945" r:id="rId9"/>
    <p:sldId id="937" r:id="rId10"/>
    <p:sldId id="939" r:id="rId11"/>
    <p:sldId id="938" r:id="rId12"/>
    <p:sldId id="947" r:id="rId13"/>
    <p:sldId id="941" r:id="rId14"/>
    <p:sldId id="940" r:id="rId15"/>
    <p:sldId id="925" r:id="rId16"/>
  </p:sldIdLst>
  <p:sldSz cx="9144000" cy="5143500" type="screen16x9"/>
  <p:notesSz cx="99250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  <p15:guide id="4" orient="horz" pos="1620">
          <p15:clr>
            <a:srgbClr val="A4A3A4"/>
          </p15:clr>
        </p15:guide>
        <p15:guide id="5" pos="3545">
          <p15:clr>
            <a:srgbClr val="A4A3A4"/>
          </p15:clr>
        </p15:guide>
        <p15:guide id="6" pos="2880">
          <p15:clr>
            <a:srgbClr val="A4A3A4"/>
          </p15:clr>
        </p15:guide>
        <p15:guide id="7" orient="horz" pos="2880">
          <p15:clr>
            <a:srgbClr val="A4A3A4"/>
          </p15:clr>
        </p15:guide>
        <p15:guide id="8" pos="4160">
          <p15:clr>
            <a:srgbClr val="A4A3A4"/>
          </p15:clr>
        </p15:guide>
        <p15:guide id="9" pos="3380">
          <p15:clr>
            <a:srgbClr val="A4A3A4"/>
          </p15:clr>
        </p15:guide>
        <p15:guide id="10" orient="horz" pos="1215">
          <p15:clr>
            <a:srgbClr val="A4A3A4"/>
          </p15:clr>
        </p15:guide>
        <p15:guide id="11" pos="3272">
          <p15:clr>
            <a:srgbClr val="A4A3A4"/>
          </p15:clr>
        </p15:guide>
        <p15:guide id="12" pos="26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90" userDrawn="1">
          <p15:clr>
            <a:srgbClr val="A4A3A4"/>
          </p15:clr>
        </p15:guide>
        <p15:guide id="2" pos="3134" userDrawn="1">
          <p15:clr>
            <a:srgbClr val="A4A3A4"/>
          </p15:clr>
        </p15:guide>
        <p15:guide id="3" orient="horz" pos="2171" userDrawn="1">
          <p15:clr>
            <a:srgbClr val="A4A3A4"/>
          </p15:clr>
        </p15:guide>
        <p15:guide id="4" pos="3127" userDrawn="1">
          <p15:clr>
            <a:srgbClr val="A4A3A4"/>
          </p15:clr>
        </p15:guide>
        <p15:guide id="5" orient="horz" pos="2159" userDrawn="1">
          <p15:clr>
            <a:srgbClr val="A4A3A4"/>
          </p15:clr>
        </p15:guide>
        <p15:guide id="6" orient="horz" pos="2140" userDrawn="1">
          <p15:clr>
            <a:srgbClr val="A4A3A4"/>
          </p15:clr>
        </p15:guide>
        <p15:guide id="7" pos="3132" userDrawn="1">
          <p15:clr>
            <a:srgbClr val="A4A3A4"/>
          </p15:clr>
        </p15:guide>
        <p15:guide id="8" pos="312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BB8"/>
    <a:srgbClr val="FEBE95"/>
    <a:srgbClr val="0000FF"/>
    <a:srgbClr val="127EE0"/>
    <a:srgbClr val="00CC00"/>
    <a:srgbClr val="99FF99"/>
    <a:srgbClr val="009999"/>
    <a:srgbClr val="98B5CA"/>
    <a:srgbClr val="D35442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0" autoAdjust="0"/>
    <p:restoredTop sz="93981" autoAdjust="0"/>
  </p:normalViewPr>
  <p:slideViewPr>
    <p:cSldViewPr>
      <p:cViewPr varScale="1">
        <p:scale>
          <a:sx n="140" d="100"/>
          <a:sy n="140" d="100"/>
        </p:scale>
        <p:origin x="-1176" y="114"/>
      </p:cViewPr>
      <p:guideLst>
        <p:guide orient="horz" pos="2160"/>
        <p:guide pos="3840"/>
        <p:guide pos="3120"/>
        <p:guide orient="horz" pos="1620"/>
        <p:guide pos="3545"/>
        <p:guide pos="2880"/>
        <p:guide orient="horz" pos="2880"/>
        <p:guide pos="4160"/>
        <p:guide pos="3380"/>
        <p:guide orient="horz" pos="1215"/>
        <p:guide pos="3272"/>
        <p:guide pos="26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2982"/>
    </p:cViewPr>
  </p:sorterViewPr>
  <p:notesViewPr>
    <p:cSldViewPr>
      <p:cViewPr varScale="1">
        <p:scale>
          <a:sx n="94" d="100"/>
          <a:sy n="94" d="100"/>
        </p:scale>
        <p:origin x="-1386" y="-108"/>
      </p:cViewPr>
      <p:guideLst>
        <p:guide orient="horz" pos="2190"/>
        <p:guide pos="3134"/>
        <p:guide orient="horz" pos="2171"/>
        <p:guide pos="3127"/>
        <p:guide orient="horz" pos="2159"/>
        <p:guide orient="horz" pos="2140"/>
        <p:guide pos="3132"/>
        <p:guide pos="31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pPr>
            <a:r>
              <a:rPr lang="ru-RU" sz="1400" b="1" i="0" baseline="0" dirty="0" smtClean="0">
                <a:solidFill>
                  <a:schemeClr val="tx1"/>
                </a:solidFill>
                <a:effectLst/>
              </a:rPr>
              <a:t>2026 </a:t>
            </a:r>
            <a:r>
              <a:rPr lang="ru-RU" sz="1400" b="1" i="0" baseline="0" dirty="0" err="1" smtClean="0">
                <a:solidFill>
                  <a:schemeClr val="tx1"/>
                </a:solidFill>
                <a:effectLst/>
              </a:rPr>
              <a:t>жылға</a:t>
            </a:r>
            <a:r>
              <a:rPr lang="ru-RU" sz="1400" b="1" i="0" baseline="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 smtClean="0">
                <a:solidFill>
                  <a:schemeClr val="tx1"/>
                </a:solidFill>
                <a:effectLst/>
              </a:rPr>
              <a:t>арналған</a:t>
            </a:r>
            <a:r>
              <a:rPr lang="ru-RU" sz="1400" b="1" i="0" baseline="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 smtClean="0">
                <a:solidFill>
                  <a:schemeClr val="tx1"/>
                </a:solidFill>
                <a:effectLst/>
              </a:rPr>
              <a:t>салық</a:t>
            </a:r>
            <a:r>
              <a:rPr lang="ru-RU" sz="1400" b="1" i="0" baseline="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 smtClean="0">
                <a:solidFill>
                  <a:schemeClr val="tx1"/>
                </a:solidFill>
                <a:effectLst/>
              </a:rPr>
              <a:t>түсімдері</a:t>
            </a:r>
            <a:r>
              <a:rPr lang="ru-RU" sz="1400" b="1" i="0" baseline="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 smtClean="0">
                <a:solidFill>
                  <a:schemeClr val="tx1"/>
                </a:solidFill>
                <a:effectLst/>
              </a:rPr>
              <a:t>түрлерінің</a:t>
            </a:r>
            <a:r>
              <a:rPr lang="ru-RU" sz="1400" b="1" i="0" baseline="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 smtClean="0">
                <a:solidFill>
                  <a:schemeClr val="tx1"/>
                </a:solidFill>
                <a:effectLst/>
              </a:rPr>
              <a:t>үлесі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400" baseline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0.17787853320957167"/>
          <c:y val="8.786837644535086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4628157779336146"/>
          <c:y val="0.2613633178051698"/>
          <c:w val="0.54583093564449103"/>
          <c:h val="0.486449066248917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Доли видов налоговых поступлений на 2019 г., в %</c:v>
                </c:pt>
              </c:strCache>
            </c:strRef>
          </c:tx>
          <c:explosion val="4"/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18B-40C0-88DC-342F209D4EF4}"/>
              </c:ext>
            </c:extLst>
          </c:dPt>
          <c:cat>
            <c:strRef>
              <c:f>Лист1!$A$2:$A$3</c:f>
              <c:strCache>
                <c:ptCount val="2"/>
                <c:pt idx="0">
                  <c:v>Табыс салығы</c:v>
                </c:pt>
                <c:pt idx="1">
                  <c:v>Меншікке салынатын салықтар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0.82299999999999995</c:v>
                </c:pt>
                <c:pt idx="1">
                  <c:v>0.14799999999999999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18B-40C0-88DC-342F209D4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legend>
      <c:legendPos val="r"/>
      <c:layout>
        <c:manualLayout>
          <c:xMode val="edge"/>
          <c:yMode val="edge"/>
          <c:x val="0.11544908988607"/>
          <c:y val="0.77666615137763972"/>
          <c:w val="0.75622093392172163"/>
          <c:h val="0.20916897710220633"/>
        </c:manualLayout>
      </c:layout>
      <c:overlay val="0"/>
      <c:txPr>
        <a:bodyPr/>
        <a:lstStyle/>
        <a:p>
          <a:pPr>
            <a:defRPr sz="1050" baseline="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5545593806550168E-2"/>
          <c:y val="8.0956396465966765E-2"/>
          <c:w val="0.87863471303836382"/>
          <c:h val="0.5489934178533915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Әлеуметтік сала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8CD-4E62-AE1F-5F3185A1765A}"/>
              </c:ext>
            </c:extLst>
          </c:dPt>
          <c:dLbls>
            <c:dLbl>
              <c:idx val="0"/>
              <c:layout>
                <c:manualLayout>
                  <c:x val="-3.2982258401710922E-2"/>
                  <c:y val="-2.014247571849023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3 114</a:t>
                    </a:r>
                    <a:r>
                      <a:rPr lang="en-US" baseline="0" dirty="0" smtClean="0"/>
                      <a:t> 634,0</a:t>
                    </a:r>
                    <a:endParaRPr lang="en-US" dirty="0"/>
                  </a:p>
                </c:rich>
              </c:tx>
              <c:spPr>
                <a:noFill/>
                <a:ln w="19050"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89A-4799-BC35-9C47D8281BA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4991935637141383E-2"/>
                  <c:y val="-2.349943300018239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3</a:t>
                    </a:r>
                    <a:r>
                      <a:rPr lang="en-US" baseline="0" dirty="0" smtClean="0"/>
                      <a:t> 020 568</a:t>
                    </a:r>
                    <a:r>
                      <a:rPr lang="en-US" dirty="0" smtClean="0"/>
                      <a:t>,0</a:t>
                    </a:r>
                    <a:endParaRPr lang="en-US" dirty="0"/>
                  </a:p>
                </c:rich>
              </c:tx>
              <c:spPr>
                <a:noFill/>
                <a:ln w="19050"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8CD-4E62-AE1F-5F3185A1765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9951613822849066E-3"/>
                  <c:y val="-2.014237114301354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3</a:t>
                    </a:r>
                    <a:r>
                      <a:rPr lang="en-US" baseline="0" dirty="0" smtClean="0"/>
                      <a:t> 094 750</a:t>
                    </a:r>
                    <a:r>
                      <a:rPr lang="en-US" dirty="0" smtClean="0"/>
                      <a:t>,0</a:t>
                    </a:r>
                    <a:endParaRPr lang="en-US" dirty="0"/>
                  </a:p>
                </c:rich>
              </c:tx>
              <c:spPr>
                <a:noFill/>
                <a:ln w="19050"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8CD-4E62-AE1F-5F3185A1765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 formatCode="#,##0.00">
                  <c:v>2839998</c:v>
                </c:pt>
                <c:pt idx="1">
                  <c:v>2318635</c:v>
                </c:pt>
                <c:pt idx="2">
                  <c:v>2318635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8CD-4E62-AE1F-5F3185A176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Шығыстар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3970968293708781E-2"/>
                  <c:y val="-1.6785309285844565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rPr>
                      <a:t>12 162 005,7</a:t>
                    </a:r>
                  </a:p>
                </c:rich>
              </c:tx>
              <c:spPr>
                <a:noFill/>
                <a:ln w="19050">
                  <a:solidFill>
                    <a:schemeClr val="accent2">
                      <a:lumMod val="75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89A-4799-BC35-9C47D8281BA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5470161857422914E-2"/>
                  <c:y val="-3.021355671452021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 algn="ctr" rtl="0"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8 </a:t>
                    </a:r>
                    <a:r>
                      <a:rPr lang="en-US" dirty="0" smtClean="0"/>
                      <a:t>003</a:t>
                    </a:r>
                    <a:r>
                      <a:rPr lang="en-US" baseline="0" dirty="0" smtClean="0"/>
                      <a:t> 128</a:t>
                    </a:r>
                    <a:r>
                      <a:rPr lang="en-US" dirty="0" smtClean="0"/>
                      <a:t>,0</a:t>
                    </a:r>
                    <a:endParaRPr lang="en-US" dirty="0"/>
                  </a:p>
                </c:rich>
              </c:tx>
              <c:spPr>
                <a:noFill/>
                <a:ln w="19050"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 rtl="0"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89A-4799-BC35-9C47D8281BA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9967742548565316E-2"/>
                  <c:y val="-3.021355671452021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8 </a:t>
                    </a:r>
                    <a:r>
                      <a:rPr lang="en-US" dirty="0" smtClean="0"/>
                      <a:t>240</a:t>
                    </a:r>
                    <a:r>
                      <a:rPr lang="en-US" baseline="0" dirty="0" smtClean="0"/>
                      <a:t> 497</a:t>
                    </a:r>
                    <a:r>
                      <a:rPr lang="en-US" dirty="0" smtClean="0"/>
                      <a:t>,0</a:t>
                    </a:r>
                    <a:endParaRPr lang="en-US" dirty="0"/>
                  </a:p>
                </c:rich>
              </c:tx>
              <c:spPr>
                <a:noFill/>
                <a:ln w="19050">
                  <a:solidFill>
                    <a:schemeClr val="accent2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89A-4799-BC35-9C47D8281BA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 formatCode="General">
                  <c:v>24876172.800000001</c:v>
                </c:pt>
                <c:pt idx="1">
                  <c:v>8608269</c:v>
                </c:pt>
                <c:pt idx="2">
                  <c:v>8608269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89A-4799-BC35-9C47D8281B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-717084800"/>
        <c:axId val="-717082080"/>
        <c:axId val="0"/>
      </c:bar3DChart>
      <c:catAx>
        <c:axId val="-71708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717082080"/>
        <c:crosses val="autoZero"/>
        <c:auto val="1"/>
        <c:lblAlgn val="ctr"/>
        <c:lblOffset val="100"/>
        <c:noMultiLvlLbl val="0"/>
      </c:catAx>
      <c:valAx>
        <c:axId val="-71708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.0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71708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+mn-lt"/>
        </a:defRPr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472861048866466"/>
          <c:y val="0.10226660305127512"/>
          <c:w val="0.71527141881129563"/>
          <c:h val="0.80710123545594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62"/>
          <c:dPt>
            <c:idx val="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CA3-4B81-A8A8-2840EE064499}"/>
              </c:ext>
            </c:extLst>
          </c:dPt>
          <c:dPt>
            <c:idx val="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CA3-4B81-A8A8-2840EE064499}"/>
              </c:ext>
            </c:extLst>
          </c:dPt>
          <c:dPt>
            <c:idx val="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CA3-4B81-A8A8-2840EE064499}"/>
              </c:ext>
            </c:extLst>
          </c:dPt>
          <c:dPt>
            <c:idx val="3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CA3-4B81-A8A8-2840EE064499}"/>
              </c:ext>
            </c:extLst>
          </c:dPt>
          <c:dPt>
            <c:idx val="4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CCA3-4B81-A8A8-2840EE064499}"/>
              </c:ext>
            </c:extLst>
          </c:dPt>
          <c:dPt>
            <c:idx val="5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CA3-4B81-A8A8-2840EE064499}"/>
              </c:ext>
            </c:extLst>
          </c:dPt>
          <c:dPt>
            <c:idx val="6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CCA3-4B81-A8A8-2840EE064499}"/>
              </c:ext>
            </c:extLst>
          </c:dPt>
          <c:dPt>
            <c:idx val="7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CCA3-4B81-A8A8-2840EE064499}"/>
              </c:ext>
            </c:extLst>
          </c:dPt>
          <c:dPt>
            <c:idx val="8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CCA3-4B81-A8A8-2840EE064499}"/>
              </c:ext>
            </c:extLst>
          </c:dPt>
          <c:dPt>
            <c:idx val="9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CCA3-4B81-A8A8-2840EE064499}"/>
              </c:ext>
            </c:extLst>
          </c:dPt>
          <c:dPt>
            <c:idx val="1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CCA3-4B81-A8A8-2840EE064499}"/>
              </c:ext>
            </c:extLst>
          </c:dPt>
          <c:dPt>
            <c:idx val="1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CCA3-4B81-A8A8-2840EE064499}"/>
              </c:ext>
            </c:extLst>
          </c:dPt>
          <c:dPt>
            <c:idx val="1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CCA3-4B81-A8A8-2840EE064499}"/>
              </c:ext>
            </c:extLst>
          </c:dPt>
          <c:dLbls>
            <c:dLbl>
              <c:idx val="0"/>
              <c:layout>
                <c:manualLayout>
                  <c:x val="-0.14016252547472594"/>
                  <c:y val="-0.12045445245344424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Жалпы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сипаттағы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мемлекеттік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қызметтер</a:t>
                    </a:r>
                    <a:r>
                      <a:rPr lang="ru-RU" sz="1000" b="1" i="0" u="none" strike="noStrike" baseline="0" dirty="0">
                        <a:effectLst/>
                      </a:rPr>
                      <a:t> 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1 44 971,7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(11,9%)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CA3-4B81-A8A8-2840EE06449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760532164672274E-2"/>
                  <c:y val="-0.1692812969878170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Қорғаныс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 </a:t>
                    </a:r>
                  </a:p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32 874,0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0,3%)</a:t>
                    </a:r>
                    <a:endParaRPr lang="ru-RU" dirty="0"/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CA3-4B81-A8A8-2840EE06449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0495336351842631"/>
                  <c:y val="-1.3122633468254871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baseline="0" dirty="0" err="1">
                        <a:effectLst/>
                      </a:rPr>
                      <a:t>Қоғамдық</a:t>
                    </a:r>
                    <a:r>
                      <a:rPr lang="ru-RU" sz="1000" b="1" i="0" baseline="0" dirty="0">
                        <a:effectLst/>
                      </a:rPr>
                      <a:t> </a:t>
                    </a:r>
                    <a:r>
                      <a:rPr lang="ru-RU" sz="1000" b="1" i="0" baseline="0" dirty="0" err="1">
                        <a:effectLst/>
                      </a:rPr>
                      <a:t>тәртіп</a:t>
                    </a:r>
                    <a:r>
                      <a:rPr lang="ru-RU" sz="1000" b="1" i="0" baseline="0" dirty="0">
                        <a:effectLst/>
                      </a:rPr>
                      <a:t>, </a:t>
                    </a:r>
                    <a:r>
                      <a:rPr lang="ru-RU" sz="1000" b="1" i="0" baseline="0" dirty="0" err="1">
                        <a:effectLst/>
                      </a:rPr>
                      <a:t>қауіпсіздік</a:t>
                    </a:r>
                    <a:r>
                      <a:rPr lang="ru-RU" sz="1000" b="1" i="0" baseline="0" dirty="0">
                        <a:effectLst/>
                      </a:rPr>
                      <a:t> </a:t>
                    </a:r>
                    <a:r>
                      <a:rPr lang="ru-RU" sz="1000" b="1" i="0" baseline="0" dirty="0" err="1">
                        <a:effectLst/>
                      </a:rPr>
                      <a:t>т.б</a:t>
                    </a:r>
                    <a:r>
                      <a:rPr lang="ru-RU" sz="1000" b="1" i="0" baseline="0" dirty="0">
                        <a:effectLst/>
                      </a:rPr>
                      <a:t>. </a:t>
                    </a:r>
                    <a:endParaRPr lang="ru-RU" sz="1000" dirty="0">
                      <a:effectLst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31 602,0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мың.теңге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(0,3%)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CA3-4B81-A8A8-2840EE064499}"/>
                </c:ext>
                <c:ext xmlns:c15="http://schemas.microsoft.com/office/drawing/2012/chart" uri="{CE6537A1-D6FC-4f65-9D91-7224C49458BB}">
                  <c15:layout>
                    <c:manualLayout>
                      <c:w val="0.16342692535371195"/>
                      <c:h val="0.1354511570484663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2.6628655017167303E-2"/>
                  <c:y val="0.12541007549394068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Әлеуметтік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көмек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және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әлеуметтік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қамсыздандыру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1 629 921,8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 (13,4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%)</a:t>
                    </a:r>
                    <a:endParaRPr lang="ru-RU" sz="1000" b="0" i="0" u="none" strike="noStrike" kern="1200" baseline="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4959151364134143"/>
                      <c:h val="0.21603512718870174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3.6408532274063328E-2"/>
                  <c:y val="4.1423937090414246E-2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Тұрғын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үй-коммуналдық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шаруашылық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2 221 200,1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endParaRPr lang="ru-RU" sz="1000" b="0" i="0" u="none" strike="noStrike" kern="1200" baseline="0" dirty="0" smtClean="0">
                      <a:solidFill>
                        <a:prstClr val="black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(18,3%)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5"/>
              <c:layout>
                <c:manualLayout>
                  <c:x val="0.23183287174440925"/>
                  <c:y val="6.1677509143986897E-2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Мәдениет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, спорт, туризм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және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ақпараттық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кеңістік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endParaRPr lang="ru-RU" sz="1000" b="0" i="0" u="none" strike="noStrike" kern="1200" baseline="0" dirty="0" smtClean="0">
                      <a:solidFill>
                        <a:prstClr val="black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1 484 712,2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(12,2%)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0913700130655821"/>
                      <c:h val="0.16204350310282981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0.14871782324009861"/>
                  <c:y val="0.15111488730759745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Отын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-энергетика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кешені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және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жер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койнауын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пайдалану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680 300,0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(5,6%)</a:t>
                    </a:r>
                    <a:endParaRPr lang="ru-RU" sz="1000" b="0" i="0" u="none" strike="noStrike" kern="1200" baseline="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3871543000653497"/>
                      <c:h val="0.112821693777213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-3.5438688029372396E-2"/>
                  <c:y val="0.14249590142168211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Ауыл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, су,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орман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,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балық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шаруашылығы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т.б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242 521,4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 (2,0%)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6033425119890258"/>
                      <c:h val="0.1371761162339987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-0.16994804810047562"/>
                  <c:y val="-2.7577794629675395E-4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 smtClean="0">
                        <a:effectLst/>
                      </a:rPr>
                      <a:t>Өнеркәсіп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 smtClean="0">
                        <a:effectLst/>
                      </a:rPr>
                      <a:t>сәулет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 smtClean="0">
                        <a:effectLst/>
                      </a:rPr>
                      <a:t>қала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 smtClean="0">
                        <a:effectLst/>
                      </a:rPr>
                      <a:t>құрылысы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 smtClean="0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 smtClean="0">
                        <a:effectLst/>
                      </a:rPr>
                      <a:t>құрылыс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 smtClean="0">
                        <a:effectLst/>
                      </a:rPr>
                      <a:t>қызметі</a:t>
                    </a:r>
                    <a:endParaRPr lang="ru-RU" sz="1000" b="1" i="0" u="none" strike="noStrike" baseline="0" dirty="0" smtClean="0">
                      <a:effectLst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120 863,0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(1,0%)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CA3-4B81-A8A8-2840EE064499}"/>
                </c:ext>
                <c:ext xmlns:c15="http://schemas.microsoft.com/office/drawing/2012/chart" uri="{CE6537A1-D6FC-4f65-9D91-7224C49458BB}">
                  <c15:layout>
                    <c:manualLayout>
                      <c:w val="0.24688184998844925"/>
                      <c:h val="0.14563970471081841"/>
                    </c:manualLayout>
                  </c15:layout>
                </c:ext>
              </c:extLst>
            </c:dLbl>
            <c:dLbl>
              <c:idx val="9"/>
              <c:layout>
                <c:manualLayout>
                  <c:x val="-0.18296170354969377"/>
                  <c:y val="-0.12079465839666577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 smtClean="0">
                        <a:effectLst/>
                      </a:rPr>
                      <a:t>Көлік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 smtClean="0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 коммуникация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 1 1 091 776,8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(9,0%)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CA3-4B81-A8A8-2840EE064499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21796712843193788"/>
                  <c:y val="-9.9782860237391052E-2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Басқалар</a:t>
                    </a:r>
                    <a:r>
                      <a:rPr lang="ru-RU" sz="1000" b="1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782 569,5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kern="1200" baseline="0" dirty="0" err="1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endParaRPr lang="ru-RU" sz="1000" b="0" i="0" u="none" strike="noStrike" kern="1200" baseline="0" dirty="0" smtClean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(6,4%)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5972221510040899"/>
                      <c:h val="0.10366159978198961"/>
                    </c:manualLayout>
                  </c15:layout>
                </c:ext>
              </c:extLst>
            </c:dLbl>
            <c:dLbl>
              <c:idx val="11"/>
              <c:layout>
                <c:manualLayout>
                  <c:x val="-0.10105346634585056"/>
                  <c:y val="-0.15673180584079047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 smtClean="0">
                        <a:effectLst/>
                      </a:rPr>
                      <a:t>Борышқа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 smtClean="0">
                        <a:effectLst/>
                      </a:rPr>
                      <a:t>қызмет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 smtClean="0">
                        <a:effectLst/>
                      </a:rPr>
                      <a:t>көрсету</a:t>
                    </a:r>
                    <a:endParaRPr lang="ru-RU" sz="1000" b="1" i="0" u="none" strike="noStrike" baseline="0" dirty="0" smtClean="0">
                      <a:effectLst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</a:rPr>
                      <a:t>373 155,0 </a:t>
                    </a:r>
                    <a:r>
                      <a:rPr lang="ru-RU" sz="1000" b="0" i="0" u="none" strike="noStrike" baseline="0" dirty="0" err="1" smtClean="0">
                        <a:effectLst/>
                      </a:rPr>
                      <a:t>мың</a:t>
                    </a:r>
                    <a:r>
                      <a:rPr lang="ru-RU" sz="1000" b="0" i="0" u="none" strike="noStrike" baseline="0" dirty="0" smtClean="0">
                        <a:effectLst/>
                      </a:rPr>
                      <a:t> </a:t>
                    </a:r>
                    <a:r>
                      <a:rPr lang="ru-RU" sz="1000" b="0" i="0" u="none" strike="noStrike" baseline="0" dirty="0" err="1" smtClean="0">
                        <a:effectLst/>
                      </a:rPr>
                      <a:t>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(3,1%)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CA3-4B81-A8A8-2840EE064499}"/>
                </c:ex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356630800147797E-2"/>
                  <c:y val="-0.1755603035664897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 smtClean="0">
                        <a:latin typeface="Arial" pitchFamily="34" charset="0"/>
                        <a:cs typeface="Arial" pitchFamily="34" charset="0"/>
                      </a:rPr>
                      <a:t>Трансферттер</a:t>
                    </a:r>
                    <a:endParaRPr lang="ru-RU" sz="1000" b="1" baseline="0" dirty="0" smtClean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baseline="0" dirty="0" smtClean="0">
                        <a:latin typeface="Arial" pitchFamily="34" charset="0"/>
                        <a:cs typeface="Arial" pitchFamily="34" charset="0"/>
                      </a:rPr>
                      <a:t>2 025 538,2 </a:t>
                    </a:r>
                    <a:r>
                      <a:rPr lang="ru-RU" sz="1000" b="0" baseline="0" dirty="0" err="1" smtClean="0">
                        <a:latin typeface="Arial" pitchFamily="34" charset="0"/>
                        <a:cs typeface="Arial" pitchFamily="34" charset="0"/>
                      </a:rPr>
                      <a:t>мың</a:t>
                    </a:r>
                    <a:r>
                      <a:rPr lang="ru-RU" sz="1000" b="0" baseline="0" dirty="0" smtClean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baseline="0" dirty="0" err="1" smtClean="0">
                        <a:latin typeface="Arial" pitchFamily="34" charset="0"/>
                        <a:cs typeface="Arial" pitchFamily="34" charset="0"/>
                      </a:rPr>
                      <a:t>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(16,7%)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CCA3-4B81-A8A8-2840EE06449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51">
                <a:noFill/>
              </a:ln>
            </c:spPr>
            <c:txPr>
              <a:bodyPr/>
              <a:lstStyle/>
              <a:p>
                <a:pPr>
                  <a:defRPr sz="1000" baseline="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Жалпы сипаттағы мемлекеттік қызметтер</c:v>
                </c:pt>
                <c:pt idx="1">
                  <c:v>Қорғаныс</c:v>
                </c:pt>
                <c:pt idx="2">
                  <c:v>Қоғамдық тәртіп, қауіпсіздік, құқықтық, сот, қылмыстық-атқару қызметі</c:v>
                </c:pt>
                <c:pt idx="3">
                  <c:v>Әлеуметтік көмек және әлеуметтік қамсыздандыру</c:v>
                </c:pt>
                <c:pt idx="4">
                  <c:v>Тұрғын үй-коммуналдық шаруашылық</c:v>
                </c:pt>
                <c:pt idx="5">
                  <c:v>Мәдениет, спорт, туризм және ақпараттық кеңістік</c:v>
                </c:pt>
                <c:pt idx="6">
                  <c:v>Отын-энергетика кешені және жер қойнауын пайдалану</c:v>
                </c:pt>
                <c:pt idx="7">
                  <c:v>Ауыл, су, орман, балық шаруашылығы және т.б.</c:v>
                </c:pt>
                <c:pt idx="8">
                  <c:v>Өнеркәсіп, сәулет, қала құрылысы және құрылыс қызметі</c:v>
                </c:pt>
                <c:pt idx="9">
                  <c:v>Көлік және коммуникация</c:v>
                </c:pt>
                <c:pt idx="10">
                  <c:v>Басқалар</c:v>
                </c:pt>
                <c:pt idx="11">
                  <c:v>Борышқа қызмет көрсету</c:v>
                </c:pt>
                <c:pt idx="12">
                  <c:v>Трансферттер</c:v>
                </c:pt>
              </c:strCache>
            </c:strRef>
          </c:cat>
          <c:val>
            <c:numRef>
              <c:f>Лист1!$B$2:$B$14</c:f>
              <c:numCache>
                <c:formatCode>#,##0.00</c:formatCode>
                <c:ptCount val="13"/>
                <c:pt idx="0">
                  <c:v>1444971.7</c:v>
                </c:pt>
                <c:pt idx="1">
                  <c:v>32874</c:v>
                </c:pt>
                <c:pt idx="2">
                  <c:v>31602</c:v>
                </c:pt>
                <c:pt idx="3">
                  <c:v>1629921.8</c:v>
                </c:pt>
                <c:pt idx="4">
                  <c:v>2221200.1</c:v>
                </c:pt>
                <c:pt idx="5">
                  <c:v>1484712.2</c:v>
                </c:pt>
                <c:pt idx="6">
                  <c:v>680300</c:v>
                </c:pt>
                <c:pt idx="7">
                  <c:v>242521.4</c:v>
                </c:pt>
                <c:pt idx="8">
                  <c:v>120863</c:v>
                </c:pt>
                <c:pt idx="9">
                  <c:v>1091776.8</c:v>
                </c:pt>
                <c:pt idx="10">
                  <c:v>782569.5</c:v>
                </c:pt>
                <c:pt idx="11">
                  <c:v>373155</c:v>
                </c:pt>
                <c:pt idx="12">
                  <c:v>2025538.2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CCA3-4B81-A8A8-2840EE06449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 w="25351">
                <a:noFill/>
              </a:ln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Жалпы сипаттағы мемлекеттік қызметтер</c:v>
                </c:pt>
                <c:pt idx="1">
                  <c:v>Қорғаныс</c:v>
                </c:pt>
                <c:pt idx="2">
                  <c:v>Қоғамдық тәртіп, қауіпсіздік, құқықтық, сот, қылмыстық-атқару қызметі</c:v>
                </c:pt>
                <c:pt idx="3">
                  <c:v>Әлеуметтік көмек және әлеуметтік қамсыздандыру</c:v>
                </c:pt>
                <c:pt idx="4">
                  <c:v>Тұрғын үй-коммуналдық шаруашылық</c:v>
                </c:pt>
                <c:pt idx="5">
                  <c:v>Мәдениет, спорт, туризм және ақпараттық кеңістік</c:v>
                </c:pt>
                <c:pt idx="6">
                  <c:v>Отын-энергетика кешені және жер қойнауын пайдалану</c:v>
                </c:pt>
                <c:pt idx="7">
                  <c:v>Ауыл, су, орман, балық шаруашылығы және т.б.</c:v>
                </c:pt>
                <c:pt idx="8">
                  <c:v>Өнеркәсіп, сәулет, қала құрылысы және құрылыс қызметі</c:v>
                </c:pt>
                <c:pt idx="9">
                  <c:v>Көлік және коммуникация</c:v>
                </c:pt>
                <c:pt idx="10">
                  <c:v>Басқалар</c:v>
                </c:pt>
                <c:pt idx="11">
                  <c:v>Борышқа қызмет көрсету</c:v>
                </c:pt>
                <c:pt idx="12">
                  <c:v>Трансферттер</c:v>
                </c:pt>
              </c:strCache>
            </c:strRef>
          </c:cat>
          <c:val>
            <c:numRef>
              <c:f>Лист1!$C$2:$C$14</c:f>
              <c:numCache>
                <c:formatCode>0.0</c:formatCode>
                <c:ptCount val="13"/>
                <c:pt idx="0">
                  <c:v>11.881031267729139</c:v>
                </c:pt>
                <c:pt idx="1">
                  <c:v>0.27030081066316225</c:v>
                </c:pt>
                <c:pt idx="2">
                  <c:v>0.25984200944750419</c:v>
                </c:pt>
                <c:pt idx="3">
                  <c:v>13.401751653512218</c:v>
                </c:pt>
                <c:pt idx="4">
                  <c:v>18.263435775235664</c:v>
                </c:pt>
                <c:pt idx="5">
                  <c:v>12.207790693602455</c:v>
                </c:pt>
                <c:pt idx="6">
                  <c:v>5.5936497382171098</c:v>
                </c:pt>
                <c:pt idx="7">
                  <c:v>1.9940904977540013</c:v>
                </c:pt>
                <c:pt idx="8">
                  <c:v>0.9937752290315075</c:v>
                </c:pt>
                <c:pt idx="9">
                  <c:v>8.9769469520968919</c:v>
                </c:pt>
                <c:pt idx="10">
                  <c:v>6.4345431115856169</c:v>
                </c:pt>
                <c:pt idx="11">
                  <c:v>3.0682028047396823</c:v>
                </c:pt>
                <c:pt idx="12">
                  <c:v>16.654639456385059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B-CCA3-4B81-A8A8-2840EE06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spPr>
    <a:effectLst>
      <a:glow>
        <a:schemeClr val="accent1">
          <a:alpha val="64000"/>
        </a:schemeClr>
      </a:glow>
      <a:softEdge rad="12700"/>
    </a:effectLst>
  </c:spPr>
  <c:txPr>
    <a:bodyPr/>
    <a:lstStyle/>
    <a:p>
      <a:pPr>
        <a:defRPr sz="1114">
          <a:latin typeface="Calibri" pitchFamily="34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0.21213</cdr:x>
      <cdr:y>0.63009</cdr:y>
    </cdr:from>
    <cdr:to>
      <cdr:x>0.35898</cdr:x>
      <cdr:y>0.72317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797000" y="2500093"/>
          <a:ext cx="124399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2026 </a:t>
          </a:r>
          <a:r>
            <a:rPr lang="ru-RU" sz="180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жыл</a:t>
          </a:r>
          <a:endParaRPr lang="ru-RU" sz="180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0.45014</cdr:x>
      <cdr:y>0.63009</cdr:y>
    </cdr:from>
    <cdr:to>
      <cdr:x>0.59381</cdr:x>
      <cdr:y>0.72317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813235" y="2500093"/>
          <a:ext cx="12170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2027 </a:t>
          </a:r>
          <a:r>
            <a:rPr lang="ru-RU" sz="180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жыл</a:t>
          </a:r>
          <a:endParaRPr lang="ru-RU" sz="180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0.68814</cdr:x>
      <cdr:y>0.63009</cdr:y>
    </cdr:from>
    <cdr:to>
      <cdr:x>0.82588</cdr:x>
      <cdr:y>0.72317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5829386" y="2500093"/>
          <a:ext cx="116682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2028 </a:t>
          </a:r>
          <a:r>
            <a:rPr lang="ru-RU" sz="180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жыл</a:t>
          </a:r>
          <a:endParaRPr lang="ru-RU" sz="180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DEE1025-1B3E-4FB8-B81A-6F5C7DFC17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7"/>
            <a:ext cx="4300855" cy="340643"/>
          </a:xfrm>
          <a:prstGeom prst="rect">
            <a:avLst/>
          </a:prstGeom>
        </p:spPr>
        <p:txBody>
          <a:bodyPr vert="horz" lIns="90924" tIns="45460" rIns="90924" bIns="4546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E9D2129-609C-4C04-A6F2-F0C2681705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1905" y="7"/>
            <a:ext cx="4300855" cy="340643"/>
          </a:xfrm>
          <a:prstGeom prst="rect">
            <a:avLst/>
          </a:prstGeom>
        </p:spPr>
        <p:txBody>
          <a:bodyPr vert="horz" lIns="90924" tIns="45460" rIns="90924" bIns="45460" rtlCol="0"/>
          <a:lstStyle>
            <a:lvl1pPr algn="r">
              <a:defRPr sz="1200"/>
            </a:lvl1pPr>
          </a:lstStyle>
          <a:p>
            <a:fld id="{6E4CC3D3-6A4F-4858-8047-AAEEC13FDE5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E12AAD9-616D-4281-BE7C-40E635CACF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6457040"/>
            <a:ext cx="4300855" cy="340643"/>
          </a:xfrm>
          <a:prstGeom prst="rect">
            <a:avLst/>
          </a:prstGeom>
        </p:spPr>
        <p:txBody>
          <a:bodyPr vert="horz" lIns="90924" tIns="45460" rIns="90924" bIns="4546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56F2EEE-A49E-4D47-AB98-F021B59BFC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1905" y="6457040"/>
            <a:ext cx="4300855" cy="340643"/>
          </a:xfrm>
          <a:prstGeom prst="rect">
            <a:avLst/>
          </a:prstGeom>
        </p:spPr>
        <p:txBody>
          <a:bodyPr vert="horz" lIns="90924" tIns="45460" rIns="90924" bIns="45460" rtlCol="0" anchor="b"/>
          <a:lstStyle>
            <a:lvl1pPr algn="r">
              <a:defRPr sz="1200"/>
            </a:lvl1pPr>
          </a:lstStyle>
          <a:p>
            <a:fld id="{3A132E78-363C-4E04-97C3-AFD2590C96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83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1"/>
            <a:ext cx="4300855" cy="339883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08" y="11"/>
            <a:ext cx="4300855" cy="339883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C2E97BE0-417A-4EE8-A42F-078CA148E59C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5575" y="509588"/>
            <a:ext cx="4533900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7" y="3228906"/>
            <a:ext cx="7940040" cy="3058952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456624"/>
            <a:ext cx="4300855" cy="339883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08" y="6456624"/>
            <a:ext cx="4300855" cy="339883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65CDFC23-47DE-4463-89E0-8052A47855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6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49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8986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479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7972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746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6957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645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5943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11175"/>
            <a:ext cx="45307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68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64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854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37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9850" y="752475"/>
            <a:ext cx="6696075" cy="3767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7800" y="508000"/>
            <a:ext cx="4505325" cy="25352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347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B65F66-2DED-4D1F-9D74-E2F4F19F1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4AA8A44-78BC-4006-AA16-CBC0829D7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EC3183-805A-4F96-B077-F3A5BA7A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0EF07F5-5839-4D0A-9811-E88E0725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84383F6-4582-43BD-ABBD-72FE5FA5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2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BE6BC9-EBBC-4955-857C-912A160A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E08145D-2D87-4F47-8AFF-EAAE0E6B3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5850E98-ECAC-4FD8-A2FD-AA4904B2B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7A41A33-E713-4384-8511-5C25E04C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6278C0-E077-4E1D-B607-B810E9B8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5672C6-3918-4922-B632-92D0E34C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9BAC5B-2BF6-4FFB-8935-115D8E3CB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DFB8927-9D2D-43D5-8C69-469A87CD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982068-F205-4A99-BE98-0C72C936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3C2263-2ABC-4685-A93E-EBDF3839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67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2F2C2A-284E-4038-B905-4C78B7065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387D62-A20B-42A2-B589-882946214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2016FDC-911C-4877-9ACD-9DD92FFBF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DB74200-B022-424C-950C-8E5CB57B3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EFBA939-609C-401B-94C1-7C6D82F0C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80C5F0D-07C1-4F0E-9D20-A80E97020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7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77A20A-F069-4917-B65C-338442E8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3EC207-01EF-4E12-8BE9-2D1E79334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44988EE-380B-4D60-8856-F08C61881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781DFAB-8670-4C21-8DAA-0CE4B8992E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D2ABD75-76B6-4422-8607-C2DE56FD79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498C7E0-D9A3-4978-8FB7-090408F21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B8368F3-6868-493A-B8E8-B87986D2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4A1AEA4-1C67-4C00-A857-6E086C15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67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059651-EE1C-4927-BB44-DED81BFEB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BC7AA09-5B44-498E-A1AF-414E9572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562F9F6-B08E-431F-81BC-36C77274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28DBF25-A1AD-43AD-8F96-A3DC3BB9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B16C4D7-5F31-4F81-964E-EB2530B0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BB1C40B-06BD-4146-B88C-7C9487FBD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AD49353-86A8-4A1D-AD55-AAAD6E2A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86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A85617-4CE6-4C45-B820-884F4C58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9E600C-19C4-4549-B161-CC6F7CC50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BA2A93C-9C42-42BA-8105-B4975BEDB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051CE31-B06C-4647-9540-3884C3BD3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DEE4545-9199-4388-92C7-527425CDF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7E5B20F-9598-4B06-847F-CFF5DE45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03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40FD81-3BF5-419E-A110-040BD340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736B3E9-54A9-429C-AC3E-D020D3205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06426B8-1088-4818-91AB-9D59574A5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5B2C1B3-2607-462B-953D-6D2929AEA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9C558CD-E57F-4F36-AF61-2EC430F98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F5FCCE9-FCB7-4A5B-8908-531E92A5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2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140757-B460-4B4C-ABEB-F87DDA57E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04806DF-06A0-4004-86AF-2796C0A7B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561FA2B-2069-4B95-B227-5E930C35D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6808E48-E2A9-4FF1-947C-8A76E1EA8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6B7B4B-E1A3-4F7E-B038-9A2661C8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7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DB84D64-32EE-45C5-B1C9-934C4CDEF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B9BA85C-43C4-4D87-B32F-046E3E04B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0EC0EF2-7479-492C-9279-49AD3FCA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9EE4EA5-6127-4DAF-B61D-BF78B494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DFBAF9-758F-46D1-A44E-40808D03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8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04FAE7-8061-4EF6-8A0A-3D60BAF5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422C3F-DE50-408B-A7B4-50095870A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2873DB-5377-4860-84AF-0DCABA4D3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1C047FF-54D8-427B-8DE4-624140F8B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DB44107-AFD5-4F21-A927-CD11AA820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60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3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002"/>
          <a:stretch/>
        </p:blipFill>
        <p:spPr>
          <a:xfrm>
            <a:off x="-10006" y="0"/>
            <a:ext cx="9190518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44208" y="739611"/>
            <a:ext cx="6660232" cy="800219"/>
          </a:xfrm>
          <a:prstGeom prst="rect">
            <a:avLst/>
          </a:prstGeom>
          <a:solidFill>
            <a:schemeClr val="accent1">
              <a:alpha val="37000"/>
            </a:schemeClr>
          </a:solidFill>
          <a:ln>
            <a:solidFill>
              <a:schemeClr val="bg1">
                <a:alpha val="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1403648" y="339502"/>
            <a:ext cx="7514321" cy="80021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kk-KZ" sz="2800" u="sng" dirty="0">
                <a:ln w="0"/>
                <a:solidFill>
                  <a:schemeClr val="bg1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АЗАМАТТЫҚ </a:t>
            </a:r>
            <a:r>
              <a:rPr lang="kk-KZ" sz="2800" u="sng" dirty="0" smtClean="0">
                <a:ln w="0"/>
                <a:solidFill>
                  <a:schemeClr val="bg1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БЮДЖЕТ</a:t>
            </a:r>
            <a:br>
              <a:rPr lang="kk-KZ" sz="2800" u="sng" dirty="0" smtClean="0">
                <a:ln w="0"/>
                <a:solidFill>
                  <a:schemeClr val="bg1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kk-KZ" u="sng" dirty="0" smtClean="0">
                <a:ln w="0"/>
                <a:solidFill>
                  <a:schemeClr val="bg1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(29.09.2026 ж.)</a:t>
            </a:r>
            <a:endParaRPr lang="kk-KZ" u="sng" dirty="0">
              <a:ln w="0"/>
              <a:solidFill>
                <a:schemeClr val="bg1"/>
              </a:solidFill>
              <a:effectLst>
                <a:glow rad="101600">
                  <a:schemeClr val="bg1"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574" y="339502"/>
            <a:ext cx="844284" cy="781486"/>
          </a:xfrm>
          <a:prstGeom prst="rect">
            <a:avLst/>
          </a:prstGeom>
          <a:effectLst>
            <a:glow rad="190500">
              <a:schemeClr val="bg1"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6892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ӘЛЕУМЕТТІК-ЭКОНОМИКАЛЫҚ ДАМУДЫҢ НЕГІЗГІ КӨРСЕТКІШТЕРІ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54943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146170"/>
              </p:ext>
            </p:extLst>
          </p:nvPr>
        </p:nvGraphicFramePr>
        <p:xfrm>
          <a:off x="344785" y="1203598"/>
          <a:ext cx="5544617" cy="2880322"/>
        </p:xfrm>
        <a:graphic>
          <a:graphicData uri="http://schemas.openxmlformats.org/drawingml/2006/table">
            <a:tbl>
              <a:tblPr firstCol="1" bandCol="1">
                <a:tableStyleId>{3B4B98B0-60AC-42C2-AFA5-B58CD77FA1E5}</a:tableStyleId>
              </a:tblPr>
              <a:tblGrid>
                <a:gridCol w="31285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10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42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108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44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Айлық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есептік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көрсеткіш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4 325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4 606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4 882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0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мөлшері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7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күнкөріс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деңгейінің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шамасы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50 851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54 150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57 405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4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зейнетақы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мөлшері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69 049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73 538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 smtClean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77 951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3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Орташа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342 085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345 506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348 961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7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саны,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адам</a:t>
                      </a:r>
                      <a:r>
                        <a:rPr kumimoji="0" lang="kk-KZ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(жыл соңына)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78 754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79 541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80 337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3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Жұмыссыздық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деңгейі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33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Инфляция,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9-11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5,5-7,5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5,0-7,0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5940152" y="843558"/>
            <a:ext cx="3096344" cy="4104456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Айлық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есептік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Қазақстандағы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зейнетақы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жәрдемақы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өзгедей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айыппұл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санкцияларын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төлемдерді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белгілейтін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есептік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</a:t>
            </a:r>
            <a:endParaRPr lang="ru-RU" alt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күнкөр</a:t>
            </a:r>
            <a:r>
              <a:rPr lang="en-US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деңгей</a:t>
            </a:r>
            <a:r>
              <a:rPr lang="en-US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мөлшер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тұтыну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себет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құнына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адамға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төменгі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жалақы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мөлшері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жағдайларда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уақытының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ұзақтығы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нормаларын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міндеттерін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орындаған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кезде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білікті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қарапайым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неғұрлым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күрделі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қызметкеріне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кепілді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минимумы.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Инфляция</a:t>
            </a:r>
            <a:r>
              <a:rPr lang="ru-RU" altLang="ru-RU" sz="9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бағаның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өсуінен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тапшылығынан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сапасының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төмендеуінен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туындайтын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құнсыздануы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қабілетінің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төмендеуі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3347864" y="915566"/>
            <a:ext cx="2592288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2026</a:t>
            </a:r>
            <a:r>
              <a:rPr lang="kk-KZ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жыл    2027 жыл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kk-KZ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2028 жыл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052" y="62072"/>
            <a:ext cx="659452" cy="6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1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2330173"/>
              </p:ext>
            </p:extLst>
          </p:nvPr>
        </p:nvGraphicFramePr>
        <p:xfrm>
          <a:off x="323528" y="765910"/>
          <a:ext cx="8559832" cy="3966080"/>
        </p:xfrm>
        <a:graphic>
          <a:graphicData uri="http://schemas.openxmlformats.org/drawingml/2006/table">
            <a:tbl>
              <a:tblPr firstCol="1" bandRow="1">
                <a:tableStyleId>{2D5ABB26-0587-4C30-8999-92F81FD0307C}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870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510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b="1" i="0" dirty="0" smtClean="0"/>
                        <a:t>АТАУЫ</a:t>
                      </a:r>
                      <a:endParaRPr lang="ru-RU" b="1" i="0" dirty="0"/>
                    </a:p>
                  </a:txBody>
                  <a:tcPr marL="91441" marR="91441" marT="45725" marB="45725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2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2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2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2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I. </a:t>
                      </a:r>
                      <a:r>
                        <a:rPr kumimoji="0" 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КІРІСТЕР, </a:t>
                      </a:r>
                      <a:r>
                        <a:rPr kumimoji="0" lang="ru-RU" sz="11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endParaRPr kumimoji="0" lang="ru-RU" sz="11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137160" marB="13716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12 318 633,8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8 003 128,0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8 240 497,0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35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Салықтық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3 155 050,0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3 334 320,0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3 687 053,0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35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Салықтан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40 334,0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694,0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41 678,0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2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Негізгі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капиталды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түскен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88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ТРАНСФЕРТТЕРДІҢ ТҮСІМДЕРІ, </a:t>
                      </a:r>
                      <a:r>
                        <a:rPr kumimoji="0" lang="ru-RU" sz="11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kumimoji="0" 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kumimoji="0" 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9 123 249,8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629 114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4 511 766,0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3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137160" marB="13716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337914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АУДАНДЫҚ </a:t>
            </a:r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 КІРІСТЕРІНІҢ ҚҰРЫЛЫМЫ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Блок-схема: знак завершения 9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740352" y="546743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 ҚҰРЫЛЫМЫ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694823" y="1419622"/>
            <a:ext cx="4095335" cy="2520280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spcAft>
                <a:spcPts val="800"/>
              </a:spcAft>
              <a:defRPr/>
            </a:pP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кірістерінің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түрі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болып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табылады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бұл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өз</a:t>
            </a: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кірістеріміздің</a:t>
            </a: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98,7</a:t>
            </a:r>
            <a:r>
              <a:rPr lang="ru-RU" alt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 </a:t>
            </a:r>
            <a:r>
              <a:rPr lang="ru-RU" alt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құрайды</a:t>
            </a:r>
            <a:r>
              <a:rPr lang="ru-RU" alt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spcAft>
                <a:spcPts val="800"/>
              </a:spcAft>
              <a:defRPr/>
            </a:pPr>
            <a:r>
              <a:rPr lang="ru-RU" altLang="ru-RU" sz="1600" b="1" i="1" dirty="0" err="1">
                <a:latin typeface="Arial" pitchFamily="34" charset="0"/>
                <a:cs typeface="Arial" pitchFamily="34" charset="0"/>
              </a:rPr>
              <a:t>оның</a:t>
            </a:r>
            <a:r>
              <a:rPr lang="ru-RU" altLang="ru-RU" sz="16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i="1" dirty="0" err="1">
                <a:latin typeface="Arial" pitchFamily="34" charset="0"/>
                <a:cs typeface="Arial" pitchFamily="34" charset="0"/>
              </a:rPr>
              <a:t>ішінде</a:t>
            </a:r>
            <a:r>
              <a:rPr lang="ru-RU" altLang="ru-RU" sz="1600" b="1" i="1" dirty="0">
                <a:latin typeface="Arial" pitchFamily="34" charset="0"/>
                <a:cs typeface="Arial" pitchFamily="34" charset="0"/>
              </a:rPr>
              <a:t>:  </a:t>
            </a:r>
          </a:p>
          <a:p>
            <a:pPr algn="just">
              <a:spcAft>
                <a:spcPts val="800"/>
              </a:spcAft>
              <a:defRPr/>
            </a:pP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Табыс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салығы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81,3</a:t>
            </a: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%,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меншікке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салынатын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салықтар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14,6</a:t>
            </a: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%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құрады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. </a:t>
            </a:r>
            <a:endParaRPr lang="ru-RU" altLang="ru-RU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540134"/>
              </p:ext>
            </p:extLst>
          </p:nvPr>
        </p:nvGraphicFramePr>
        <p:xfrm>
          <a:off x="107504" y="440940"/>
          <a:ext cx="4464496" cy="4482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51470"/>
            <a:ext cx="659452" cy="61040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39752" y="2859782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81,3% </a:t>
            </a:r>
            <a:endParaRPr lang="ru-RU" sz="1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63688" y="1851670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smtClean="0">
                <a:latin typeface="Arial" pitchFamily="34" charset="0"/>
                <a:cs typeface="Arial" pitchFamily="34" charset="0"/>
              </a:rPr>
              <a:t>14,6% 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45286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АУДАНДЫҚ </a:t>
            </a:r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 ШЫҒЫСТАРЫНЫҢ ҚҰРЫЛЫМЫ 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81816" y="33950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0182754"/>
              </p:ext>
            </p:extLst>
          </p:nvPr>
        </p:nvGraphicFramePr>
        <p:xfrm>
          <a:off x="179513" y="619767"/>
          <a:ext cx="8638956" cy="3623375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228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6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44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0954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93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3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3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3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787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5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02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kumimoji="0" lang="kk-KZ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І</a:t>
                      </a: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ШЫҒЫНДАР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12 162 005,7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8  003 128,0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8 240 497,00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1 444 971,7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847 608,00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853 410,00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Қорғаныс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32 874,0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47 217,00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48 794,00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Қоғамдық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тәртіп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қауіпсіздік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құқықтық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сот,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қылмыстық-атқару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31 602,0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46 456,00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48 779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1 629 921,8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1 687 675,00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1 747 206,00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62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үй-коммуналдық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шаруашылық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2 221 200,1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638 697,00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734 277,00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1 484 712,2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1 332 893,00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1 347 544,00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Отын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-энергетика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кешені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қойнауын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пайдалану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680 300,0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су,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т.б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242 521,4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220 195,00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226 135,00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Өнеркәсіп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сәулет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120 863,0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77 225,00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77 493,00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1 091 776,8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893 748,00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926 976,00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Басқалар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782 569,5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93 979,00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101 969,00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Борышқа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көрсету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373 155,0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105 233,00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105 233,00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2 025 538,2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2 012 202,00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2 022 681,00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668344" y="407669"/>
            <a:ext cx="767972" cy="12691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7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АУДАНДЫҚ </a:t>
            </a:r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 ШЫҒЫСТАРЫНЫҢ ҚҰРЫЛЫМЫ 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5846903"/>
              </p:ext>
            </p:extLst>
          </p:nvPr>
        </p:nvGraphicFramePr>
        <p:xfrm>
          <a:off x="395537" y="771550"/>
          <a:ext cx="8618141" cy="4032449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184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15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44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275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60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3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3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3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9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kumimoji="0" lang="kk-KZ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І</a:t>
                      </a:r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ТАЗА БЮДЖЕТТІК </a:t>
                      </a:r>
                      <a:r>
                        <a:rPr kumimoji="0" lang="ru-RU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КРЕДИТТЕУ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619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320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050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6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0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кредиттерді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өтеу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431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0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IV.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ҚАРЖЫЛЫҚ АКТИВТЕРМЕН БОЛАТЫН ОПЕРАЦИЯЛАР БОЙЫНША САЛЬДО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Қаржы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активтерін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15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Мемлекеттің қаржылық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активтерін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түскен түсімдер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8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</a:t>
                      </a:r>
                      <a:r>
                        <a:rPr kumimoji="0" lang="kk-KZ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ТІҢ ТАПШЫЛЫҒЫ (ПРОФИЦИТІ)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009,1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6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VI.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БЮДЖЕТТІҢ ТАПШЫЛЫҒЫН ҚАРЖЫЛАНДЫРУ (ПРОФИЦИТТІ ПАЙДАЛАНУ)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114 009,1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Қарыздарды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өтеу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1 864 014,0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812360" y="555526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56433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 БОЙЫНША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 САЛАНЫҢ ҮЛЕСІ</a:t>
            </a:r>
            <a:endParaRPr lang="ru-RU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республикалық</a:t>
            </a:r>
            <a:r>
              <a:rPr lang="ru-RU" sz="1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sz="1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бюджеттен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трансферттерді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ескере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отырып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296876"/>
              </p:ext>
            </p:extLst>
          </p:nvPr>
        </p:nvGraphicFramePr>
        <p:xfrm>
          <a:off x="326753" y="908172"/>
          <a:ext cx="8471221" cy="3967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092280" y="761352"/>
            <a:ext cx="825846" cy="154214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АУДАНДЫҚ </a:t>
            </a:r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 ШЫҒЫСТАРЫНЫҢ ҚҰРЫЛЫМЫ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  <p:graphicFrame>
        <p:nvGraphicFramePr>
          <p:cNvPr id="7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891158"/>
              </p:ext>
            </p:extLst>
          </p:nvPr>
        </p:nvGraphicFramePr>
        <p:xfrm>
          <a:off x="-36512" y="555217"/>
          <a:ext cx="9073008" cy="4594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860032" y="2499742"/>
            <a:ext cx="2014527" cy="307777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algn="r" fontAlgn="b"/>
            <a:r>
              <a:rPr lang="kk-KZ" sz="14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12 162 005,7 </a:t>
            </a:r>
            <a:r>
              <a:rPr lang="kk-KZ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 теңге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49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 КӨМЕК ЖӘНЕ ӘЛЕУМЕТТІК ҚАМСЫЗДАНДЫРУ САЛАСЫНДАҒЫ 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9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990348"/>
              </p:ext>
            </p:extLst>
          </p:nvPr>
        </p:nvGraphicFramePr>
        <p:xfrm>
          <a:off x="711933" y="843558"/>
          <a:ext cx="8189597" cy="3277737"/>
        </p:xfrm>
        <a:graphic>
          <a:graphicData uri="http://schemas.openxmlformats.org/drawingml/2006/table">
            <a:tbl>
              <a:tblPr bandCol="1">
                <a:tableStyleId>{69012ECD-51FC-41F1-AA8D-1B2483CD663E}</a:tableStyleId>
              </a:tblPr>
              <a:tblGrid>
                <a:gridCol w="37120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013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269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921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87156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9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8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1 629 921,8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1 687 675,0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1 747 206,0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167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kumimoji="0" lang="ru-RU" sz="12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kumimoji="0" lang="ru-RU" sz="12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kumimoji="0" 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T="45706" marB="45706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T="45706" marB="45706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15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75 597,0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37 800,0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39 690,0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 көмек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1 302 641,3</a:t>
                      </a:r>
                      <a:endParaRPr lang="kk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1 421 936,0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1 475 489,0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23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салаларындағы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251 683,5</a:t>
                      </a:r>
                      <a:endParaRPr lang="kk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227 939,0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232 027,0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9" name="Рисунок 8" descr="news_big_new_Sotsialnaya-pomoshh-175a780fd78012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368975"/>
            <a:ext cx="1675038" cy="986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4644008" y="1419622"/>
            <a:ext cx="1368152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6156176" y="1419622"/>
            <a:ext cx="1224136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7596336" y="1419622"/>
            <a:ext cx="1152370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596336" y="771550"/>
            <a:ext cx="897854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ашивка 13"/>
          <p:cNvSpPr/>
          <p:nvPr/>
        </p:nvSpPr>
        <p:spPr>
          <a:xfrm>
            <a:off x="4321524" y="2499741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Нашивка 14"/>
          <p:cNvSpPr/>
          <p:nvPr/>
        </p:nvSpPr>
        <p:spPr>
          <a:xfrm>
            <a:off x="5617666" y="2499741"/>
            <a:ext cx="1584177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6" name="Нашивка 15"/>
          <p:cNvSpPr/>
          <p:nvPr/>
        </p:nvSpPr>
        <p:spPr>
          <a:xfrm>
            <a:off x="6997200" y="2499741"/>
            <a:ext cx="1451852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8" name="Нашивка 17"/>
          <p:cNvSpPr/>
          <p:nvPr/>
        </p:nvSpPr>
        <p:spPr>
          <a:xfrm>
            <a:off x="4321523" y="3256706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9" name="Нашивка 18"/>
          <p:cNvSpPr/>
          <p:nvPr/>
        </p:nvSpPr>
        <p:spPr>
          <a:xfrm>
            <a:off x="5617667" y="3256706"/>
            <a:ext cx="1584176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0" name="Нашивка 19"/>
          <p:cNvSpPr/>
          <p:nvPr/>
        </p:nvSpPr>
        <p:spPr>
          <a:xfrm>
            <a:off x="6997199" y="3256706"/>
            <a:ext cx="1451853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934433"/>
              </p:ext>
            </p:extLst>
          </p:nvPr>
        </p:nvGraphicFramePr>
        <p:xfrm>
          <a:off x="4461075" y="2500666"/>
          <a:ext cx="4032448" cy="136722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3016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1 327 888,1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4212"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865 202,0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13 674,0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14 358,0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1" name="AutoShape 5"/>
          <p:cNvSpPr>
            <a:spLocks noChangeArrowheads="1"/>
          </p:cNvSpPr>
          <p:nvPr/>
        </p:nvSpPr>
        <p:spPr bwMode="gray">
          <a:xfrm>
            <a:off x="467544" y="3219823"/>
            <a:ext cx="2952327" cy="648072"/>
          </a:xfrm>
          <a:prstGeom prst="homePlate">
            <a:avLst>
              <a:gd name="adj" fmla="val 27281"/>
            </a:avLst>
          </a:prstGeom>
          <a:solidFill>
            <a:schemeClr val="bg2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шаруашылығы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467544" y="2464619"/>
            <a:ext cx="2952328" cy="646310"/>
          </a:xfrm>
          <a:prstGeom prst="homePlate">
            <a:avLst>
              <a:gd name="adj" fmla="val 27281"/>
            </a:avLst>
          </a:prstGeom>
          <a:solidFill>
            <a:schemeClr val="accent2">
              <a:lumMod val="40000"/>
              <a:lumOff val="6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k-KZ" sz="1400" kern="0" dirty="0">
                <a:latin typeface="Arial" pitchFamily="34" charset="0"/>
                <a:cs typeface="Arial" pitchFamily="34" charset="0"/>
              </a:rPr>
              <a:t>Тұрғын үй шаруашылығы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4598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ТҰРҒЫН ҮЙ-КОММУНАЛДЫҚ ШАРУАШЫЛЫҒЫ САЛАСЫНДАҒЫ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21018"/>
              </p:ext>
            </p:extLst>
          </p:nvPr>
        </p:nvGraphicFramePr>
        <p:xfrm>
          <a:off x="467545" y="1707654"/>
          <a:ext cx="7992889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644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647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052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585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2 221 200,1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638 697,0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734 277,0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93257"/>
            <a:ext cx="1318361" cy="99046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4461075" y="1203598"/>
            <a:ext cx="1156591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5724128" y="1203599"/>
            <a:ext cx="1268608" cy="36003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7092280" y="1203598"/>
            <a:ext cx="1255946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Блок-схема: знак завершения 25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740352" y="762767"/>
            <a:ext cx="753838" cy="152799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  <p:sp>
        <p:nvSpPr>
          <p:cNvPr id="27" name="Нашивка 17"/>
          <p:cNvSpPr/>
          <p:nvPr/>
        </p:nvSpPr>
        <p:spPr>
          <a:xfrm>
            <a:off x="4323774" y="4022652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8" name="Нашивка 18"/>
          <p:cNvSpPr/>
          <p:nvPr/>
        </p:nvSpPr>
        <p:spPr>
          <a:xfrm>
            <a:off x="5619918" y="4022652"/>
            <a:ext cx="1584176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9" name="Нашивка 19"/>
          <p:cNvSpPr/>
          <p:nvPr/>
        </p:nvSpPr>
        <p:spPr>
          <a:xfrm>
            <a:off x="6999450" y="4022652"/>
            <a:ext cx="1451853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0" name="AutoShape 5"/>
          <p:cNvSpPr>
            <a:spLocks noChangeArrowheads="1"/>
          </p:cNvSpPr>
          <p:nvPr/>
        </p:nvSpPr>
        <p:spPr bwMode="gray">
          <a:xfrm>
            <a:off x="469795" y="3985769"/>
            <a:ext cx="2952327" cy="648072"/>
          </a:xfrm>
          <a:prstGeom prst="homePlate">
            <a:avLst>
              <a:gd name="adj" fmla="val 27281"/>
            </a:avLst>
          </a:prstGeom>
          <a:solidFill>
            <a:schemeClr val="bg2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kern="0" dirty="0" err="1" smtClean="0">
                <a:latin typeface="Arial" pitchFamily="34" charset="0"/>
                <a:cs typeface="Arial" pitchFamily="34" charset="0"/>
              </a:rPr>
              <a:t>Елді-мекендерді</a:t>
            </a:r>
            <a:r>
              <a:rPr lang="ru-RU" sz="14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 smtClean="0">
                <a:latin typeface="Arial" pitchFamily="34" charset="0"/>
                <a:cs typeface="Arial" pitchFamily="34" charset="0"/>
              </a:rPr>
              <a:t>көркейту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787799"/>
              </p:ext>
            </p:extLst>
          </p:nvPr>
        </p:nvGraphicFramePr>
        <p:xfrm>
          <a:off x="4451945" y="4022652"/>
          <a:ext cx="4032448" cy="6020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xmlns="" val="158942106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83637584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813588897"/>
                    </a:ext>
                  </a:extLst>
                </a:gridCol>
              </a:tblGrid>
              <a:tr h="602050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28 110,0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624 351,0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719 213,0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52048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МӘДЕНИЕТ, СПОРТ, ТУРИЗМ ЖӘНЕ АҚПАРАТТЫҚ КЕҢІСТІК САЛАСЫНДАҒЫ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748464" y="5005787"/>
            <a:ext cx="395537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988342"/>
              </p:ext>
            </p:extLst>
          </p:nvPr>
        </p:nvGraphicFramePr>
        <p:xfrm>
          <a:off x="323529" y="2126596"/>
          <a:ext cx="8578002" cy="221018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36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92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963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 </a:t>
                      </a: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 қызмет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283 780,0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284 417,0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286 193,0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3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Спорт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291 559,0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264 572,0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269 718,0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45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 кеңестік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496 103,0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508 571,0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513 697,0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729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кеңістікті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ұйымдастыру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жөніндегі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413 270,2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275 333,0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277 936,0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522108"/>
              </p:ext>
            </p:extLst>
          </p:nvPr>
        </p:nvGraphicFramePr>
        <p:xfrm>
          <a:off x="621712" y="1571545"/>
          <a:ext cx="8198760" cy="424141"/>
        </p:xfrm>
        <a:graphic>
          <a:graphicData uri="http://schemas.openxmlformats.org/drawingml/2006/table">
            <a:tbl>
              <a:tblPr>
                <a:solidFill>
                  <a:srgbClr val="127EE0"/>
                </a:solidFill>
              </a:tblPr>
              <a:tblGrid>
                <a:gridCol w="4238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4141"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БАРЛЫҒЫ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1 484 712,2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1 332 893,0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1 347 544,0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4860032" y="1059582"/>
            <a:ext cx="1224136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6300192" y="1059583"/>
            <a:ext cx="1152128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7524329" y="1059583"/>
            <a:ext cx="1185886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Блок-схема: знак завершения 14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956376" y="699542"/>
            <a:ext cx="753838" cy="152799"/>
          </a:xfrm>
          <a:prstGeom prst="flowChartTerminator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5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72" y="958338"/>
            <a:ext cx="1790048" cy="129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107504" y="189416"/>
            <a:ext cx="9144032" cy="294102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ОТЫН-ЭНЕРГЕТИКА КЕШЕНI ЖӘНЕ ЖЕР ҚОЙНАУЫН ПАЙДАЛАНУ</a:t>
            </a:r>
            <a:endParaRPr lang="ru-RU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748464" y="5005787"/>
            <a:ext cx="395537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374712"/>
              </p:ext>
            </p:extLst>
          </p:nvPr>
        </p:nvGraphicFramePr>
        <p:xfrm>
          <a:off x="273363" y="2715766"/>
          <a:ext cx="8578002" cy="97294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36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92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729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Отын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-энергетика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кешені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қойнауын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пайдалану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680 300,0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623998"/>
              </p:ext>
            </p:extLst>
          </p:nvPr>
        </p:nvGraphicFramePr>
        <p:xfrm>
          <a:off x="345369" y="2160715"/>
          <a:ext cx="8424937" cy="424141"/>
        </p:xfrm>
        <a:graphic>
          <a:graphicData uri="http://schemas.openxmlformats.org/drawingml/2006/table">
            <a:tbl>
              <a:tblPr>
                <a:solidFill>
                  <a:srgbClr val="127EE0"/>
                </a:solidFill>
              </a:tblPr>
              <a:tblGrid>
                <a:gridCol w="4355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19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19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58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4141"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БАРЛЫҒЫ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680 300,0</a:t>
                      </a: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4809866" y="1648752"/>
            <a:ext cx="1224136" cy="32607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6250026" y="1648753"/>
            <a:ext cx="1152128" cy="32607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7474163" y="1648753"/>
            <a:ext cx="1185886" cy="32607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Блок-схема: знак завершения 14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668344" y="1275607"/>
            <a:ext cx="991705" cy="254372"/>
          </a:xfrm>
          <a:prstGeom prst="flowChartTerminator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1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012" y="94521"/>
            <a:ext cx="659452" cy="610402"/>
          </a:xfrm>
          <a:prstGeom prst="rect">
            <a:avLst/>
          </a:prstGeom>
        </p:spPr>
      </p:pic>
      <p:pic>
        <p:nvPicPr>
          <p:cNvPr id="1028" name="Picture 4" descr="https://ilchi.info/wp-content/uploads/sites/11/sites/11/2023/11/energetik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9195" y1="30645" x2="49780" y2="32527"/>
                        <a14:foregroundMark x1="50659" y1="40323" x2="50659" y2="40323"/>
                        <a14:foregroundMark x1="50073" y1="48656" x2="50073" y2="48656"/>
                        <a14:foregroundMark x1="48902" y1="58602" x2="48902" y2="58602"/>
                        <a14:foregroundMark x1="50366" y1="42742" x2="50366" y2="42742"/>
                        <a14:foregroundMark x1="49634" y1="44892" x2="49634" y2="44892"/>
                        <a14:foregroundMark x1="43192" y1="30914" x2="43777" y2="47581"/>
                        <a14:foregroundMark x1="43045" y1="46774" x2="42753" y2="61290"/>
                        <a14:foregroundMark x1="43631" y1="62097" x2="43631" y2="62097"/>
                        <a14:foregroundMark x1="43338" y1="46505" x2="43338" y2="46505"/>
                        <a14:foregroundMark x1="43631" y1="50269" x2="43631" y2="50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51" y="836022"/>
            <a:ext cx="3622661" cy="197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Топливно-энергетический комплекс (ТЭК) | Атомная энергия 2.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8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470"/>
            <a:ext cx="720080" cy="7200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4369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86630"/>
            <a:ext cx="9036528" cy="632657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АУЫЛ, СУ, ОРМАН, БАЛЫҚ ШАРУАШЫЛЫҒЫ, ЕРЕКШЕ ҚОРҒАЛАТЫН ТАБИҒИ АУМАҚТАР, ҚОРШАҒАН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ОРТАНЫ ЖӘНЕ ЖАНУАРЛАР ДҮНИЕСІН ҚОРҒАУ, ЖЕР ҚАТЫНАСТАРЫ САЛАСЫНДАҒЫ ІС-ШАРАЛАРДЫ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69954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8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3704232"/>
              </p:ext>
            </p:extLst>
          </p:nvPr>
        </p:nvGraphicFramePr>
        <p:xfrm>
          <a:off x="458677" y="1707433"/>
          <a:ext cx="8487676" cy="211557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4473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10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710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76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             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БАРЛЫҒЫ: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242 521,4</a:t>
                      </a:r>
                      <a:endParaRPr lang="ru-RU" sz="135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dirty="0" smtClean="0">
                          <a:latin typeface="Arial" pitchFamily="34" charset="0"/>
                          <a:cs typeface="Arial" pitchFamily="34" charset="0"/>
                        </a:rPr>
                        <a:t>220 195,0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dirty="0" smtClean="0">
                          <a:latin typeface="Arial" pitchFamily="34" charset="0"/>
                          <a:cs typeface="Arial" pitchFamily="34" charset="0"/>
                        </a:rPr>
                        <a:t>226 135,0</a:t>
                      </a: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3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DC765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 шаруашылығы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145 046,4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117 846,0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118 669,0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қатынастары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6 753,0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7 091,0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7 445,0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9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су,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балық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қоршаған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ортаны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қатынастары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басқа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да </a:t>
                      </a:r>
                      <a:r>
                        <a:rPr kumimoji="0" lang="ru-RU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722,0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95 258,0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100 021,0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2" y="1330336"/>
            <a:ext cx="1982636" cy="95338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5004048" y="1203598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6300192" y="1203599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7596336" y="1203599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812361" y="834775"/>
            <a:ext cx="79208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КӨЛІК ЖӘНЕ КОММУНИКАЦИЯ САЛАСЫНДАҒЫ ІС-ШАРАЛАРДЫ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4355975" y="2487111"/>
            <a:ext cx="1549723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9" name="Нашивка 8"/>
          <p:cNvSpPr/>
          <p:nvPr/>
        </p:nvSpPr>
        <p:spPr>
          <a:xfrm>
            <a:off x="5724128" y="2487110"/>
            <a:ext cx="1689276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0" name="Нашивка 9"/>
          <p:cNvSpPr/>
          <p:nvPr/>
        </p:nvSpPr>
        <p:spPr>
          <a:xfrm>
            <a:off x="7164288" y="2487110"/>
            <a:ext cx="1516631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2" name="Нашивка 11"/>
          <p:cNvSpPr/>
          <p:nvPr/>
        </p:nvSpPr>
        <p:spPr>
          <a:xfrm>
            <a:off x="4393531" y="3256706"/>
            <a:ext cx="1512168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3" name="Нашивка 12"/>
          <p:cNvSpPr/>
          <p:nvPr/>
        </p:nvSpPr>
        <p:spPr>
          <a:xfrm>
            <a:off x="5689675" y="3256706"/>
            <a:ext cx="1584176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4" name="Нашивка 13"/>
          <p:cNvSpPr/>
          <p:nvPr/>
        </p:nvSpPr>
        <p:spPr>
          <a:xfrm>
            <a:off x="7069207" y="3256706"/>
            <a:ext cx="1611712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gray">
          <a:xfrm>
            <a:off x="395537" y="3256707"/>
            <a:ext cx="2952328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Көлік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коммуникациялар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қызметтер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gray">
          <a:xfrm>
            <a:off x="395536" y="2499742"/>
            <a:ext cx="2931856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kk-KZ" sz="1400" kern="0" dirty="0">
                <a:latin typeface="Arial" pitchFamily="34" charset="0"/>
                <a:cs typeface="Arial" pitchFamily="34" charset="0"/>
              </a:rPr>
              <a:t>Автомобиль көлігі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58770"/>
              </p:ext>
            </p:extLst>
          </p:nvPr>
        </p:nvGraphicFramePr>
        <p:xfrm>
          <a:off x="-3" y="1707654"/>
          <a:ext cx="8628020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69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72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493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493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623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1 091 776,8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893 748,0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926 976,0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76812"/>
            <a:ext cx="1103941" cy="864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4393531" y="1131589"/>
            <a:ext cx="1258589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lang="kk-K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5853802" y="1123682"/>
            <a:ext cx="1224136" cy="36003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71D588FA-CEFD-406A-AE2E-980A3A39C46C}"/>
              </a:ext>
            </a:extLst>
          </p:cNvPr>
          <p:cNvSpPr/>
          <p:nvPr/>
        </p:nvSpPr>
        <p:spPr>
          <a:xfrm>
            <a:off x="7232502" y="1131590"/>
            <a:ext cx="1224136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190287"/>
              </p:ext>
            </p:extLst>
          </p:nvPr>
        </p:nvGraphicFramePr>
        <p:xfrm>
          <a:off x="4393531" y="2471571"/>
          <a:ext cx="4287389" cy="139632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82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00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990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15031"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1 077 837,5</a:t>
                      </a:r>
                      <a:endParaRPr lang="ru-RU" sz="1050" b="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820 456,0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850 020,0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293">
                <a:tc>
                  <a:txBody>
                    <a:bodyPr/>
                    <a:lstStyle/>
                    <a:p>
                      <a:pPr algn="ctr"/>
                      <a:endParaRPr lang="kk-KZ" sz="1100" b="0" i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kk-KZ" sz="1100" b="0" i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13 939,3</a:t>
                      </a:r>
                      <a:endParaRPr lang="kk-KZ" sz="1100" b="0" i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kk-KZ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73 292,0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kk-KZ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76 956,0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Блок-схема: знак завершения 24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39075E7D-5C5D-42AE-86E2-4EF9E7931A93}"/>
              </a:ext>
            </a:extLst>
          </p:cNvPr>
          <p:cNvSpPr/>
          <p:nvPr/>
        </p:nvSpPr>
        <p:spPr>
          <a:xfrm>
            <a:off x="713552" y="5"/>
            <a:ext cx="7787538" cy="2142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B204786F-B371-4D05-BEEC-11DAF6C9B3BB}"/>
              </a:ext>
            </a:extLst>
          </p:cNvPr>
          <p:cNvSpPr/>
          <p:nvPr/>
        </p:nvSpPr>
        <p:spPr>
          <a:xfrm>
            <a:off x="999304" y="114761"/>
            <a:ext cx="7216034" cy="368757"/>
          </a:xfrm>
          <a:prstGeom prst="rect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Бюджеттік</a:t>
            </a: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инвестициялық</a:t>
            </a: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жобалар</a:t>
            </a:r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ctr"/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трансферттерді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5" name="AutoShape 4" descr="https://apf.mail.ru/cgi-bin/readmsg/%D0%91%D0%B5%D0%B7%D1%8B%D0%BC%D1%8F%D0%BD%D0%BD%D1%8B%D0%B9.png?id=15374421900000000723%3B0%3B1&amp;x-email=uebp.aktobe%40mail.ru&amp;exif=1">
            <a:extLst>
              <a:ext uri="{FF2B5EF4-FFF2-40B4-BE49-F238E27FC236}">
                <a16:creationId xmlns:a16="http://schemas.microsoft.com/office/drawing/2014/main" xmlns="" id="{68538303-E19A-4479-B84D-0BF99AAC0D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326" y="-108346"/>
            <a:ext cx="281354" cy="228601"/>
          </a:xfrm>
          <a:prstGeom prst="rect">
            <a:avLst/>
          </a:prstGeom>
          <a:noFill/>
        </p:spPr>
        <p:txBody>
          <a:bodyPr vert="horz" wrap="square" lIns="77898" tIns="38949" rIns="77898" bIns="3894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" name="Прямоугольный треугольник 56">
            <a:extLst>
              <a:ext uri="{FF2B5EF4-FFF2-40B4-BE49-F238E27FC236}">
                <a16:creationId xmlns:a16="http://schemas.microsoft.com/office/drawing/2014/main" xmlns="" id="{286CA9B6-03C2-423E-A5A9-1EB9E3C5EA9A}"/>
              </a:ext>
            </a:extLst>
          </p:cNvPr>
          <p:cNvSpPr/>
          <p:nvPr/>
        </p:nvSpPr>
        <p:spPr>
          <a:xfrm flipH="1" flipV="1">
            <a:off x="714316" y="214294"/>
            <a:ext cx="285720" cy="269223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8" name="Прямоугольный треугольник 57">
            <a:extLst>
              <a:ext uri="{FF2B5EF4-FFF2-40B4-BE49-F238E27FC236}">
                <a16:creationId xmlns:a16="http://schemas.microsoft.com/office/drawing/2014/main" xmlns="" id="{71332AF6-A0AE-443D-AA5F-4F4837711B1D}"/>
              </a:ext>
            </a:extLst>
          </p:cNvPr>
          <p:cNvSpPr/>
          <p:nvPr/>
        </p:nvSpPr>
        <p:spPr>
          <a:xfrm flipH="1">
            <a:off x="711933" y="114286"/>
            <a:ext cx="288133" cy="100009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1" name="Прямоугольный треугольник 60">
            <a:extLst>
              <a:ext uri="{FF2B5EF4-FFF2-40B4-BE49-F238E27FC236}">
                <a16:creationId xmlns:a16="http://schemas.microsoft.com/office/drawing/2014/main" xmlns="" id="{0BC10C93-7C1C-4AC2-A616-26659FCEA0B0}"/>
              </a:ext>
            </a:extLst>
          </p:cNvPr>
          <p:cNvSpPr/>
          <p:nvPr/>
        </p:nvSpPr>
        <p:spPr>
          <a:xfrm flipV="1">
            <a:off x="8215338" y="211913"/>
            <a:ext cx="288135" cy="271604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2" name="Прямоугольный треугольник 71">
            <a:extLst>
              <a:ext uri="{FF2B5EF4-FFF2-40B4-BE49-F238E27FC236}">
                <a16:creationId xmlns:a16="http://schemas.microsoft.com/office/drawing/2014/main" xmlns="" id="{B4EEC137-BAAA-4088-983C-E769371353BE}"/>
              </a:ext>
            </a:extLst>
          </p:cNvPr>
          <p:cNvSpPr/>
          <p:nvPr/>
        </p:nvSpPr>
        <p:spPr>
          <a:xfrm>
            <a:off x="8216079" y="114279"/>
            <a:ext cx="290568" cy="100018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7" name="Прямоугольный треугольник 76">
            <a:extLst>
              <a:ext uri="{FF2B5EF4-FFF2-40B4-BE49-F238E27FC236}">
                <a16:creationId xmlns:a16="http://schemas.microsoft.com/office/drawing/2014/main" xmlns="" id="{CDFF8B5D-DDBD-47DC-A004-AC0DED13EAB3}"/>
              </a:ext>
            </a:extLst>
          </p:cNvPr>
          <p:cNvSpPr/>
          <p:nvPr/>
        </p:nvSpPr>
        <p:spPr>
          <a:xfrm flipH="1" flipV="1">
            <a:off x="500034" y="0"/>
            <a:ext cx="214282" cy="21431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/>
          </a:p>
        </p:txBody>
      </p:sp>
      <p:sp>
        <p:nvSpPr>
          <p:cNvPr id="78" name="Прямоугольный треугольник 77">
            <a:extLst>
              <a:ext uri="{FF2B5EF4-FFF2-40B4-BE49-F238E27FC236}">
                <a16:creationId xmlns:a16="http://schemas.microsoft.com/office/drawing/2014/main" xmlns="" id="{6A090ED6-CD5C-43CF-A62C-D0DF29E19ED7}"/>
              </a:ext>
            </a:extLst>
          </p:cNvPr>
          <p:cNvSpPr/>
          <p:nvPr/>
        </p:nvSpPr>
        <p:spPr>
          <a:xfrm flipV="1">
            <a:off x="8501058" y="0"/>
            <a:ext cx="214346" cy="21431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3131840" y="1145420"/>
            <a:ext cx="2664296" cy="576064"/>
            <a:chOff x="904351" y="1409"/>
            <a:chExt cx="2700008" cy="870780"/>
          </a:xfrm>
        </p:grpSpPr>
        <p:sp>
          <p:nvSpPr>
            <p:cNvPr id="19" name="Нашивка 18"/>
            <p:cNvSpPr/>
            <p:nvPr/>
          </p:nvSpPr>
          <p:spPr>
            <a:xfrm>
              <a:off x="904351" y="1409"/>
              <a:ext cx="2700008" cy="870780"/>
            </a:xfrm>
            <a:prstGeom prst="chevron">
              <a:avLst/>
            </a:prstGeom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0" name="Нашивка 4"/>
            <p:cNvSpPr/>
            <p:nvPr/>
          </p:nvSpPr>
          <p:spPr>
            <a:xfrm>
              <a:off x="1339741" y="1409"/>
              <a:ext cx="1829228" cy="8707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12700" rIns="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ru-RU" sz="20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endParaRPr>
            </a:p>
          </p:txBody>
        </p:sp>
      </p:grpSp>
      <p:sp>
        <p:nvSpPr>
          <p:cNvPr id="22" name="Нашивка 21"/>
          <p:cNvSpPr/>
          <p:nvPr/>
        </p:nvSpPr>
        <p:spPr>
          <a:xfrm>
            <a:off x="1680719" y="1264123"/>
            <a:ext cx="1649408" cy="322472"/>
          </a:xfrm>
          <a:prstGeom prst="chevron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lnRef>
          <a:fillRef idx="1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Бар</a:t>
            </a: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лығы: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5686996" y="1242943"/>
            <a:ext cx="1841309" cy="392703"/>
          </a:xfrm>
          <a:prstGeom prst="chevron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lnRef>
          <a:fillRef idx="1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3 203 361,3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1107752A-FDCF-4F5A-A739-56B6AF8E91F8}"/>
              </a:ext>
            </a:extLst>
          </p:cNvPr>
          <p:cNvSpPr/>
          <p:nvPr/>
        </p:nvSpPr>
        <p:spPr>
          <a:xfrm>
            <a:off x="7626481" y="1224731"/>
            <a:ext cx="981750" cy="19163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мың.теңге</a:t>
            </a:r>
            <a:endParaRPr lang="ru-RU" sz="10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82CE817D-BC47-42E4-AA39-3F776CE23D9A}"/>
              </a:ext>
            </a:extLst>
          </p:cNvPr>
          <p:cNvSpPr/>
          <p:nvPr/>
        </p:nvSpPr>
        <p:spPr>
          <a:xfrm>
            <a:off x="8748709" y="5006732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043608" y="2026720"/>
            <a:ext cx="7281940" cy="1366236"/>
            <a:chOff x="899516" y="2210803"/>
            <a:chExt cx="7281940" cy="1366236"/>
          </a:xfrm>
        </p:grpSpPr>
        <p:pic>
          <p:nvPicPr>
            <p:cNvPr id="31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23798" y="2213987"/>
              <a:ext cx="4811291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22589" y="2915646"/>
              <a:ext cx="4739283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>
              <a:off x="922717" y="2218489"/>
              <a:ext cx="32826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12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Тұрғын үй-коммуналдық шаруашылығы</a:t>
              </a:r>
              <a:endParaRPr lang="ru-RU" sz="1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Прямоугольник: скругленные углы 33">
              <a:extLst>
                <a:ext uri="{FF2B5EF4-FFF2-40B4-BE49-F238E27FC236}">
                  <a16:creationId xmlns:a16="http://schemas.microsoft.com/office/drawing/2014/main" xmlns="" id="{6AAA917C-677F-49FB-9B10-80712EFAB51A}"/>
                </a:ext>
              </a:extLst>
            </p:cNvPr>
            <p:cNvSpPr/>
            <p:nvPr/>
          </p:nvSpPr>
          <p:spPr>
            <a:xfrm>
              <a:off x="6586968" y="2917309"/>
              <a:ext cx="1594488" cy="288031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680 300,0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: скругленные углы 33">
              <a:extLst>
                <a:ext uri="{FF2B5EF4-FFF2-40B4-BE49-F238E27FC236}">
                  <a16:creationId xmlns:a16="http://schemas.microsoft.com/office/drawing/2014/main" xmlns="" id="{6AAA917C-677F-49FB-9B10-80712EFAB51A}"/>
                </a:ext>
              </a:extLst>
            </p:cNvPr>
            <p:cNvSpPr/>
            <p:nvPr/>
          </p:nvSpPr>
          <p:spPr>
            <a:xfrm>
              <a:off x="6562587" y="2210803"/>
              <a:ext cx="1594488" cy="285524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1 304 636,1</a:t>
              </a:r>
              <a:endPara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2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22589" y="2561611"/>
              <a:ext cx="4811291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Прямоугольник 42"/>
            <p:cNvSpPr/>
            <p:nvPr/>
          </p:nvSpPr>
          <p:spPr>
            <a:xfrm>
              <a:off x="899516" y="2899849"/>
              <a:ext cx="47525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12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Отын энергетика кешені және жер қойнауын пайдалану</a:t>
              </a:r>
              <a:endParaRPr lang="ru-RU" sz="1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endParaRPr lang="ru-RU" sz="1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Прямоугольник: скругленные углы 33">
              <a:extLst>
                <a:ext uri="{FF2B5EF4-FFF2-40B4-BE49-F238E27FC236}">
                  <a16:creationId xmlns:a16="http://schemas.microsoft.com/office/drawing/2014/main" xmlns="" id="{6AAA917C-677F-49FB-9B10-80712EFAB51A}"/>
                </a:ext>
              </a:extLst>
            </p:cNvPr>
            <p:cNvSpPr/>
            <p:nvPr/>
          </p:nvSpPr>
          <p:spPr>
            <a:xfrm>
              <a:off x="6586969" y="3299925"/>
              <a:ext cx="1594487" cy="277114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531 122,2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6" name="Рисунок 5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17132"/>
            <a:ext cx="659452" cy="610402"/>
          </a:xfrm>
          <a:prstGeom prst="rect">
            <a:avLst/>
          </a:prstGeom>
        </p:spPr>
      </p:pic>
      <p:pic>
        <p:nvPicPr>
          <p:cNvPr id="34" name="Picture 195" descr="1"/>
          <p:cNvPicPr>
            <a:picLocks noChangeAspect="1" noChangeArrowheads="1"/>
          </p:cNvPicPr>
          <p:nvPr/>
        </p:nvPicPr>
        <p:blipFill>
          <a:blip r:embed="rId3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066680" y="3132981"/>
            <a:ext cx="4811291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Прямоугольник: скругленные углы 33">
            <a:extLst>
              <a:ext uri="{FF2B5EF4-FFF2-40B4-BE49-F238E27FC236}">
                <a16:creationId xmlns:a16="http://schemas.microsoft.com/office/drawing/2014/main" xmlns="" id="{6AAA917C-677F-49FB-9B10-80712EFAB51A}"/>
              </a:ext>
            </a:extLst>
          </p:cNvPr>
          <p:cNvSpPr/>
          <p:nvPr/>
        </p:nvSpPr>
        <p:spPr>
          <a:xfrm>
            <a:off x="6731060" y="2390008"/>
            <a:ext cx="1594488" cy="285524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4 000,0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66680" y="3087864"/>
            <a:ext cx="21566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Көлік және коммуникация</a:t>
            </a:r>
            <a:endParaRPr lang="ru-RU" sz="1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195" descr="1"/>
          <p:cNvPicPr>
            <a:picLocks noChangeAspect="1" noChangeArrowheads="1"/>
          </p:cNvPicPr>
          <p:nvPr/>
        </p:nvPicPr>
        <p:blipFill>
          <a:blip r:embed="rId3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043608" y="3520657"/>
            <a:ext cx="4811291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рямоугольник: скругленные углы 33">
            <a:extLst>
              <a:ext uri="{FF2B5EF4-FFF2-40B4-BE49-F238E27FC236}">
                <a16:creationId xmlns:a16="http://schemas.microsoft.com/office/drawing/2014/main" xmlns="" id="{6AAA917C-677F-49FB-9B10-80712EFAB51A}"/>
              </a:ext>
            </a:extLst>
          </p:cNvPr>
          <p:cNvSpPr/>
          <p:nvPr/>
        </p:nvSpPr>
        <p:spPr>
          <a:xfrm>
            <a:off x="6733297" y="3497030"/>
            <a:ext cx="1594488" cy="285524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683 303,0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43608" y="2403430"/>
            <a:ext cx="4752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Мәдениет, спорт, туризм және ақпараттық кеңіст</a:t>
            </a:r>
            <a:r>
              <a:rPr lang="en-US" sz="12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kk-KZ" sz="1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ru-RU" sz="1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107654" y="3506507"/>
            <a:ext cx="904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Басқалар</a:t>
            </a:r>
            <a:endParaRPr lang="ru-RU" sz="1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70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38663</TotalTime>
  <Words>1269</Words>
  <Application>Microsoft Office PowerPoint</Application>
  <PresentationFormat>Экран (16:9)</PresentationFormat>
  <Paragraphs>400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Segoe Print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Almas</dc:creator>
  <cp:lastModifiedBy>Альпикер</cp:lastModifiedBy>
  <cp:revision>5039</cp:revision>
  <cp:lastPrinted>2026-01-08T11:24:35Z</cp:lastPrinted>
  <dcterms:created xsi:type="dcterms:W3CDTF">2015-10-18T07:39:33Z</dcterms:created>
  <dcterms:modified xsi:type="dcterms:W3CDTF">2026-10-12T07:25:53Z</dcterms:modified>
</cp:coreProperties>
</file>