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9" r:id="rId2"/>
    <p:sldId id="264" r:id="rId3"/>
    <p:sldId id="265" r:id="rId4"/>
    <p:sldId id="256" r:id="rId5"/>
    <p:sldId id="258" r:id="rId6"/>
    <p:sldId id="259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0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5.xlsx"/><Relationship Id="rId1" Type="http://schemas.openxmlformats.org/officeDocument/2006/relationships/image" Target="../media/image1.jpe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829739037689452"/>
          <c:y val="3.4035867305410895E-2"/>
          <c:w val="0.8678930817556465"/>
          <c:h val="0.7593197492623262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кірістер!$A$10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7460317460317461E-2"/>
                  <c:y val="-2.043423144059925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9574,0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2A2-4EEC-95BB-F2ECCAD7A633}"/>
                </c:ext>
              </c:extLst>
            </c:dLbl>
            <c:dLbl>
              <c:idx val="1"/>
              <c:layout>
                <c:manualLayout>
                  <c:x val="-4.7217643768442667E-2"/>
                  <c:y val="-2.809704578859467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53000,0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2A2-4EEC-95BB-F2ECCAD7A633}"/>
                </c:ext>
              </c:extLst>
            </c:dLbl>
            <c:dLbl>
              <c:idx val="2"/>
              <c:layout>
                <c:manualLayout>
                  <c:x val="-1.5873015873015901E-3"/>
                  <c:y val="-3.0651347160899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2A2-4EEC-95BB-F2ECCAD7A633}"/>
                </c:ext>
              </c:extLst>
            </c:dLbl>
            <c:dLbl>
              <c:idx val="3"/>
              <c:layout>
                <c:manualLayout>
                  <c:x val="0"/>
                  <c:y val="-2.8097068230823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2A2-4EEC-95BB-F2ECCAD7A6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кірістер!$B$9:$E$9</c:f>
              <c:strCache>
                <c:ptCount val="4"/>
                <c:pt idx="0">
                  <c:v>трансферты</c:v>
                </c:pt>
                <c:pt idx="1">
                  <c:v>Налоговые поступления</c:v>
                </c:pt>
                <c:pt idx="2">
                  <c:v>Неналоговые поступления</c:v>
                </c:pt>
                <c:pt idx="3">
                  <c:v>Основной капитал</c:v>
                </c:pt>
              </c:strCache>
            </c:strRef>
          </c:cat>
          <c:val>
            <c:numRef>
              <c:f>кірістер!$B$10:$E$10</c:f>
              <c:numCache>
                <c:formatCode>0.0</c:formatCode>
                <c:ptCount val="4"/>
                <c:pt idx="0">
                  <c:v>9574</c:v>
                </c:pt>
                <c:pt idx="1">
                  <c:v>53000</c:v>
                </c:pt>
                <c:pt idx="2" formatCode="General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A2-4EEC-95BB-F2ECCAD7A633}"/>
            </c:ext>
          </c:extLst>
        </c:ser>
        <c:ser>
          <c:idx val="1"/>
          <c:order val="1"/>
          <c:tx>
            <c:strRef>
              <c:f>кірістер!$A$11</c:f>
              <c:strCache>
                <c:ptCount val="1"/>
                <c:pt idx="0">
                  <c:v>Исполнение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301587301587302E-2"/>
                  <c:y val="-2.043423144059925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9574,0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2A2-4EEC-95BB-F2ECCAD7A633}"/>
                </c:ext>
              </c:extLst>
            </c:dLbl>
            <c:dLbl>
              <c:idx val="1"/>
              <c:layout>
                <c:manualLayout>
                  <c:x val="8.0893359010164992E-2"/>
                  <c:y val="-1.042717395625443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54514,9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411957379730643"/>
                      <c:h val="5.28667996629591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42A2-4EEC-95BB-F2ECCAD7A633}"/>
                </c:ext>
              </c:extLst>
            </c:dLbl>
            <c:dLbl>
              <c:idx val="2"/>
              <c:layout>
                <c:manualLayout>
                  <c:x val="2.0634920634920652E-2"/>
                  <c:y val="-3.0651347160899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2A2-4EEC-95BB-F2ECCAD7A633}"/>
                </c:ext>
              </c:extLst>
            </c:dLbl>
            <c:dLbl>
              <c:idx val="3"/>
              <c:layout>
                <c:manualLayout>
                  <c:x val="6.0606070935349851E-2"/>
                  <c:y val="-3.8314183951123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2A2-4EEC-95BB-F2ECCAD7A6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кірістер!$B$9:$E$9</c:f>
              <c:strCache>
                <c:ptCount val="4"/>
                <c:pt idx="0">
                  <c:v>трансферты</c:v>
                </c:pt>
                <c:pt idx="1">
                  <c:v>Налоговые поступления</c:v>
                </c:pt>
                <c:pt idx="2">
                  <c:v>Неналоговые поступления</c:v>
                </c:pt>
                <c:pt idx="3">
                  <c:v>Основной капитал</c:v>
                </c:pt>
              </c:strCache>
            </c:strRef>
          </c:cat>
          <c:val>
            <c:numRef>
              <c:f>кірістер!$B$11:$E$11</c:f>
              <c:numCache>
                <c:formatCode>0.0</c:formatCode>
                <c:ptCount val="4"/>
                <c:pt idx="0">
                  <c:v>9574</c:v>
                </c:pt>
                <c:pt idx="1">
                  <c:v>54514.9</c:v>
                </c:pt>
                <c:pt idx="2" formatCode="General">
                  <c:v>0</c:v>
                </c:pt>
                <c:pt idx="3" formatCode="General">
                  <c:v>1212.5999999999999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2A2-4EEC-95BB-F2ECCAD7A6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8681984"/>
        <c:axId val="98683520"/>
        <c:axId val="0"/>
      </c:bar3DChart>
      <c:catAx>
        <c:axId val="986819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98683520"/>
        <c:crosses val="autoZero"/>
        <c:auto val="1"/>
        <c:lblAlgn val="ctr"/>
        <c:lblOffset val="100"/>
        <c:noMultiLvlLbl val="0"/>
      </c:catAx>
      <c:valAx>
        <c:axId val="9868352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9868198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328657329286642"/>
          <c:y val="3.148138725101074E-2"/>
          <c:w val="0.85929688364255963"/>
          <c:h val="0.7399032069072529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шығыстар!$A$7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7460317460317461E-2"/>
                  <c:y val="-2.043423144059925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68425,0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28-45FF-8626-571AF4EA01C4}"/>
                </c:ext>
              </c:extLst>
            </c:dLbl>
            <c:dLbl>
              <c:idx val="1"/>
              <c:layout>
                <c:manualLayout>
                  <c:x val="-1.9047619047619188E-2"/>
                  <c:y val="-2.809706823082399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9574,0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28-45FF-8626-571AF4EA01C4}"/>
                </c:ext>
              </c:extLst>
            </c:dLbl>
            <c:dLbl>
              <c:idx val="2"/>
              <c:layout>
                <c:manualLayout>
                  <c:x val="8.0885595406543047E-3"/>
                  <c:y val="-2.809706823082399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58851,0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828-45FF-8626-571AF4EA01C4}"/>
                </c:ext>
              </c:extLst>
            </c:dLbl>
            <c:dLbl>
              <c:idx val="3"/>
              <c:layout>
                <c:manualLayout>
                  <c:x val="0"/>
                  <c:y val="-2.8097068230823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828-45FF-8626-571AF4EA01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шығыстар!$B$6:$D$6</c:f>
              <c:strCache>
                <c:ptCount val="3"/>
                <c:pt idx="0">
                  <c:v>По селскому округу</c:v>
                </c:pt>
                <c:pt idx="1">
                  <c:v>За счет трансфертов</c:v>
                </c:pt>
                <c:pt idx="2">
                  <c:v>За счет местного бюджета</c:v>
                </c:pt>
              </c:strCache>
            </c:strRef>
          </c:cat>
          <c:val>
            <c:numRef>
              <c:f>шығыстар!$B$7:$D$7</c:f>
              <c:numCache>
                <c:formatCode>0.0</c:formatCode>
                <c:ptCount val="3"/>
                <c:pt idx="0">
                  <c:v>68425</c:v>
                </c:pt>
                <c:pt idx="1">
                  <c:v>9574</c:v>
                </c:pt>
                <c:pt idx="2">
                  <c:v>58851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28-45FF-8626-571AF4EA01C4}"/>
            </c:ext>
          </c:extLst>
        </c:ser>
        <c:ser>
          <c:idx val="1"/>
          <c:order val="1"/>
          <c:tx>
            <c:strRef>
              <c:f>шығыстар!$A$8</c:f>
              <c:strCache>
                <c:ptCount val="1"/>
                <c:pt idx="0">
                  <c:v>Исполнение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0117932700527173E-2"/>
                  <c:y val="-2.043423144059925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68413,1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828-45FF-8626-571AF4EA01C4}"/>
                </c:ext>
              </c:extLst>
            </c:dLbl>
            <c:dLbl>
              <c:idx val="1"/>
              <c:layout>
                <c:manualLayout>
                  <c:x val="3.0158730158730149E-2"/>
                  <c:y val="-3.575990502104867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9574,0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828-45FF-8626-571AF4EA01C4}"/>
                </c:ext>
              </c:extLst>
            </c:dLbl>
            <c:dLbl>
              <c:idx val="2"/>
              <c:layout>
                <c:manualLayout>
                  <c:x val="5.9725181273757116E-2"/>
                  <c:y val="-2.298851037067425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58839,1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828-45FF-8626-571AF4EA01C4}"/>
                </c:ext>
              </c:extLst>
            </c:dLbl>
            <c:dLbl>
              <c:idx val="3"/>
              <c:layout>
                <c:manualLayout>
                  <c:x val="2.3809523809523812E-2"/>
                  <c:y val="-3.8314183951123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828-45FF-8626-571AF4EA01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шығыстар!$B$6:$D$6</c:f>
              <c:strCache>
                <c:ptCount val="3"/>
                <c:pt idx="0">
                  <c:v>По селскому округу</c:v>
                </c:pt>
                <c:pt idx="1">
                  <c:v>За счет трансфертов</c:v>
                </c:pt>
                <c:pt idx="2">
                  <c:v>За счет местного бюджета</c:v>
                </c:pt>
              </c:strCache>
            </c:strRef>
          </c:cat>
          <c:val>
            <c:numRef>
              <c:f>шығыстар!$B$8:$D$8</c:f>
              <c:numCache>
                <c:formatCode>0.0</c:formatCode>
                <c:ptCount val="3"/>
                <c:pt idx="0">
                  <c:v>68413.100000000006</c:v>
                </c:pt>
                <c:pt idx="1">
                  <c:v>9574</c:v>
                </c:pt>
                <c:pt idx="2">
                  <c:v>58839.100000000006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828-45FF-8626-571AF4EA01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0721024"/>
        <c:axId val="100722560"/>
        <c:axId val="0"/>
      </c:bar3DChart>
      <c:catAx>
        <c:axId val="1007210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00722560"/>
        <c:crosses val="autoZero"/>
        <c:auto val="1"/>
        <c:lblAlgn val="ctr"/>
        <c:lblOffset val="100"/>
        <c:noMultiLvlLbl val="0"/>
      </c:catAx>
      <c:valAx>
        <c:axId val="10072256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0072102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'Кіріс өсуі'!$E$10</c:f>
              <c:strCache>
                <c:ptCount val="1"/>
              </c:strCache>
            </c:strRef>
          </c:tx>
          <c:cat>
            <c:strRef>
              <c:f>'Кіріс өсуі'!$B$9:$D$9</c:f>
              <c:strCache>
                <c:ptCount val="3"/>
                <c:pt idx="0">
                  <c:v>01.06.2026 г  48451,8тыс.тенге</c:v>
                </c:pt>
                <c:pt idx="1">
                  <c:v>01.06.2025 г 66299,9тыс.тенге</c:v>
                </c:pt>
                <c:pt idx="2">
                  <c:v>01.06.2024 г 53896,2тыс.тенге</c:v>
                </c:pt>
              </c:strCache>
            </c:strRef>
          </c:cat>
          <c:val>
            <c:numRef>
              <c:f>'Кіріс өсуі'!$F$10:$H$10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2299-4314-BE82-11AAC2F41D5F}"/>
            </c:ext>
          </c:extLst>
        </c:ser>
        <c:ser>
          <c:idx val="1"/>
          <c:order val="1"/>
          <c:tx>
            <c:strRef>
              <c:f>'Кіріс өсуі'!$E$10</c:f>
              <c:strCache>
                <c:ptCount val="1"/>
              </c:strCache>
            </c:strRef>
          </c:tx>
          <c:cat>
            <c:strRef>
              <c:f>'Кіріс өсуі'!$B$9:$D$9</c:f>
              <c:strCache>
                <c:ptCount val="3"/>
                <c:pt idx="0">
                  <c:v>01.06.2026 г  48451,8тыс.тенге</c:v>
                </c:pt>
                <c:pt idx="1">
                  <c:v>01.06.2025 г 66299,9тыс.тенге</c:v>
                </c:pt>
                <c:pt idx="2">
                  <c:v>01.06.2024 г 53896,2тыс.тенге</c:v>
                </c:pt>
              </c:strCache>
            </c:strRef>
          </c:cat>
          <c:val>
            <c:numRef>
              <c:f>'Кіріс өсуі'!$F$10:$H$10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2299-4314-BE82-11AAC2F41D5F}"/>
            </c:ext>
          </c:extLst>
        </c:ser>
        <c:ser>
          <c:idx val="2"/>
          <c:order val="2"/>
          <c:tx>
            <c:strRef>
              <c:f>'Кіріс өсуі'!$E$10</c:f>
              <c:strCache>
                <c:ptCount val="1"/>
              </c:strCache>
            </c:strRef>
          </c:tx>
          <c:cat>
            <c:strRef>
              <c:f>'Кіріс өсуі'!$B$9:$D$9</c:f>
              <c:strCache>
                <c:ptCount val="3"/>
                <c:pt idx="0">
                  <c:v>01.06.2026 г  48451,8тыс.тенге</c:v>
                </c:pt>
                <c:pt idx="1">
                  <c:v>01.06.2025 г 66299,9тыс.тенге</c:v>
                </c:pt>
                <c:pt idx="2">
                  <c:v>01.06.2024 г 53896,2тыс.тенге</c:v>
                </c:pt>
              </c:strCache>
            </c:strRef>
          </c:cat>
          <c:val>
            <c:numRef>
              <c:f>'Кіріс өсуі'!$F$10:$H$10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2-2299-4314-BE82-11AAC2F41D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9644643557486343"/>
          <c:y val="0.45617005501430968"/>
          <c:w val="0.39017558150059023"/>
          <c:h val="0.27212331509408788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zero"/>
    <c:showDLblsOverMax val="0"/>
  </c:chart>
  <c:spPr>
    <a:noFill/>
  </c:sp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670039616972631"/>
          <c:y val="0.23586173821295595"/>
          <c:w val="0.53319121331424746"/>
          <c:h val="0.8416291797606017"/>
        </c:manualLayout>
      </c:layout>
      <c:doughnutChart>
        <c:varyColors val="1"/>
        <c:ser>
          <c:idx val="1"/>
          <c:order val="0"/>
          <c:tx>
            <c:strRef>
              <c:f>'Кіріс өсуі'!$E$10</c:f>
              <c:strCache>
                <c:ptCount val="1"/>
              </c:strCache>
            </c:strRef>
          </c:tx>
          <c:cat>
            <c:strRef>
              <c:f>'Кіріс өсуі'!$B$9:$D$9</c:f>
              <c:strCache>
                <c:ptCount val="3"/>
                <c:pt idx="0">
                  <c:v>01.10.2026 г  65301,5тыс.тенге</c:v>
                </c:pt>
                <c:pt idx="1">
                  <c:v>01.10.2025 г  113728,2тыс.тенге</c:v>
                </c:pt>
                <c:pt idx="2">
                  <c:v>01.10.2024 г 75376,6тыс.тенге</c:v>
                </c:pt>
              </c:strCache>
            </c:strRef>
          </c:cat>
          <c:val>
            <c:numRef>
              <c:f>'Кіріс өсуі'!$F$10:$H$10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9665-4543-A2FA-09049BE6FE8B}"/>
            </c:ext>
          </c:extLst>
        </c:ser>
        <c:ser>
          <c:idx val="2"/>
          <c:order val="1"/>
          <c:tx>
            <c:strRef>
              <c:f>'Кіріс өсуі'!$E$10</c:f>
              <c:strCache>
                <c:ptCount val="1"/>
              </c:strCache>
            </c:strRef>
          </c:tx>
          <c:cat>
            <c:strRef>
              <c:f>'Кіріс өсуі'!$B$9:$D$9</c:f>
              <c:strCache>
                <c:ptCount val="3"/>
                <c:pt idx="0">
                  <c:v>01.10.2026 г  65301,5тыс.тенге</c:v>
                </c:pt>
                <c:pt idx="1">
                  <c:v>01.10.2025 г  113728,2тыс.тенге</c:v>
                </c:pt>
                <c:pt idx="2">
                  <c:v>01.10.2024 г 75376,6тыс.тенге</c:v>
                </c:pt>
              </c:strCache>
            </c:strRef>
          </c:cat>
          <c:val>
            <c:numRef>
              <c:f>'Кіріс өсуі'!$F$10:$H$10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9665-4543-A2FA-09049BE6FE8B}"/>
            </c:ext>
          </c:extLst>
        </c:ser>
        <c:ser>
          <c:idx val="0"/>
          <c:order val="2"/>
          <c:tx>
            <c:strRef>
              <c:f>'Кіріс өсуі'!$E$10</c:f>
              <c:strCache>
                <c:ptCount val="1"/>
              </c:strCache>
            </c:strRef>
          </c:tx>
          <c:cat>
            <c:strRef>
              <c:f>'Кіріс өсуі'!$B$9:$D$9</c:f>
              <c:strCache>
                <c:ptCount val="3"/>
                <c:pt idx="0">
                  <c:v>01.10.2026 г  65301,5тыс.тенге</c:v>
                </c:pt>
                <c:pt idx="1">
                  <c:v>01.10.2025 г  113728,2тыс.тенге</c:v>
                </c:pt>
                <c:pt idx="2">
                  <c:v>01.10.2024 г 75376,6тыс.тенге</c:v>
                </c:pt>
              </c:strCache>
            </c:strRef>
          </c:cat>
          <c:val>
            <c:numRef>
              <c:f>'Кіріс өсуі'!$F$10:$H$10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2-9665-4543-A2FA-09049BE6F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5.6818181818182089E-3"/>
          <c:y val="7.7396042983416836E-3"/>
          <c:w val="0.34850885826771688"/>
          <c:h val="0.98628132245801114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zero"/>
    <c:showDLblsOverMax val="0"/>
  </c:chart>
  <c:spPr>
    <a:noFill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'Шығыс өсуі'!$A$10</c:f>
              <c:strCache>
                <c:ptCount val="1"/>
                <c:pt idx="0">
                  <c:v>Шығыстар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9868435684290334E-2"/>
                  <c:y val="-2.809706823082399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56602,5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945-485D-B20D-03D56DECBA0E}"/>
                </c:ext>
              </c:extLst>
            </c:dLbl>
            <c:dLbl>
              <c:idx val="1"/>
              <c:layout>
                <c:manualLayout>
                  <c:x val="3.1637798209822231E-2"/>
                  <c:y val="-1.0217040177670099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84215,6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945-485D-B20D-03D56DECBA0E}"/>
                </c:ext>
              </c:extLst>
            </c:dLbl>
            <c:dLbl>
              <c:idx val="2"/>
              <c:layout>
                <c:manualLayout>
                  <c:x val="1.948051616039197E-2"/>
                  <c:y val="-1.532567358044945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68413,1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945-485D-B20D-03D56DECBA0E}"/>
                </c:ext>
              </c:extLst>
            </c:dLbl>
            <c:dLbl>
              <c:idx val="3"/>
              <c:layout>
                <c:manualLayout>
                  <c:x val="0"/>
                  <c:y val="-2.8097068230823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945-485D-B20D-03D56DECBA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'Шығыс өсуі'!$B$9:$D$9</c:f>
              <c:strCache>
                <c:ptCount val="3"/>
                <c:pt idx="0">
                  <c:v>01.10.2024 год </c:v>
                </c:pt>
                <c:pt idx="1">
                  <c:v>01.10.2025 год</c:v>
                </c:pt>
                <c:pt idx="2">
                  <c:v>01.10.2026год</c:v>
                </c:pt>
              </c:strCache>
            </c:strRef>
          </c:cat>
          <c:val>
            <c:numRef>
              <c:f>'Шығыс өсуі'!$B$10:$D$10</c:f>
              <c:numCache>
                <c:formatCode>General</c:formatCode>
                <c:ptCount val="3"/>
                <c:pt idx="0" formatCode="0.0">
                  <c:v>56602.5</c:v>
                </c:pt>
                <c:pt idx="1">
                  <c:v>84215.6</c:v>
                </c:pt>
                <c:pt idx="2">
                  <c:v>68413.100000000006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45-485D-B20D-03D56DECBA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1935360"/>
        <c:axId val="101945344"/>
        <c:axId val="0"/>
      </c:bar3DChart>
      <c:catAx>
        <c:axId val="10193536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01945344"/>
        <c:crosses val="autoZero"/>
        <c:auto val="1"/>
        <c:lblAlgn val="ctr"/>
        <c:lblOffset val="100"/>
        <c:noMultiLvlLbl val="0"/>
      </c:catAx>
      <c:valAx>
        <c:axId val="101945344"/>
        <c:scaling>
          <c:orientation val="minMax"/>
        </c:scaling>
        <c:delete val="1"/>
        <c:axPos val="b"/>
        <c:majorGridlines/>
        <c:numFmt formatCode="0.0" sourceLinked="1"/>
        <c:majorTickMark val="out"/>
        <c:minorTickMark val="none"/>
        <c:tickLblPos val="nextTo"/>
        <c:crossAx val="10193536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616984352365794E-4"/>
          <c:y val="3.0849976534390349E-2"/>
          <c:w val="0.63100176412374764"/>
          <c:h val="0.95590499035303078"/>
        </c:manualLayout>
      </c:layout>
      <c:doughnutChart>
        <c:varyColors val="1"/>
        <c:ser>
          <c:idx val="1"/>
          <c:order val="0"/>
          <c:tx>
            <c:strRef>
              <c:f>'Шығыстар бағыты'!$E$10</c:f>
              <c:strCache>
                <c:ptCount val="1"/>
              </c:strCache>
            </c:strRef>
          </c:tx>
          <c:cat>
            <c:strRef>
              <c:f>'Шығыстар бағыты'!$F$9:$N$9</c:f>
              <c:strCache>
                <c:ptCount val="8"/>
                <c:pt idx="0">
                  <c:v>Доля государственных услуг 46832,9-73,7%(63548,0тыс.теңге)</c:v>
                </c:pt>
                <c:pt idx="3">
                  <c:v>Жилищно-коммунальное хозяйство -250,0 -0,8% (28833,0тыс. тенге)</c:v>
                </c:pt>
                <c:pt idx="7">
                  <c:v>Поддержка  культурно- досуговой работы 15479,1-75,5 % (20514,0тыс. тенге)</c:v>
                </c:pt>
              </c:strCache>
            </c:strRef>
          </c:cat>
          <c:val>
            <c:numRef>
              <c:f>'Шығыстар бағыты'!$F$10:$N$10</c:f>
              <c:numCache>
                <c:formatCode>General</c:formatCode>
                <c:ptCount val="9"/>
                <c:pt idx="0" formatCode="0.0">
                  <c:v>46832.9</c:v>
                </c:pt>
                <c:pt idx="3" formatCode="0.0">
                  <c:v>250</c:v>
                </c:pt>
                <c:pt idx="7" formatCode="0.00">
                  <c:v>15479.1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1F-4DF8-B5E0-2B1D254DD7BC}"/>
            </c:ext>
          </c:extLst>
        </c:ser>
        <c:ser>
          <c:idx val="2"/>
          <c:order val="1"/>
          <c:tx>
            <c:strRef>
              <c:f>'Шығыстар бағыты'!$E$10</c:f>
              <c:strCache>
                <c:ptCount val="1"/>
              </c:strCache>
            </c:strRef>
          </c:tx>
          <c:cat>
            <c:strRef>
              <c:f>'Шығыстар бағыты'!$F$9:$N$9</c:f>
              <c:strCache>
                <c:ptCount val="8"/>
                <c:pt idx="0">
                  <c:v>Доля государственных услуг 46832,9-73,7%(63548,0тыс.теңге)</c:v>
                </c:pt>
                <c:pt idx="3">
                  <c:v>Жилищно-коммунальное хозяйство -250,0 -0,8% (28833,0тыс. тенге)</c:v>
                </c:pt>
                <c:pt idx="7">
                  <c:v>Поддержка  культурно- досуговой работы 15479,1-75,5 % (20514,0тыс. тенге)</c:v>
                </c:pt>
              </c:strCache>
            </c:strRef>
          </c:cat>
          <c:val>
            <c:numRef>
              <c:f>'Шығыстар бағыты'!$F$10:$N$10</c:f>
              <c:numCache>
                <c:formatCode>General</c:formatCode>
                <c:ptCount val="9"/>
                <c:pt idx="0" formatCode="0.0">
                  <c:v>46832.9</c:v>
                </c:pt>
                <c:pt idx="3" formatCode="0.0">
                  <c:v>250</c:v>
                </c:pt>
                <c:pt idx="7" formatCode="0.00">
                  <c:v>15479.1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1F-4DF8-B5E0-2B1D254DD7BC}"/>
            </c:ext>
          </c:extLst>
        </c:ser>
        <c:ser>
          <c:idx val="0"/>
          <c:order val="2"/>
          <c:tx>
            <c:strRef>
              <c:f>'Шығыстар бағыты'!$E$10</c:f>
              <c:strCache>
                <c:ptCount val="1"/>
              </c:strCache>
            </c:strRef>
          </c:tx>
          <c:cat>
            <c:strRef>
              <c:f>'Шығыстар бағыты'!$F$9:$N$9</c:f>
              <c:strCache>
                <c:ptCount val="8"/>
                <c:pt idx="0">
                  <c:v>Доля государственных услуг 46832,9-73,7%(63548,0тыс.теңге)</c:v>
                </c:pt>
                <c:pt idx="3">
                  <c:v>Жилищно-коммунальное хозяйство -250,0 -0,8% (28833,0тыс. тенге)</c:v>
                </c:pt>
                <c:pt idx="7">
                  <c:v>Поддержка  культурно- досуговой работы 15479,1-75,5 % (20514,0тыс. тенге)</c:v>
                </c:pt>
              </c:strCache>
            </c:strRef>
          </c:cat>
          <c:val>
            <c:numRef>
              <c:f>'Шығыстар бағыты'!$F$10:$N$10</c:f>
              <c:numCache>
                <c:formatCode>General</c:formatCode>
                <c:ptCount val="9"/>
                <c:pt idx="0" formatCode="0.0">
                  <c:v>46832.9</c:v>
                </c:pt>
                <c:pt idx="3" formatCode="0.0">
                  <c:v>250</c:v>
                </c:pt>
                <c:pt idx="7" formatCode="0.00">
                  <c:v>15479.1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1F-4DF8-B5E0-2B1D254DD7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egendEntry>
        <c:idx val="8"/>
        <c:delete val="1"/>
      </c:legendEntry>
      <c:layout>
        <c:manualLayout>
          <c:xMode val="edge"/>
          <c:yMode val="edge"/>
          <c:x val="0.5964463950202914"/>
          <c:y val="1.0011993533920838E-4"/>
          <c:w val="0.39017558150059023"/>
          <c:h val="0.9998998800646608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zero"/>
    <c:showDLblsOverMax val="0"/>
  </c:chart>
  <c:spPr>
    <a:blipFill>
      <a:blip xmlns:r="http://schemas.openxmlformats.org/officeDocument/2006/relationships" r:embed="rId1"/>
      <a:tile tx="0" ty="0" sx="100000" sy="100000" flip="none" algn="tl"/>
    </a:blipFill>
  </c:spPr>
  <c:externalData r:id="rId2">
    <c:autoUpdate val="0"/>
  </c:externalData>
  <c:userShapes r:id="rId3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gi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5.55112E-17</cdr:x>
      <cdr:y>0</cdr:y>
    </cdr:from>
    <cdr:to>
      <cdr:x>1</cdr:x>
      <cdr:y>1</cdr:y>
    </cdr:to>
    <cdr:pic>
      <cdr:nvPicPr>
        <cdr:cNvPr id="2" name="Picture 2" descr="https://total.kz/storage/46/469d58bd8c1b56d783874db14f756144_resize_w_830_h_465.jpg">
          <a:extLst xmlns:a="http://schemas.openxmlformats.org/drawingml/2006/main">
            <a:ext uri="{FF2B5EF4-FFF2-40B4-BE49-F238E27FC236}">
              <a16:creationId xmlns:a16="http://schemas.microsoft.com/office/drawing/2014/main" id="{948C2677-EB3B-4F7E-BD46-12DF5EF6486F}"/>
            </a:ext>
          </a:extLst>
        </cdr:cNvPr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1762125" y="0"/>
          <a:ext cx="5495925" cy="4248150"/>
        </a:xfrm>
        <a:prstGeom xmlns:a="http://schemas.openxmlformats.org/drawingml/2006/main" prst="rect">
          <a:avLst/>
        </a:prstGeom>
        <a:noFill xmlns:a="http://schemas.openxmlformats.org/drawingml/2006/main"/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0.21645</cdr:x>
      <cdr:y>0.31677</cdr:y>
    </cdr:from>
    <cdr:to>
      <cdr:x>0.42568</cdr:x>
      <cdr:y>0.68323</cdr:y>
    </cdr:to>
    <cdr:pic>
      <cdr:nvPicPr>
        <cdr:cNvPr id="2" name="preview-image">
          <a:extLst xmlns:a="http://schemas.openxmlformats.org/drawingml/2006/main">
            <a:ext uri="{FF2B5EF4-FFF2-40B4-BE49-F238E27FC236}">
              <a16:creationId xmlns:a16="http://schemas.microsoft.com/office/drawing/2014/main" id="{00000000-0008-0000-0400-000005000000}"/>
            </a:ext>
          </a:extLst>
        </cdr:cNvPr>
        <cdr:cNvPicPr/>
      </cdr:nvPicPr>
      <cdr:blipFill>
        <a:blip xmlns:a="http://schemas.openxmlformats.org/drawingml/2006/main" xmlns:r="http://schemas.openxmlformats.org/officeDocument/2006/relationships" r:embed="rId1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1872208" y="1712577"/>
          <a:ext cx="1809750" cy="19812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A917A8-DA49-49FD-8396-A82238DA75E4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67A314-73DA-4E7C-A3AA-D079FFBECF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5625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67A314-73DA-4E7C-A3AA-D079FFBECF6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267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FB6BC-D2AC-41FB-8FC0-94D9BE720C4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FB6BC-D2AC-41FB-8FC0-94D9BE720C4C}" type="datetimeFigureOut">
              <a:rPr lang="ru-RU" smtClean="0"/>
              <a:pPr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A62B55-0567-4156-9C0C-14B19EC1D82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715375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ru-RU" sz="2800" dirty="0"/>
            </a:br>
            <a:br>
              <a:rPr lang="ru-RU" sz="2800" dirty="0"/>
            </a:br>
            <a:br>
              <a:rPr lang="ru-RU" sz="2800" dirty="0"/>
            </a:br>
            <a:endParaRPr lang="ru-RU" sz="2200" b="1" dirty="0"/>
          </a:p>
        </p:txBody>
      </p:sp>
      <p:graphicFrame>
        <p:nvGraphicFramePr>
          <p:cNvPr id="7264" name="Group 9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112863"/>
              </p:ext>
            </p:extLst>
          </p:nvPr>
        </p:nvGraphicFramePr>
        <p:xfrm>
          <a:off x="539552" y="857232"/>
          <a:ext cx="8226168" cy="5639413"/>
        </p:xfrm>
        <a:graphic>
          <a:graphicData uri="http://schemas.openxmlformats.org/drawingml/2006/table">
            <a:tbl>
              <a:tblPr/>
              <a:tblGrid>
                <a:gridCol w="3744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03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682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2027г.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2028г.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8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8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промышленной продукции,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903,3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743,6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1350,0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1400,0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61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сельскохозяйственной продукции,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9100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7725,0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9300,0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9578,0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68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Розничный товарооборот,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361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Инвестиции в основной капитал, </a:t>
                      </a: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2081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1080,0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1100,0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590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строительных работ, </a:t>
                      </a: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8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зарплата,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115366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115366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115366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245775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8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Величина прожиточного минимума</a:t>
                      </a: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32830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32830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41071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42714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68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безработицы,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95536" y="260648"/>
            <a:ext cx="842806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 fontScale="75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Основные социально-экономические показатели </a:t>
            </a:r>
            <a:r>
              <a:rPr lang="ru-RU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Акбулакского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с/о</a:t>
            </a:r>
          </a:p>
        </p:txBody>
      </p:sp>
    </p:spTree>
    <p:extLst>
      <p:ext uri="{BB962C8B-B14F-4D97-AF65-F5344CB8AC3E}">
        <p14:creationId xmlns:p14="http://schemas.microsoft.com/office/powerpoint/2010/main" val="4038837507"/>
      </p:ext>
    </p:extLst>
  </p:cSld>
  <p:clrMapOvr>
    <a:masterClrMapping/>
  </p:clrMapOvr>
  <p:transition spd="med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14380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/>
              <a:t>                          Исполнение бюджета на  </a:t>
            </a:r>
            <a:r>
              <a:rPr lang="en-US" sz="2400" b="1" dirty="0"/>
              <a:t>01.</a:t>
            </a:r>
            <a:r>
              <a:rPr lang="ru-RU" sz="2400" b="1" dirty="0"/>
              <a:t>10.2026 год</a:t>
            </a:r>
            <a:br>
              <a:rPr lang="ru-RU" sz="2400" b="1" dirty="0"/>
            </a:br>
            <a:r>
              <a:rPr lang="ru-RU" sz="1800" b="1" dirty="0"/>
              <a:t>Поступления  </a:t>
            </a:r>
            <a:r>
              <a:rPr lang="kk-KZ" sz="1800" b="1" dirty="0"/>
              <a:t>65301,5</a:t>
            </a:r>
            <a:r>
              <a:rPr lang="ru-RU" sz="1800" b="1" dirty="0"/>
              <a:t> </a:t>
            </a:r>
            <a:r>
              <a:rPr lang="ru-RU" sz="1800" b="1" dirty="0" err="1"/>
              <a:t>тыс.теңге</a:t>
            </a:r>
            <a:br>
              <a:rPr lang="ru-RU" sz="1800" b="1" dirty="0"/>
            </a:br>
            <a:endParaRPr lang="ru-RU" sz="1800" b="1" dirty="0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1624013" y="842963"/>
          <a:ext cx="5895974" cy="5172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67544" y="571480"/>
            <a:ext cx="8262090" cy="500066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/>
              <a:t>                       Исполнение бюджета на </a:t>
            </a:r>
            <a:r>
              <a:rPr lang="en-US" sz="2400" b="1" dirty="0"/>
              <a:t>01</a:t>
            </a:r>
            <a:r>
              <a:rPr lang="kk-KZ" sz="2400" b="1" dirty="0"/>
              <a:t>.</a:t>
            </a:r>
            <a:r>
              <a:rPr lang="ru-RU" sz="2400" b="1" dirty="0"/>
              <a:t>10</a:t>
            </a:r>
            <a:r>
              <a:rPr lang="kk-KZ" sz="2400" b="1" dirty="0"/>
              <a:t>.</a:t>
            </a:r>
            <a:r>
              <a:rPr lang="ru-RU" sz="2400" b="1" dirty="0"/>
              <a:t>2026 год</a:t>
            </a:r>
            <a:br>
              <a:rPr lang="ru-RU" sz="2400" b="1" dirty="0"/>
            </a:br>
            <a:r>
              <a:rPr lang="ru-RU" sz="1800" b="1" dirty="0"/>
              <a:t> Расходы </a:t>
            </a:r>
            <a:r>
              <a:rPr lang="kk-KZ" sz="1800" b="1" dirty="0"/>
              <a:t>68413,1</a:t>
            </a:r>
            <a:r>
              <a:rPr lang="ru-RU" sz="1800" b="1" dirty="0"/>
              <a:t> </a:t>
            </a:r>
            <a:r>
              <a:rPr lang="ru-RU" sz="1800" b="1" dirty="0" err="1"/>
              <a:t>тыс.теңге</a:t>
            </a:r>
            <a:br>
              <a:rPr lang="ru-RU" sz="1800" b="1" dirty="0"/>
            </a:br>
            <a:br>
              <a:rPr lang="ru-RU" sz="1800" b="1" dirty="0"/>
            </a:br>
            <a:endParaRPr lang="ru-RU" sz="1800" b="1" dirty="0"/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/>
        </p:nvGraphicFramePr>
        <p:xfrm>
          <a:off x="1290637" y="1038225"/>
          <a:ext cx="6562726" cy="4781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285728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>
                <a:latin typeface="Arial" pitchFamily="34" charset="0"/>
                <a:cs typeface="Arial" pitchFamily="34" charset="0"/>
              </a:rPr>
              <a:t>Темп роста доходов сельского бюджета 01.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10</a:t>
            </a:r>
            <a:r>
              <a:rPr lang="kk-KZ" sz="2000" b="1" dirty="0">
                <a:latin typeface="Arial" pitchFamily="34" charset="0"/>
                <a:cs typeface="Arial" pitchFamily="34" charset="0"/>
              </a:rPr>
              <a:t>.2026г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00000000-0008-0000-02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5654636"/>
              </p:ext>
            </p:extLst>
          </p:nvPr>
        </p:nvGraphicFramePr>
        <p:xfrm>
          <a:off x="899592" y="1052736"/>
          <a:ext cx="7330008" cy="47622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0000000-0008-0000-02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4267192"/>
              </p:ext>
            </p:extLst>
          </p:nvPr>
        </p:nvGraphicFramePr>
        <p:xfrm>
          <a:off x="1187624" y="908719"/>
          <a:ext cx="6675263" cy="5387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ru-RU" sz="2400" b="1" dirty="0"/>
              <a:t>         Темп роста расходов </a:t>
            </a:r>
            <a:r>
              <a:rPr lang="kk-KZ" sz="2400" b="1" dirty="0"/>
              <a:t>селького</a:t>
            </a:r>
            <a:r>
              <a:rPr lang="ru-RU" sz="2400" b="1" dirty="0"/>
              <a:t> бюджета 01.10.2026г </a:t>
            </a:r>
            <a:br>
              <a:rPr lang="ru-RU" sz="2400" b="1" dirty="0"/>
            </a:br>
            <a:r>
              <a:rPr lang="ru-RU" sz="2400" b="1" dirty="0"/>
              <a:t>68413,1тыс.тенге</a:t>
            </a:r>
            <a:endParaRPr lang="ru-RU" sz="1800" b="1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/>
          </p:cNvGraphicFramePr>
          <p:nvPr/>
        </p:nvGraphicFramePr>
        <p:xfrm>
          <a:off x="1443037" y="962025"/>
          <a:ext cx="6257926" cy="4933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4380"/>
          </a:xfrm>
        </p:spPr>
        <p:txBody>
          <a:bodyPr>
            <a:normAutofit fontScale="90000"/>
          </a:bodyPr>
          <a:lstStyle/>
          <a:p>
            <a:r>
              <a:rPr lang="ru-RU" sz="2400" b="1" dirty="0"/>
              <a:t> Направления расходов сельского бюджета на 01.10</a:t>
            </a:r>
            <a:r>
              <a:rPr lang="kk-KZ" sz="2400" b="1" dirty="0"/>
              <a:t>.</a:t>
            </a:r>
            <a:r>
              <a:rPr lang="ru-RU" sz="2400" b="1" dirty="0"/>
              <a:t>2026 года                       (</a:t>
            </a:r>
            <a:r>
              <a:rPr lang="kk-KZ" sz="2400" b="1" dirty="0"/>
              <a:t>68413,1</a:t>
            </a:r>
            <a:r>
              <a:rPr lang="ru-RU" sz="2400" b="1" dirty="0" err="1"/>
              <a:t>тыс.тенге</a:t>
            </a:r>
            <a:r>
              <a:rPr lang="ru-RU" sz="2400" b="1" dirty="0"/>
              <a:t> доля в общих расходах)</a:t>
            </a:r>
            <a:endParaRPr lang="ru-RU" sz="1800" b="1"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4135293"/>
              </p:ext>
            </p:extLst>
          </p:nvPr>
        </p:nvGraphicFramePr>
        <p:xfrm>
          <a:off x="251520" y="908719"/>
          <a:ext cx="8649592" cy="5406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2572</TotalTime>
  <Words>193</Words>
  <Application>Microsoft Office PowerPoint</Application>
  <PresentationFormat>Экран (4:3)</PresentationFormat>
  <Paragraphs>72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Тема Office</vt:lpstr>
      <vt:lpstr>   </vt:lpstr>
      <vt:lpstr>                          Исполнение бюджета на  01.10.2026 год Поступления  65301,5 тыс.теңге </vt:lpstr>
      <vt:lpstr>                       Исполнение бюджета на 01.10.2026 год  Расходы 68413,1 тыс.теңге  </vt:lpstr>
      <vt:lpstr>Презентация PowerPoint</vt:lpstr>
      <vt:lpstr>         Темп роста расходов селького бюджета 01.10.2026г  68413,1тыс.тенге</vt:lpstr>
      <vt:lpstr> Направления расходов сельского бюджета на 01.10.2026 года                       (68413,1тыс.тенге доля в общих расходах)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Intel</cp:lastModifiedBy>
  <cp:revision>241</cp:revision>
  <cp:lastPrinted>2022-05-11T09:51:30Z</cp:lastPrinted>
  <dcterms:created xsi:type="dcterms:W3CDTF">2019-11-05T10:12:40Z</dcterms:created>
  <dcterms:modified xsi:type="dcterms:W3CDTF">2026-10-07T13:47:37Z</dcterms:modified>
</cp:coreProperties>
</file>