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8"/>
  </p:notesMasterIdLst>
  <p:handoutMasterIdLst>
    <p:handoutMasterId r:id="rId19"/>
  </p:handoutMasterIdLst>
  <p:sldIdLst>
    <p:sldId id="1850" r:id="rId2"/>
    <p:sldId id="1852" r:id="rId3"/>
    <p:sldId id="1991" r:id="rId4"/>
    <p:sldId id="1992" r:id="rId5"/>
    <p:sldId id="2028" r:id="rId6"/>
    <p:sldId id="2010" r:id="rId7"/>
    <p:sldId id="2011" r:id="rId8"/>
    <p:sldId id="2012" r:id="rId9"/>
    <p:sldId id="2013" r:id="rId10"/>
    <p:sldId id="2014" r:id="rId11"/>
    <p:sldId id="2023" r:id="rId12"/>
    <p:sldId id="2024" r:id="rId13"/>
    <p:sldId id="2017" r:id="rId14"/>
    <p:sldId id="2018" r:id="rId15"/>
    <p:sldId id="2027" r:id="rId16"/>
    <p:sldId id="2020" r:id="rId17"/>
  </p:sldIdLst>
  <p:sldSz cx="9144000" cy="6840538"/>
  <p:notesSz cx="6735763" cy="98663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09588" indent="-523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022350" indent="-1079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533525" indent="-16192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046288" indent="-2174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orient="horz" pos="1610" userDrawn="1">
          <p15:clr>
            <a:srgbClr val="A4A3A4"/>
          </p15:clr>
        </p15:guide>
        <p15:guide id="3" orient="horz" pos="2903" userDrawn="1">
          <p15:clr>
            <a:srgbClr val="A4A3A4"/>
          </p15:clr>
        </p15:guide>
        <p15:guide id="4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3EB"/>
    <a:srgbClr val="E9EBF5"/>
    <a:srgbClr val="8CC9F7"/>
    <a:srgbClr val="B8B9C0"/>
    <a:srgbClr val="009900"/>
    <a:srgbClr val="003399"/>
    <a:srgbClr val="00CC66"/>
    <a:srgbClr val="FF3300"/>
    <a:srgbClr val="006600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70" autoAdjust="0"/>
    <p:restoredTop sz="95520" autoAdjust="0"/>
  </p:normalViewPr>
  <p:slideViewPr>
    <p:cSldViewPr>
      <p:cViewPr varScale="1">
        <p:scale>
          <a:sx n="79" d="100"/>
          <a:sy n="79" d="100"/>
        </p:scale>
        <p:origin x="108" y="198"/>
      </p:cViewPr>
      <p:guideLst>
        <p:guide orient="horz" pos="2155"/>
        <p:guide orient="horz" pos="1610"/>
        <p:guide orient="horz" pos="2903"/>
        <p:guide pos="2880"/>
      </p:guideLst>
    </p:cSldViewPr>
  </p:slideViewPr>
  <p:outlineViewPr>
    <p:cViewPr>
      <p:scale>
        <a:sx n="33" d="100"/>
        <a:sy n="33" d="100"/>
      </p:scale>
      <p:origin x="0" y="103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621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17731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t" anchorCtr="0" compatLnSpc="1">
            <a:prstTxWarp prst="textNoShape">
              <a:avLst/>
            </a:prstTxWarp>
          </a:bodyPr>
          <a:lstStyle>
            <a:lvl1pPr algn="l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6462" y="3"/>
            <a:ext cx="2917730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t" anchorCtr="0" compatLnSpc="1">
            <a:prstTxWarp prst="textNoShape">
              <a:avLst/>
            </a:prstTxWarp>
          </a:bodyPr>
          <a:lstStyle>
            <a:lvl1pPr algn="r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369926"/>
            <a:ext cx="2917731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b" anchorCtr="0" compatLnSpc="1">
            <a:prstTxWarp prst="textNoShape">
              <a:avLst/>
            </a:prstTxWarp>
          </a:bodyPr>
          <a:lstStyle>
            <a:lvl1pPr algn="l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6462" y="9369926"/>
            <a:ext cx="2917730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b" anchorCtr="0" compatLnSpc="1">
            <a:prstTxWarp prst="textNoShape">
              <a:avLst/>
            </a:prstTxWarp>
          </a:bodyPr>
          <a:lstStyle>
            <a:lvl1pPr algn="r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17A06FC-C321-405E-AD75-8DE9B13C726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302641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3"/>
            <a:ext cx="2917731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t" anchorCtr="0" compatLnSpc="1">
            <a:prstTxWarp prst="textNoShape">
              <a:avLst/>
            </a:prstTxWarp>
          </a:bodyPr>
          <a:lstStyle>
            <a:lvl1pPr algn="l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6462" y="3"/>
            <a:ext cx="2917730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t" anchorCtr="0" compatLnSpc="1">
            <a:prstTxWarp prst="textNoShape">
              <a:avLst/>
            </a:prstTxWarp>
          </a:bodyPr>
          <a:lstStyle>
            <a:lvl1pPr algn="r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69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8188"/>
            <a:ext cx="4945063" cy="3700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477" y="4686541"/>
            <a:ext cx="5390810" cy="444070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369926"/>
            <a:ext cx="2917731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b" anchorCtr="0" compatLnSpc="1">
            <a:prstTxWarp prst="textNoShape">
              <a:avLst/>
            </a:prstTxWarp>
          </a:bodyPr>
          <a:lstStyle>
            <a:lvl1pPr algn="l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2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6462" y="9369926"/>
            <a:ext cx="2917730" cy="4948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210" tIns="45602" rIns="91210" bIns="45602" numCol="1" anchor="b" anchorCtr="0" compatLnSpc="1">
            <a:prstTxWarp prst="textNoShape">
              <a:avLst/>
            </a:prstTxWarp>
          </a:bodyPr>
          <a:lstStyle>
            <a:lvl1pPr algn="r" defTabSz="91132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E3F5C537-D888-437B-9D05-CFA03A52F0A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432499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5095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102235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533525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20462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560000" algn="l" defTabSz="10240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3072001" algn="l" defTabSz="10240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584000" algn="l" defTabSz="10240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4096000" algn="l" defTabSz="1024001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81063" y="735013"/>
            <a:ext cx="4911725" cy="36766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8360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10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09782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47334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12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74486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13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62633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14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545857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F5C537-D888-437B-9D05-CFA03A52F0AE}" type="slidenum">
              <a:rPr lang="ru-RU" altLang="ru-RU" smtClean="0"/>
              <a:pPr>
                <a:defRPr/>
              </a:pPr>
              <a:t>16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628866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57074"/>
            <a:ext cx="9144000" cy="298346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"/>
            <a:ext cx="9144000" cy="385707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45558"/>
            <a:ext cx="9144000" cy="22801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596126"/>
            <a:ext cx="9144000" cy="50924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39682"/>
            <a:ext cx="5637010" cy="87987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DED26A-65DF-4F20-A741-224E2D70B7D5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4" y="3124318"/>
            <a:ext cx="7175351" cy="1788600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734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C3FD10-309F-4BB1-ADF5-B2B2E0A57DF8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29658"/>
            <a:ext cx="6400800" cy="3465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633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57074"/>
            <a:ext cx="9144000" cy="298346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"/>
            <a:ext cx="9144000" cy="385707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45558"/>
            <a:ext cx="9144000" cy="22801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596126"/>
            <a:ext cx="9144000" cy="50924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67118"/>
            <a:ext cx="5966666" cy="2417177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595779"/>
            <a:ext cx="5970494" cy="833332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AED6BA-EC5B-4D42-B176-86A5BA210A83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352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4B955D-5CD3-4819-9B26-41A9425E6E19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29657"/>
            <a:ext cx="3346704" cy="3465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29658"/>
            <a:ext cx="3346704" cy="34658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28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29659"/>
            <a:ext cx="3346704" cy="63813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396761"/>
            <a:ext cx="3346704" cy="273621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29659"/>
            <a:ext cx="3346704" cy="63813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5470"/>
            <a:ext cx="3346704" cy="273621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A10708-CE0B-481C-A1B5-78EA1CFA738E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99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D1BCC0-3E84-41AF-9AC6-696BBEF4F35F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85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4733F-C1F0-44DB-9E86-35E16E776F33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474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8" y="2204174"/>
            <a:ext cx="3636085" cy="1255289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21" y="729658"/>
            <a:ext cx="4017085" cy="4882268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88898"/>
            <a:ext cx="3388660" cy="21340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2F562C-71A2-41AA-BAC5-059639704BB9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903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57074"/>
            <a:ext cx="9144000" cy="298346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"/>
            <a:ext cx="9144000" cy="385707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45558"/>
            <a:ext cx="9144000" cy="22801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596126"/>
            <a:ext cx="9144000" cy="50924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0093"/>
            <a:ext cx="4114800" cy="3119842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07914"/>
            <a:ext cx="3694114" cy="2157513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09B250-CBE0-453E-8C6F-DA16179C4693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53055"/>
            <a:ext cx="6383538" cy="1140089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826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29657"/>
            <a:ext cx="6400800" cy="346587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9540EF-BC59-4CF2-A842-8354E0BB4F25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840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5560"/>
            <a:ext cx="2057400" cy="5225001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6" y="729657"/>
            <a:ext cx="4829287" cy="48822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C35BB1-6358-478E-980A-931CCB3EE95F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845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"/>
            <a:ext cx="9144000" cy="1176285"/>
          </a:xfrm>
          <a:prstGeom prst="rect">
            <a:avLst/>
          </a:prstGeom>
        </p:spPr>
        <p:txBody>
          <a:bodyPr anchor="ctr"/>
          <a:lstStyle>
            <a:lvl1pPr algn="ctr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303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092401"/>
            <a:ext cx="9144000" cy="174813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"/>
            <a:ext cx="9144000" cy="509240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58709"/>
            <a:ext cx="9144000" cy="22801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596126"/>
            <a:ext cx="9144000" cy="509240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3" y="4361037"/>
            <a:ext cx="6512511" cy="114008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0397"/>
            <a:ext cx="6400800" cy="3465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6485"/>
            <a:ext cx="2514600" cy="364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3" y="6156485"/>
            <a:ext cx="3352801" cy="364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en-US" alt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56485"/>
            <a:ext cx="1828800" cy="3641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16C5A68E-2301-465C-9A54-CE379CB32439}" type="slidenum">
              <a:rPr lang="en-US" alt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alt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1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807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0"/>
          <p:cNvSpPr txBox="1"/>
          <p:nvPr/>
        </p:nvSpPr>
        <p:spPr bwMode="auto">
          <a:xfrm>
            <a:off x="3375" y="1404045"/>
            <a:ext cx="9144000" cy="2677656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altLang="ko-K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altLang="ko-K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</a:t>
            </a:r>
            <a:r>
              <a:rPr lang="ru-RU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«Отдел жилищно-коммунального хозяйства, пассажирского транспорта 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дорог города Павлодара»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ko-K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altLang="ko-K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endParaRPr lang="en-US" altLang="ko-K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7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7504" y="1305325"/>
            <a:ext cx="89649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2925" algn="just"/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представлен гражданский бюджет ГУ «Отдел ЖКХ, ПТ и АД города </a:t>
            </a:r>
            <a:r>
              <a:rPr lang="ru-RU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авлодара» на 2026-2028 годы, который содержит информацию об основных показателях бюджета отдела.</a:t>
            </a:r>
          </a:p>
          <a:p>
            <a:pPr indent="542925"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Павлодарского городского маслихата №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349/47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 сентября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2026 года </a:t>
            </a:r>
            <a:r>
              <a:rPr lang="kk-KZ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внесении изменений в решение Павлодарского городского маслихата от 17 декабря 2025 года № 288/35 «О Павлодарском городском бюджете на 2026-2028 годы»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439652" y="935993"/>
            <a:ext cx="64447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посетители сайта!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1867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1" y="-111"/>
            <a:ext cx="9143998" cy="58477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015 «Освещение улиц в населенных пунктах»</a:t>
            </a:r>
            <a:endParaRPr lang="en-US" altLang="ko-KR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314856"/>
              </p:ext>
            </p:extLst>
          </p:nvPr>
        </p:nvGraphicFramePr>
        <p:xfrm>
          <a:off x="-1" y="575953"/>
          <a:ext cx="9144001" cy="6120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031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306359">
                  <a:extLst>
                    <a:ext uri="{9D8B030D-6E8A-4147-A177-3AD203B41FA5}">
                      <a16:colId xmlns:a16="http://schemas.microsoft.com/office/drawing/2014/main" val="686906601"/>
                    </a:ext>
                  </a:extLst>
                </a:gridCol>
                <a:gridCol w="1052345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1052345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1124921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309601">
                <a:tc gridSpan="5">
                  <a:txBody>
                    <a:bodyPr/>
                    <a:lstStyle/>
                    <a:p>
                      <a:pPr algn="ctr"/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3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06496"/>
                  </a:ext>
                </a:extLst>
              </a:tr>
              <a:tr h="5239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ru-RU" sz="135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3096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3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3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3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3 077 686</a:t>
                      </a:r>
                      <a:endParaRPr lang="ru-RU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1 952 355</a:t>
                      </a:r>
                      <a:endParaRPr lang="ru-RU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2 049 973</a:t>
                      </a:r>
                      <a:endParaRPr lang="ru-RU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3096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3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k-KZ" sz="135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077 686</a:t>
                      </a:r>
                      <a:endParaRPr lang="ru-RU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1 952 355</a:t>
                      </a:r>
                      <a:endParaRPr lang="ru-RU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5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2 049 973</a:t>
                      </a:r>
                      <a:endParaRPr lang="ru-RU" sz="13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2740967"/>
                  </a:ext>
                </a:extLst>
              </a:tr>
              <a:tr h="5239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35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  <a:endParaRPr lang="ru-RU" sz="135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ru-RU" sz="135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3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3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72922708"/>
                  </a:ext>
                </a:extLst>
              </a:tr>
              <a:tr h="493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сетей наружного освещения внутриквартальных территорий и улиц города Павлодар (южная сторона)</a:t>
                      </a: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светильники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1 990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1 990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1 990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6416005"/>
                  </a:ext>
                </a:extLst>
              </a:tr>
              <a:tr h="493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сетей наружного освещения внутриквартальных территорий и улиц города Павлодар (северная сторона)</a:t>
                      </a:r>
                    </a:p>
                  </a:txBody>
                  <a:tcPr marL="9525" marR="9525" marT="9525" marB="9525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3274273"/>
                  </a:ext>
                </a:extLst>
              </a:tr>
              <a:tr h="493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</a:t>
                      </a:r>
                      <a:r>
                        <a:rPr lang="kk-KZ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эксплуатация  сетей наружного освещения скверов и парков города</a:t>
                      </a:r>
                      <a:r>
                        <a:rPr lang="kk-KZ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Павлодар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5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светильники</a:t>
                      </a:r>
                      <a:endParaRPr kumimoji="0" lang="ru-RU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4178635"/>
                  </a:ext>
                </a:extLst>
              </a:tr>
              <a:tr h="493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сетей наружного освещения внутриквартальных территорий и улиц города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светильники</a:t>
                      </a:r>
                      <a:endParaRPr kumimoji="0" lang="ru-RU" sz="13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665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5511967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Поставка электрической энергии для объектов коммунальной собственности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</a:t>
                      </a: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/кВт/час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13,5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14,0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14,5</a:t>
                      </a:r>
                      <a:endParaRPr lang="ru-RU" sz="135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0037158"/>
                  </a:ext>
                </a:extLst>
              </a:tr>
              <a:tr h="428677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Новогодняя</a:t>
                      </a:r>
                      <a:r>
                        <a:rPr lang="ru-RU" sz="135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иллюминация и световое и оформление г. Павлодара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5,6</a:t>
                      </a:r>
                      <a:endParaRPr lang="ru-RU" sz="135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6,7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8,1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66382586"/>
                  </a:ext>
                </a:extLst>
              </a:tr>
              <a:tr h="327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Освещение пешеходных зон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350" kern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261511"/>
                  </a:ext>
                </a:extLst>
              </a:tr>
              <a:tr h="493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Услуги по обеспечению декоративной подсветки и световое оформление города Павлодара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350" kern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318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3451117"/>
                  </a:ext>
                </a:extLst>
              </a:tr>
              <a:tr h="4931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Архитектурная подсветка фасадов зданий и многоквартирных жилых домов города Павлодара</a:t>
                      </a:r>
                      <a:endParaRPr lang="ru-RU" sz="1350" kern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kk-KZ" sz="135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35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ru-RU" sz="1350" kern="1200" baseline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35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endParaRPr lang="ru-RU" sz="135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5158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911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897828"/>
              </p:ext>
            </p:extLst>
          </p:nvPr>
        </p:nvGraphicFramePr>
        <p:xfrm>
          <a:off x="-12460" y="327006"/>
          <a:ext cx="9143997" cy="481101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184067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686906601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899590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5705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53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сетей наружного освещения внутриквартальных территорий и улиц города Павлодар (южная сторона)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95 607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313</a:t>
                      </a:r>
                      <a:r>
                        <a:rPr lang="kk-KZ" sz="14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715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329 401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53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сетей наружного освещения внутриквартальных территорий и улиц города Павлодар (северная сторона)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117 900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5653190"/>
                  </a:ext>
                </a:extLst>
              </a:tr>
              <a:tr h="53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</a:t>
                      </a: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эксплуатация  сетей наружного освещения скверов и парков города</a:t>
                      </a: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Павлодар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67 063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84 984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89 234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18691822"/>
                  </a:ext>
                </a:extLst>
              </a:tr>
              <a:tr h="531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сетей наружного освещения внутриквартальных территорий и улиц города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251 114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5252569"/>
                  </a:ext>
                </a:extLst>
              </a:tr>
              <a:tr h="46053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Поставка электрической энергии для объектов коммунальной собственности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1 234 327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1 296 043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1 360 845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7335818"/>
                  </a:ext>
                </a:extLst>
              </a:tr>
              <a:tr h="2692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Новогодняя иллюминация и световое и оформление г. Павлодара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561 505</a:t>
                      </a:r>
                      <a:endParaRPr lang="ru-RU" sz="14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257 613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270 493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2740967"/>
                  </a:ext>
                </a:extLst>
              </a:tr>
              <a:tr h="2853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Освещение пешеходных зон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300 000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48693641"/>
                  </a:ext>
                </a:extLst>
              </a:tr>
              <a:tr h="5501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400" kern="12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Услуги по обеспечению декоративной подсветки и световое оформление города Павлодара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100 170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027256"/>
                  </a:ext>
                </a:extLst>
              </a:tr>
              <a:tr h="5501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Архитектурная подсветка фасадов зданий и многоквартирных жилых домов города Павлодара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350 000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508821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" y="5868541"/>
            <a:ext cx="91439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бюджетной программы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направлены на проведение работ по эксплуатации и текущему ремонту сетей наружного освещения города, оплата потребленной сетями наружного освещения электрической энергии, световое оформление города, устройство сетей наружного освещения города.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indent="0" algn="just">
              <a:buNone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бюджетной программы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дворов освещением (2026 год – 100 %).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3"/>
          <p:cNvSpPr txBox="1">
            <a:spLocks noGrp="1"/>
          </p:cNvSpPr>
          <p:nvPr>
            <p:ph type="title"/>
          </p:nvPr>
        </p:nvSpPr>
        <p:spPr bwMode="auto">
          <a:xfrm>
            <a:off x="8027369" y="-111"/>
            <a:ext cx="1116631" cy="276999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altLang="ko-KR" sz="1200" b="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2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5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-2" y="-111"/>
            <a:ext cx="9144001" cy="58477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017 «Содержание мест захоронений и захоронение безродных»</a:t>
            </a:r>
            <a:endParaRPr lang="en-US" altLang="ko-KR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0590874"/>
              </p:ext>
            </p:extLst>
          </p:nvPr>
        </p:nvGraphicFramePr>
        <p:xfrm>
          <a:off x="-1" y="647961"/>
          <a:ext cx="9140208" cy="3203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053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293517">
                  <a:extLst>
                    <a:ext uri="{9D8B030D-6E8A-4147-A177-3AD203B41FA5}">
                      <a16:colId xmlns:a16="http://schemas.microsoft.com/office/drawing/2014/main" val="686906601"/>
                    </a:ext>
                  </a:extLst>
                </a:gridCol>
                <a:gridCol w="1043683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863738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899217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30134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06496"/>
                  </a:ext>
                </a:extLst>
              </a:tr>
              <a:tr h="574307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3713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69 078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78 608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82 538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69 078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78 608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82 538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22740967"/>
                  </a:ext>
                </a:extLst>
              </a:tr>
              <a:tr h="4152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 (МБ)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2027 год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2922708"/>
                  </a:ext>
                </a:extLst>
              </a:tr>
              <a:tr h="26559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дежурной</a:t>
                      </a:r>
                      <a:r>
                        <a:rPr lang="ru-RU" sz="1400" i="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службы</a:t>
                      </a:r>
                      <a:endParaRPr lang="ru-RU" sz="140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24 248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27 957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29 355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327427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Северного, Суворовского и Мусульманского кладбищ</a:t>
                      </a:r>
                      <a:endParaRPr lang="ru-RU" sz="140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</a:t>
                      </a:r>
                      <a:r>
                        <a:rPr lang="kk-KZ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287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26 790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28 129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04793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Захоронение безродных и фрагментов тел</a:t>
                      </a:r>
                      <a:endParaRPr lang="ru-RU" sz="1400" i="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30 543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23 861</a:t>
                      </a:r>
                      <a:endParaRPr lang="ru-RU" sz="1400" kern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25 054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112216"/>
                  </a:ext>
                </a:extLst>
              </a:tr>
            </a:tbl>
          </a:graphicData>
        </a:graphic>
      </p:graphicFrame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-12983" y="5294072"/>
            <a:ext cx="9156983" cy="1546577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None/>
            </a:pPr>
            <a:r>
              <a:rPr lang="ru-RU" sz="135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бюджетной программы: 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направлены на </a:t>
            </a: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мероприятий 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содержанию и благоустройству по содержанию и благоустройству действующих </a:t>
            </a: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кладбищ 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Северного, </a:t>
            </a:r>
            <a:endParaRPr lang="ru-RU" sz="135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Мусульманского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Суворовского и закрытого </a:t>
            </a:r>
            <a:r>
              <a:rPr lang="ru-RU" sz="135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Пахомовского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содержанию дежурных служб </a:t>
            </a: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вышеуказанных</a:t>
            </a:r>
          </a:p>
          <a:p>
            <a:pPr indent="0">
              <a:buNone/>
            </a:pP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кладбищах; захоронению безродных и фрагментов тел.  </a:t>
            </a:r>
            <a:b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5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результат бюджетной программы: </a:t>
            </a: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 по содержанию трех действующих городских</a:t>
            </a:r>
          </a:p>
          <a:p>
            <a:pPr indent="0">
              <a:buNone/>
            </a:pP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кладбищ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Суворовское кладбище общей площадью 1000 га, Северное кладбище общей площадью 1000 </a:t>
            </a: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га,</a:t>
            </a:r>
          </a:p>
          <a:p>
            <a:pPr indent="0">
              <a:buNone/>
            </a:pP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Мусульманское 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кладбище </a:t>
            </a:r>
            <a:r>
              <a:rPr lang="ru-RU" sz="135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общей </a:t>
            </a:r>
            <a:r>
              <a:rPr lang="ru-RU" sz="135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площадью 1000 га.  </a:t>
            </a:r>
          </a:p>
        </p:txBody>
      </p:sp>
    </p:spTree>
    <p:extLst>
      <p:ext uri="{BB962C8B-B14F-4D97-AF65-F5344CB8AC3E}">
        <p14:creationId xmlns:p14="http://schemas.microsoft.com/office/powerpoint/2010/main" val="204215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 noGrp="1"/>
          </p:cNvSpPr>
          <p:nvPr>
            <p:ph type="title"/>
          </p:nvPr>
        </p:nvSpPr>
        <p:spPr bwMode="auto">
          <a:xfrm>
            <a:off x="1315243" y="2071"/>
            <a:ext cx="6513513" cy="646331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altLang="ko-KR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altLang="ko-KR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018</a:t>
            </a:r>
            <a:r>
              <a:rPr lang="ru-RU" altLang="ko-KR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санитарии населенных пунктов»</a:t>
            </a:r>
            <a:endParaRPr lang="en-US" altLang="ko-KR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70922"/>
              </p:ext>
            </p:extLst>
          </p:nvPr>
        </p:nvGraphicFramePr>
        <p:xfrm>
          <a:off x="14302" y="611958"/>
          <a:ext cx="9156750" cy="5915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34309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215577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940903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921845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220042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06496"/>
                  </a:ext>
                </a:extLst>
              </a:tr>
              <a:tr h="37407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22004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11 063 333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2 805 656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2 945 939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220042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063 333</a:t>
                      </a:r>
                      <a:endParaRPr lang="ru-RU" sz="1400" b="1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2 805 656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2 945 939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7013148"/>
                  </a:ext>
                </a:extLst>
              </a:tr>
              <a:tr h="3740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2148125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Сохранность малых форм и демонтируемых материалов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1 730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1 730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1 730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9955565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Текущий ремонт, изготовление и установка малых форм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 окраска         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84756775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и текущий ремонт городских часов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0830502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 и текущий ремонт площадок для выгула собак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площадки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3596168"/>
                  </a:ext>
                </a:extLst>
              </a:tr>
              <a:tr h="2940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Посадка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деревьев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93029555"/>
                  </a:ext>
                </a:extLst>
              </a:tr>
              <a:tr h="3542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за зеленым фондом, устройство газонов, цветников с привлечением учащихся,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студентов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38421001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устройство цветников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5509672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устройство газонов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72 000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2427261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-выкашивание газонов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640 000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640 000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640 000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0037560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-полив газонов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12 080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12 080</a:t>
                      </a:r>
                      <a:endParaRPr lang="ru-RU" sz="1400" kern="120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12 080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6637460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-полив деревьев и куст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59 917,64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59 917,64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59 917,64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0045025"/>
                  </a:ext>
                </a:extLst>
              </a:tr>
              <a:tr h="1771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Санитарная рубка, обрезка и обработка деревьев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12 500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87187061"/>
                  </a:ext>
                </a:extLst>
              </a:tr>
              <a:tr h="3542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Техническое обслуживание и заправка газом газораздаточной установки «Вечный огонь»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0577830"/>
                  </a:ext>
                </a:extLst>
              </a:tr>
              <a:tr h="3542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Текущий ремонт торговых павильонов для реализации дачной продукции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1 724,7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1 724,7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1 724,7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8919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23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811619"/>
              </p:ext>
            </p:extLst>
          </p:nvPr>
        </p:nvGraphicFramePr>
        <p:xfrm>
          <a:off x="12295" y="215913"/>
          <a:ext cx="9144508" cy="6465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0938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213784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856703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906979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4617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Монтаж и демонтаж новогоднего оформления города Павлодара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елки (шт)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9333294"/>
                  </a:ext>
                </a:extLst>
              </a:tr>
              <a:tr h="9507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внутриквартальных территорий 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103 двора,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объектов образования,</a:t>
                      </a: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 мед. учреждений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4279183"/>
                  </a:ext>
                </a:extLst>
              </a:tr>
              <a:tr h="437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Замена, текущий ремонт и содержание детских игровых площадок на внутриквартальных и городских территориях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57824101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ремонт городских скверов, парков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8227303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Формовочная обрезка деревьев, снос сухостоя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000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5 000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5 000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83863750"/>
                  </a:ext>
                </a:extLst>
              </a:tr>
              <a:tr h="2716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ремонт мини-скверов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1990476"/>
                  </a:ext>
                </a:extLst>
              </a:tr>
              <a:tr h="437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Работы по установке мини-футбольных полей с искусственным покрытием, ограждением 3D на дворовых участках в г.Павлодар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8880281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Установка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стритбольных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площадок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999610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Street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workout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23248586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Установка уличных силовых тренажеров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73475003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ремонт и установка комплексных площадок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комплект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9634081"/>
                  </a:ext>
                </a:extLst>
              </a:tr>
              <a:tr h="2186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Замена и текущий ремонт детских площадок в детских садах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комплект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8306195"/>
                  </a:ext>
                </a:extLst>
              </a:tr>
              <a:tr h="2356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торговых павильонов на Центральной Набережной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9713343"/>
                  </a:ext>
                </a:extLst>
              </a:tr>
              <a:tr h="2356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контейнеров для ТБО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ед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2 049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17368435"/>
                  </a:ext>
                </a:extLst>
              </a:tr>
              <a:tr h="2356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контейнерных площадок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4195081"/>
                  </a:ext>
                </a:extLst>
              </a:tr>
              <a:tr h="4543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Работы по изготовлению и выдаче кадастровых паспортов объектов недвижимости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работа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60939897"/>
                  </a:ext>
                </a:extLst>
              </a:tr>
              <a:tr h="2356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Работы по государственной регистрации объектов недвижимости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работа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14641383"/>
                  </a:ext>
                </a:extLst>
              </a:tr>
              <a:tr h="23564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в сквере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Аймаутова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4 500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5735567"/>
                  </a:ext>
                </a:extLst>
              </a:tr>
            </a:tbl>
          </a:graphicData>
        </a:graphic>
      </p:graphicFrame>
      <p:sp>
        <p:nvSpPr>
          <p:cNvPr id="5" name="Заголовок 3"/>
          <p:cNvSpPr txBox="1">
            <a:spLocks noGrp="1"/>
          </p:cNvSpPr>
          <p:nvPr>
            <p:ph type="title"/>
          </p:nvPr>
        </p:nvSpPr>
        <p:spPr bwMode="auto">
          <a:xfrm>
            <a:off x="8148691" y="-111"/>
            <a:ext cx="1008112" cy="26161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altLang="ko-KR" sz="11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1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86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911064"/>
              </p:ext>
            </p:extLst>
          </p:nvPr>
        </p:nvGraphicFramePr>
        <p:xfrm>
          <a:off x="12295" y="300179"/>
          <a:ext cx="9144508" cy="4973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0938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213784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856703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906979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3642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измерен.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территории Областного реабилитационного центра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4 083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0463012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Уход за зеленым фондом в границах улиц Ак. Чокина-Н.Назарбаева-Набережная-Химгородки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33 000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2736449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SABI BOX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25,12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770854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МАФ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800 лавочек простых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120 мраморных (в комплекте с урной)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9729655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памятников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0043950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Ограждение детских площадок по ул. Лермонтова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секций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249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7753076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Благоустройство эко-парка, находящийся в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Усольский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 г.Павлодар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5162071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Оформление земельного участка под строительство пешеходного моста в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мкр.Усольский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работа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32037143"/>
                  </a:ext>
                </a:extLst>
              </a:tr>
              <a:tr h="22289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Металлоконструкция МАФ "Таза-Қазақстан"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ед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9655410"/>
                  </a:ext>
                </a:extLst>
              </a:tr>
            </a:tbl>
          </a:graphicData>
        </a:graphic>
      </p:graphicFrame>
      <p:sp>
        <p:nvSpPr>
          <p:cNvPr id="5" name="Заголовок 3"/>
          <p:cNvSpPr txBox="1">
            <a:spLocks noGrp="1"/>
          </p:cNvSpPr>
          <p:nvPr>
            <p:ph type="title"/>
          </p:nvPr>
        </p:nvSpPr>
        <p:spPr bwMode="auto">
          <a:xfrm>
            <a:off x="8148691" y="-111"/>
            <a:ext cx="1008112" cy="26161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altLang="ko-KR" sz="11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1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26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8120485" y="2071"/>
            <a:ext cx="1008112" cy="26161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1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1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106527"/>
              </p:ext>
            </p:extLst>
          </p:nvPr>
        </p:nvGraphicFramePr>
        <p:xfrm>
          <a:off x="510" y="251918"/>
          <a:ext cx="9143998" cy="6541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9226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044116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1081983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920561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423851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 (МБ)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3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68545"/>
                  </a:ext>
                </a:extLst>
              </a:tr>
              <a:tr h="25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Сохранность малых форм и демонтируемых материалов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19 800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2 703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2 838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3195140"/>
                  </a:ext>
                </a:extLst>
              </a:tr>
              <a:tr h="25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Текущий ремонт, изготовление и установка малых форм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4 133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5 400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5 670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1546790"/>
                  </a:ext>
                </a:extLst>
              </a:tr>
              <a:tr h="25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Содержание и текущий ремонт городских часов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2 192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2 302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2 417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41065369"/>
                  </a:ext>
                </a:extLst>
              </a:tr>
              <a:tr h="2516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 и текущий ремонт площадок для выгула собак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9 675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15 337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16 104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3773612"/>
                  </a:ext>
                </a:extLst>
              </a:tr>
              <a:tr h="2516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Посадка 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деревьев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963 380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1 011 549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566252"/>
                  </a:ext>
                </a:extLst>
              </a:tr>
              <a:tr h="3960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Уход за зеленым фондом, устройство газонов, цветников с привлечением учащихся, 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студентов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1 378 048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1 333 874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1 400 568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7790232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Санитарная рубка, обрезка и обработка деревьев</a:t>
                      </a:r>
                    </a:p>
                  </a:txBody>
                  <a:tcPr marL="68580" marR="68580" marT="0" marB="0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169 853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194 947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204 695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322461"/>
                  </a:ext>
                </a:extLst>
              </a:tr>
              <a:tr h="39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Техническое обслуживание и заправка газом газораздаточной установки «Вечный огонь»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497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4 559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4 787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110425"/>
                  </a:ext>
                </a:extLst>
              </a:tr>
              <a:tr h="39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Текущий ремонт торговых павильонов для реализации дачной продукции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1 201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2 439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2 561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109322"/>
                  </a:ext>
                </a:extLst>
              </a:tr>
              <a:tr h="198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Монтаж и демонтаж новогоднего оформления города Павлодара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23 227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24 388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25 608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888228"/>
                  </a:ext>
                </a:extLst>
              </a:tr>
              <a:tr h="198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внутриквартальных территорий 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2 030 136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5010268"/>
                  </a:ext>
                </a:extLst>
              </a:tr>
              <a:tr h="3960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Замена, текущий ремонт и содержание детских игровых площадок на внутриквартальных и городских территориях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1 143 898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206119"/>
                  </a:ext>
                </a:extLst>
              </a:tr>
              <a:tr h="198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</a:t>
                      </a: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ремонт городских скверов, парков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355 358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45111"/>
                  </a:ext>
                </a:extLst>
              </a:tr>
              <a:tr h="1980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Формовочная обрезка деревьев, снос сухостоя</a:t>
                      </a:r>
                      <a:endParaRPr lang="ru-RU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141 769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378023"/>
                  </a:ext>
                </a:extLst>
              </a:tr>
              <a:tr h="1980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ремонт мини-скверов</a:t>
                      </a:r>
                      <a:endParaRPr lang="ru-RU" sz="13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750 000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315545"/>
                  </a:ext>
                </a:extLst>
              </a:tr>
              <a:tr h="3960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Работы по установке мини-футбольных полей с искусственным покрытием, ограждением 3D на дворовых участках в г.Павлодар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199 645</a:t>
                      </a: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6425657"/>
                  </a:ext>
                </a:extLst>
              </a:tr>
              <a:tr h="2649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стритбольных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площадок</a:t>
                      </a:r>
                    </a:p>
                  </a:txBody>
                  <a:tcPr marL="68580" marR="68580" marT="0" marB="0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183 744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300264"/>
                  </a:ext>
                </a:extLst>
              </a:tr>
              <a:tr h="2649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Устройство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Street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workout</a:t>
                      </a:r>
                      <a:r>
                        <a:rPr lang="ru-RU" sz="13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71 390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2048501"/>
                  </a:ext>
                </a:extLst>
              </a:tr>
              <a:tr h="2649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уличных силовых тренажеров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3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343 736</a:t>
                      </a:r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D0D3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6441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462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610818"/>
              </p:ext>
            </p:extLst>
          </p:nvPr>
        </p:nvGraphicFramePr>
        <p:xfrm>
          <a:off x="14895" y="184028"/>
          <a:ext cx="9129105" cy="5522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229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791580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828092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339871"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 (МБ)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25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2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135515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и установка комплексных площадок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104 254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6635450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Замена и текущий ремонт детских площадок в детских садах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2 </a:t>
                      </a:r>
                      <a:r>
                        <a:rPr lang="kk-KZ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810 </a:t>
                      </a: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000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086784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торговых павильонов на Центральной Набережной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44 598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6338773"/>
                  </a:ext>
                </a:extLst>
              </a:tr>
              <a:tr h="2585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контейнеров для ТБО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249 810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7781011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контейнерных площадок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323 000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5371573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Работы по изготовлению и выдаче кадастровых паспортов объектов недвижимости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  <a:endParaRPr lang="ru-RU" sz="1250" kern="1200" noProof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252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6255031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Работы по государственной регистрации объектов недвижимости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1 050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83853839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в сквере </a:t>
                      </a:r>
                      <a:r>
                        <a:rPr lang="ru-RU" sz="125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Аймаутова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  <a:endParaRPr lang="ru-RU" sz="1250" kern="1200" noProof="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62 333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7707127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территории Областного реабилитационного центра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219 361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10449614"/>
                  </a:ext>
                </a:extLst>
              </a:tr>
              <a:tr h="2740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Уход за зеленым фондом в границах улиц Ак. Чокина-Н.Назарбаева-Набережная-Химгородки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2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112 340</a:t>
                      </a:r>
                      <a:endParaRPr lang="ru-RU" sz="12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4378780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SABI BOX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2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5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2 164</a:t>
                      </a:r>
                      <a:endParaRPr lang="ru-RU" sz="12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5238225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МАФ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2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5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100 000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6667095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памятников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5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5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40 000</a:t>
                      </a:r>
                      <a:endParaRPr lang="ru-RU" sz="12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8719835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5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Ограждение детских площадок по ул. Лермонтова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14 000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4711048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Благоустройство эко-парка, находящийся в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Усольский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, г.Павлодар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200 000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5752003"/>
                  </a:ext>
                </a:extLst>
              </a:tr>
              <a:tr h="316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Оформление земельного участка под строительство пешеходного моста в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мкр.Усольский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445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9037449"/>
                  </a:ext>
                </a:extLst>
              </a:tr>
              <a:tr h="2028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Металлоконструкция МАФ "Таза-Қазақстан"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50" kern="1200" noProof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5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7 424</a:t>
                      </a:r>
                      <a:endParaRPr lang="ru-RU" sz="125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5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658422"/>
                  </a:ext>
                </a:extLst>
              </a:tr>
            </a:tbl>
          </a:graphicData>
        </a:graphic>
      </p:graphicFrame>
      <p:sp>
        <p:nvSpPr>
          <p:cNvPr id="5" name="Заголовок 3"/>
          <p:cNvSpPr txBox="1">
            <a:spLocks/>
          </p:cNvSpPr>
          <p:nvPr/>
        </p:nvSpPr>
        <p:spPr bwMode="auto">
          <a:xfrm>
            <a:off x="8120485" y="-36115"/>
            <a:ext cx="1008112" cy="26161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1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1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31765" y="5732653"/>
            <a:ext cx="915258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программы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 данной бюджетной программе расходы направлены на выполнение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благоустройству территорий, прилегающих к жилым домам,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привлечение школьников и студентов на выполнение работ по уходу за зеленым фондом, устройство газонов, посадку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деревьев, санитарную обрезку деревьев,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демонтаж новогоднего оформления города,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замена и </a:t>
            </a:r>
            <a:r>
              <a:rPr lang="kk-KZ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</a:t>
            </a:r>
            <a:r>
              <a:rPr lang="kk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</a:t>
            </a:r>
            <a:r>
              <a:rPr lang="kk-KZ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детских площадок на внутриквартальных и городских территориях, обустройство остановок общественного транспорта.</a:t>
            </a:r>
          </a:p>
          <a:p>
            <a:pPr algn="just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результат бюджетной программы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Обеспеченность дворов детскими площадками (2026 год – 100%), всего благоустроенных дворов (заасфальтировано – 76%)</a:t>
            </a:r>
            <a:r>
              <a:rPr lang="kk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ko-KR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54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0" y="-111"/>
            <a:ext cx="9144000" cy="58477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021 «Обеспечение безопасности дорожного движения в населенных пунктах»</a:t>
            </a:r>
            <a:endParaRPr lang="en-US" altLang="ko-KR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790023"/>
              </p:ext>
            </p:extLst>
          </p:nvPr>
        </p:nvGraphicFramePr>
        <p:xfrm>
          <a:off x="0" y="647961"/>
          <a:ext cx="9144001" cy="5008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44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041941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1046291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1007605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26868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06496"/>
                  </a:ext>
                </a:extLst>
              </a:tr>
              <a:tr h="45676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2686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1 054 434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700 606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735 636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268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4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054 434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700 606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735 636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4098347"/>
                  </a:ext>
                </a:extLst>
              </a:tr>
              <a:tr h="456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2567844"/>
                  </a:ext>
                </a:extLst>
              </a:tr>
              <a:tr h="202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и текущий ремонт светофорных объектов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172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172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2528769"/>
                  </a:ext>
                </a:extLst>
              </a:tr>
              <a:tr h="4188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Установка,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содержание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дорожных и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логистических знаков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дорож/</a:t>
                      </a: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логистич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.(шт.)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1 450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1 120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1 120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886807"/>
                  </a:ext>
                </a:extLst>
              </a:tr>
              <a:tr h="2018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Разметка проезжей части городских дорог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1 713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1 713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1 713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3148707"/>
                  </a:ext>
                </a:extLst>
              </a:tr>
              <a:tr h="2025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и текущий ремонт ограждения  проезжей части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baseline="300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15 815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15 815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15 815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560731"/>
                  </a:ext>
                </a:extLst>
              </a:tr>
              <a:tr h="41887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Устройство и текущий ремонт искусственной дорожной неровности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</a:t>
                      </a:r>
                      <a:r>
                        <a:rPr lang="ru-RU" sz="1400" baseline="30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1 020,1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666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666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8211063"/>
                  </a:ext>
                </a:extLst>
              </a:tr>
              <a:tr h="4152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камер виде</a:t>
                      </a: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наблюдения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7445870"/>
                  </a:ext>
                </a:extLst>
              </a:tr>
              <a:tr h="4152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Устройство светодиодной системы индикации пешеходных переходов, синхронизированной со светофорами (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Zebra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light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локаций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1543048"/>
                  </a:ext>
                </a:extLst>
              </a:tr>
              <a:tr h="41528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Текущий ремонт ограждения областного суда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300</a:t>
                      </a: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kern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3313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073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919182"/>
              </p:ext>
            </p:extLst>
          </p:nvPr>
        </p:nvGraphicFramePr>
        <p:xfrm>
          <a:off x="0" y="287921"/>
          <a:ext cx="9144001" cy="3784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044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113949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1133335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920561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4520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 (МБ)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06496"/>
                  </a:ext>
                </a:extLst>
              </a:tr>
              <a:tr h="3177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и текущий ремонт светофорных объектов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161 911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170 451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178 973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4281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Установка, содержание и текущий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ремонт дорожных и логистических знаков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93 238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68 997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72 447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26290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Разметка проезжей части городских дорог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260 397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263 457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276 630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52567844"/>
                  </a:ext>
                </a:extLst>
              </a:tr>
              <a:tr h="33830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и текущий ремонт ограждения  проезжей части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lang="kk-KZ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214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90 824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95 366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2528769"/>
                  </a:ext>
                </a:extLst>
              </a:tr>
              <a:tr h="4281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Устройство и текущий ремонт искусственной дорожной неровности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83 389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53 944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56 641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2922708"/>
                  </a:ext>
                </a:extLst>
              </a:tr>
              <a:tr h="42810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Установка камер виде</a:t>
                      </a:r>
                      <a:r>
                        <a:rPr lang="kk-KZ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наблюдения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120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412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52 933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55 579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6416005"/>
                  </a:ext>
                </a:extLst>
              </a:tr>
              <a:tr h="428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Устройство светодиодной системы индикации пешеходных переходов, синхронизированной со светофорами (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Zebra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light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197 873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63977346"/>
                  </a:ext>
                </a:extLst>
              </a:tr>
              <a:tr h="4281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Текущий ремонт ограждения областного суда</a:t>
                      </a: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50 000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8307807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5455654"/>
            <a:ext cx="91525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бюджетной программы: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по данной бюджетной программе предусматривают содержание, ремонт и установку дорожных знаков светофорных объектов и ограждение проезжей части, разметку проезжей части, установку искусственной дорожной безопасности, изготовление и установку информационных вывесок, опалубки. 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Aft>
                <a:spcPts val="0"/>
              </a:spcAft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бюджетной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дорожного движения необходимой безопасностью -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светофорных объектов; установка, содержание и текущий ремонт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1 120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дорожных знаков и информационно-корсетных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8120485" y="-9693"/>
            <a:ext cx="1008112" cy="26161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1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1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82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1259632" y="-111"/>
            <a:ext cx="6624736" cy="646331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023</a:t>
            </a:r>
            <a:r>
              <a:rPr lang="ru-RU" altLang="ko-KR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функционирования автомобильных дорог»</a:t>
            </a:r>
            <a:endParaRPr lang="en-US" altLang="ko-KR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66054"/>
              </p:ext>
            </p:extLst>
          </p:nvPr>
        </p:nvGraphicFramePr>
        <p:xfrm>
          <a:off x="0" y="611956"/>
          <a:ext cx="9144001" cy="586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3988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116124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1188132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1223629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167366"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4506496"/>
                  </a:ext>
                </a:extLst>
              </a:tr>
              <a:tr h="278943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16736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10 469 218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7 138 089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7 494 994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4807485"/>
                  </a:ext>
                </a:extLst>
              </a:tr>
              <a:tr h="1673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10 469 218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7 138 089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7 494 994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4098347"/>
                  </a:ext>
                </a:extLst>
              </a:tr>
              <a:tr h="2789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2567844"/>
                  </a:ext>
                </a:extLst>
              </a:tr>
              <a:tr h="12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улиц города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 прохода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5 422,21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2 976,6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2 976,6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2528769"/>
                  </a:ext>
                </a:extLst>
              </a:tr>
              <a:tr h="256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екущий ремонт городских улиц и дорог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тыс.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кв. 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22,8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2922708"/>
                  </a:ext>
                </a:extLst>
              </a:tr>
              <a:tr h="1833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Профилирование улиц частного сектора с грунтовым покрытием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6416005"/>
                  </a:ext>
                </a:extLst>
              </a:tr>
              <a:tr h="256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Противопаводковые мероприятия на проезжей части городских дорог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маш/час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2 330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2 330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2 330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9886807"/>
                  </a:ext>
                </a:extLst>
              </a:tr>
              <a:tr h="12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ремонт и эксплуатация путепроводов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3148707"/>
                  </a:ext>
                </a:extLst>
              </a:tr>
              <a:tr h="12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 ремонт </a:t>
                      </a: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автомобильных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дорог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26,5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1560731"/>
                  </a:ext>
                </a:extLst>
              </a:tr>
              <a:tr h="1283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тротуаров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8,5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8211063"/>
                  </a:ext>
                </a:extLst>
              </a:tr>
              <a:tr h="1833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Проведение ямочного ремонта струйно-инъекционным методом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47445870"/>
                  </a:ext>
                </a:extLst>
              </a:tr>
              <a:tr h="128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брусчатки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6 000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86361719"/>
                  </a:ext>
                </a:extLst>
              </a:tr>
              <a:tr h="268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Экспертиза качества работ и материалов при ремонте автомобильных дорог в городе Павлодар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услуга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4024087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Диагностика и инструментальное обследование транспортно-эксплуатационного состояния автомобильных дорог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65,12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622117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брусчатки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(территория</a:t>
                      </a:r>
                      <a:r>
                        <a:rPr lang="ru-RU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аэропорта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3 700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78488597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брусчатки (</a:t>
                      </a:r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 2 Павлодар)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м2</a:t>
                      </a:r>
                      <a:endParaRPr lang="ru-RU" sz="1200" kern="120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68515012"/>
                  </a:ext>
                </a:extLst>
              </a:tr>
              <a:tr h="2862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Проведение многофакторного обследования гидротехнических сооружений по 2-м защитным дамбам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дамбы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80762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00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233547"/>
              </p:ext>
            </p:extLst>
          </p:nvPr>
        </p:nvGraphicFramePr>
        <p:xfrm>
          <a:off x="10072" y="229972"/>
          <a:ext cx="9133927" cy="53995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4411">
                  <a:extLst>
                    <a:ext uri="{9D8B030D-6E8A-4147-A177-3AD203B41FA5}">
                      <a16:colId xmlns:a16="http://schemas.microsoft.com/office/drawing/2014/main" val="3168564757"/>
                    </a:ext>
                  </a:extLst>
                </a:gridCol>
                <a:gridCol w="1089881">
                  <a:extLst>
                    <a:ext uri="{9D8B030D-6E8A-4147-A177-3AD203B41FA5}">
                      <a16:colId xmlns:a16="http://schemas.microsoft.com/office/drawing/2014/main" val="1701630714"/>
                    </a:ext>
                  </a:extLst>
                </a:gridCol>
                <a:gridCol w="945908">
                  <a:extLst>
                    <a:ext uri="{9D8B030D-6E8A-4147-A177-3AD203B41FA5}">
                      <a16:colId xmlns:a16="http://schemas.microsoft.com/office/drawing/2014/main" val="2799938527"/>
                    </a:ext>
                  </a:extLst>
                </a:gridCol>
                <a:gridCol w="1194847">
                  <a:extLst>
                    <a:ext uri="{9D8B030D-6E8A-4147-A177-3AD203B41FA5}">
                      <a16:colId xmlns:a16="http://schemas.microsoft.com/office/drawing/2014/main" val="309663914"/>
                    </a:ext>
                  </a:extLst>
                </a:gridCol>
                <a:gridCol w="928880">
                  <a:extLst>
                    <a:ext uri="{9D8B030D-6E8A-4147-A177-3AD203B41FA5}">
                      <a16:colId xmlns:a16="http://schemas.microsoft.com/office/drawing/2014/main" val="2110784604"/>
                    </a:ext>
                  </a:extLst>
                </a:gridCol>
              </a:tblGrid>
              <a:tr h="485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(МБ)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25769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Содержание улиц города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7 372 650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5 314 564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5 580 292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71379785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екущий ремонт городских улиц и дорог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1 190 129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1 249 635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1 312 117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01927213"/>
                  </a:ext>
                </a:extLst>
              </a:tr>
              <a:tr h="460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Профилирование улиц частного сектора с грунтовым покрытием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73 036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76 688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1756430"/>
                  </a:ext>
                </a:extLst>
              </a:tr>
              <a:tr h="460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Против</a:t>
                      </a:r>
                      <a:r>
                        <a:rPr lang="kk-KZ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паводковые мероприятия на проезжей части городских дорог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159 645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143 975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151 174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8989385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ремонт и эксплуатация путепроводов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52 702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48 179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50 588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73596168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 ремонт </a:t>
                      </a:r>
                      <a:r>
                        <a:rPr lang="kk-KZ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автомобильных дорог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758</a:t>
                      </a:r>
                      <a:r>
                        <a:rPr lang="kk-KZ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495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4279183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Устройство тротуаров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376</a:t>
                      </a:r>
                      <a:r>
                        <a:rPr lang="kk-KZ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491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7705345"/>
                  </a:ext>
                </a:extLst>
              </a:tr>
              <a:tr h="4600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Проведение ямочного ремонта струйно-инъекционным методом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304</a:t>
                      </a:r>
                      <a:r>
                        <a:rPr lang="kk-KZ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500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3329153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брусчатки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69</a:t>
                      </a:r>
                      <a:r>
                        <a:rPr lang="kk-KZ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691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847531"/>
                  </a:ext>
                </a:extLst>
              </a:tr>
              <a:tr h="477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Экспертиза качества работ и материалов при ремонте автомобильных дорог в городе Павлодар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47 317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9708725"/>
                  </a:ext>
                </a:extLst>
              </a:tr>
              <a:tr h="4779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Диагностика и инструментальное обследование транспортно-эксплуатационного состояния автомобильных дорог</a:t>
                      </a: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10 000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6214754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брусчатки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(территория аэропорта)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50 000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58261719"/>
                  </a:ext>
                </a:extLst>
              </a:tr>
              <a:tr h="2300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Текущий ремонт брусчатки (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мкр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. 2 Павлодар)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46 000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4372854"/>
                  </a:ext>
                </a:extLst>
              </a:tr>
              <a:tr h="4000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Проведение многофакторного обследования гидротехнических сооружений по 2-м защитным дамбам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31 598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0911804"/>
                  </a:ext>
                </a:extLst>
              </a:tr>
            </a:tbl>
          </a:graphicData>
        </a:graphic>
      </p:graphicFrame>
      <p:sp>
        <p:nvSpPr>
          <p:cNvPr id="3" name="Заголовок 3"/>
          <p:cNvSpPr txBox="1">
            <a:spLocks/>
          </p:cNvSpPr>
          <p:nvPr/>
        </p:nvSpPr>
        <p:spPr bwMode="auto">
          <a:xfrm>
            <a:off x="8135889" y="-9692"/>
            <a:ext cx="1008111" cy="261609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1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endParaRPr lang="en-US" altLang="ko-KR" sz="1100" b="0" i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37886" y="9462557"/>
            <a:ext cx="9127563" cy="523220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buNone/>
            </a:pPr>
            <a:endParaRPr lang="ru-RU" sz="1400" b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buNone/>
            </a:pPr>
            <a:endParaRPr lang="ru-RU" sz="14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74" y="5652517"/>
            <a:ext cx="90818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программы: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направлены 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комплекса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направленных на организацию и обеспечение безопасности и удобства движения на дорога, повышение транспортно-эксплуатационных характеристик состояния автомобильных дорог и сооружений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содержание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улиц города; профилирование грунтовых дорог; содержание путепроводов,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противопаводковые мероприятия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проезжей части улиц; эксплуатация и текущий ремонт путепроводов, текущий ремонт городских дорог и улиц; разработка ПСД и обследование путепроводов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бюджетной программы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нормативном состоянии дорог, % (2026 год-92,9%)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7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 bwMode="auto">
          <a:xfrm>
            <a:off x="0" y="-111"/>
            <a:ext cx="9144000" cy="492443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3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3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045 </a:t>
            </a:r>
            <a:r>
              <a:rPr lang="ru-RU" altLang="ko-KR" sz="13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«Капитальный и средний ремонт автомобильных дорог районного значения и улиц населенных пунктов</a:t>
            </a:r>
            <a:r>
              <a:rPr lang="ru-RU" altLang="ko-KR" sz="13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altLang="ko-KR" sz="13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853574"/>
              </p:ext>
            </p:extLst>
          </p:nvPr>
        </p:nvGraphicFramePr>
        <p:xfrm>
          <a:off x="-508" y="467941"/>
          <a:ext cx="9144508" cy="5220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2045">
                  <a:extLst>
                    <a:ext uri="{9D8B030D-6E8A-4147-A177-3AD203B41FA5}">
                      <a16:colId xmlns:a16="http://schemas.microsoft.com/office/drawing/2014/main" val="2433434801"/>
                    </a:ext>
                  </a:extLst>
                </a:gridCol>
                <a:gridCol w="1481999">
                  <a:extLst>
                    <a:ext uri="{9D8B030D-6E8A-4147-A177-3AD203B41FA5}">
                      <a16:colId xmlns:a16="http://schemas.microsoft.com/office/drawing/2014/main" val="4012266848"/>
                    </a:ext>
                  </a:extLst>
                </a:gridCol>
                <a:gridCol w="1012097">
                  <a:extLst>
                    <a:ext uri="{9D8B030D-6E8A-4147-A177-3AD203B41FA5}">
                      <a16:colId xmlns:a16="http://schemas.microsoft.com/office/drawing/2014/main" val="1416966651"/>
                    </a:ext>
                  </a:extLst>
                </a:gridCol>
                <a:gridCol w="867512">
                  <a:extLst>
                    <a:ext uri="{9D8B030D-6E8A-4147-A177-3AD203B41FA5}">
                      <a16:colId xmlns:a16="http://schemas.microsoft.com/office/drawing/2014/main" val="4140873922"/>
                    </a:ext>
                  </a:extLst>
                </a:gridCol>
                <a:gridCol w="830855">
                  <a:extLst>
                    <a:ext uri="{9D8B030D-6E8A-4147-A177-3AD203B41FA5}">
                      <a16:colId xmlns:a16="http://schemas.microsoft.com/office/drawing/2014/main" val="1260342815"/>
                    </a:ext>
                  </a:extLst>
                </a:gridCol>
              </a:tblGrid>
              <a:tr h="27647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179948"/>
                  </a:ext>
                </a:extLst>
              </a:tr>
              <a:tr h="372052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5456505"/>
                  </a:ext>
                </a:extLst>
              </a:tr>
              <a:tr h="27647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7 662 305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7429073"/>
                  </a:ext>
                </a:extLst>
              </a:tr>
              <a:tr h="276470">
                <a:tc>
                  <a:txBody>
                    <a:bodyPr/>
                    <a:lstStyle/>
                    <a:p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b="1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kk-KZ" sz="1100" b="1" baseline="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662 305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53535116"/>
                  </a:ext>
                </a:extLst>
              </a:tr>
              <a:tr h="37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54691579"/>
                  </a:ext>
                </a:extLst>
              </a:tr>
              <a:tr h="17889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 ремонт 18 магистральных улиц города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54,306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0475477"/>
                  </a:ext>
                </a:extLst>
              </a:tr>
              <a:tr h="394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автодороги по ул. 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Камзина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ул. Ладожская до ул. 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Жібек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жолы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городе Павлодар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2,08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6238408"/>
                  </a:ext>
                </a:extLst>
              </a:tr>
              <a:tr h="507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ведомственной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экспертизы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ПСД "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Жибек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Павлодар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САИС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2-х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полос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движения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1,0)"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экспертиза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8230340"/>
                  </a:ext>
                </a:extLst>
              </a:tr>
              <a:tr h="507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ведомственной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экспертизы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ПСД "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Жибек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Павлодар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САИС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4-х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полос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движения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14,5)"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экспертиза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71333537"/>
                  </a:ext>
                </a:extLst>
              </a:tr>
              <a:tr h="3720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4744350"/>
                  </a:ext>
                </a:extLst>
              </a:tr>
              <a:tr h="27647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 ремонт 18 магистральных улиц города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7 661 101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929953"/>
                  </a:ext>
                </a:extLst>
              </a:tr>
              <a:tr h="3949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автодороги по ул. 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Камзина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от ул. Ладожская до ул. 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Жібек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жолы</a:t>
                      </a: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городе Павлодар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04629331"/>
                  </a:ext>
                </a:extLst>
              </a:tr>
              <a:tr h="507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ведомственной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экспертизы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ПСД "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Жибек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Павлодар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САИС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2-х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полос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движения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1,0)"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587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3241338"/>
                  </a:ext>
                </a:extLst>
              </a:tr>
              <a:tr h="507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Проведение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ведомственной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экспертизы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ПСД "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Средний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улицы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Жибек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жолы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в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городе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Павлодар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установка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САИС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4-х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полос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движения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км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14,5)"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587</a:t>
                      </a:r>
                      <a:endParaRPr lang="ru-RU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741896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08" y="5829922"/>
            <a:ext cx="9139200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Описание бюджетной программы: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данной бюджетной программе расходы направлены на проведение работ по капитальному и среднему ремонту городских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дорог.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kk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проектно-сметной </a:t>
            </a:r>
            <a:r>
              <a:rPr lang="kk-KZ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документации и </a:t>
            </a:r>
            <a:r>
              <a:rPr lang="kk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прохождение комплексной вневедомственной экспертизы </a:t>
            </a:r>
            <a:r>
              <a:rPr lang="kk-KZ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ремонту дорог. </a:t>
            </a:r>
            <a:endParaRPr lang="ru-RU" sz="11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1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Конечный результат бюджетной программы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роведение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по восстановлению и развитию улично-дорожной сети города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Павлодара,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ПСД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ремонту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kk-KZ" sz="11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25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 bwMode="auto">
          <a:xfrm>
            <a:off x="0" y="-111"/>
            <a:ext cx="9144000" cy="584775"/>
          </a:xfrm>
          <a:prstGeom prst="rect">
            <a:avLst/>
          </a:prstGeom>
          <a:noFill/>
          <a:effectLst/>
        </p:spPr>
        <p:txBody>
          <a:bodyPr vert="horz" wrap="square" lIns="91440" tIns="45720" rIns="91440" bIns="45720" rtlCol="0" anchor="b" anchorCtr="0">
            <a:spAutoFit/>
          </a:bodyPr>
          <a:lstStyle>
            <a:defPPr>
              <a:defRPr lang="ko-KR"/>
            </a:defPPr>
            <a:lvl1pPr marL="0" indent="-320040" algn="l" defTabSz="914400" rtl="0" eaLnBrk="1" latinLnBrk="1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1800" b="1" i="0" kern="1200" cap="none" baseline="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ctr" fontAlgn="auto"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ru-RU" altLang="ko-KR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программа</a:t>
            </a:r>
          </a:p>
          <a:p>
            <a:pPr indent="0" algn="ctr">
              <a:buNone/>
            </a:pPr>
            <a:r>
              <a:rPr lang="ru-RU" altLang="ko-KR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113 «</a:t>
            </a: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текущие трансферты из местных бюджетов</a:t>
            </a:r>
            <a:r>
              <a:rPr lang="ru-RU" sz="16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435150"/>
              </p:ext>
            </p:extLst>
          </p:nvPr>
        </p:nvGraphicFramePr>
        <p:xfrm>
          <a:off x="2" y="647961"/>
          <a:ext cx="9143998" cy="3584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63986">
                  <a:extLst>
                    <a:ext uri="{9D8B030D-6E8A-4147-A177-3AD203B41FA5}">
                      <a16:colId xmlns:a16="http://schemas.microsoft.com/office/drawing/2014/main" val="25662599"/>
                    </a:ext>
                  </a:extLst>
                </a:gridCol>
                <a:gridCol w="1473988">
                  <a:extLst>
                    <a:ext uri="{9D8B030D-6E8A-4147-A177-3AD203B41FA5}">
                      <a16:colId xmlns:a16="http://schemas.microsoft.com/office/drawing/2014/main" val="2828946287"/>
                    </a:ext>
                  </a:extLst>
                </a:gridCol>
                <a:gridCol w="1115663">
                  <a:extLst>
                    <a:ext uri="{9D8B030D-6E8A-4147-A177-3AD203B41FA5}">
                      <a16:colId xmlns:a16="http://schemas.microsoft.com/office/drawing/2014/main" val="72075382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092757290"/>
                    </a:ext>
                  </a:extLst>
                </a:gridCol>
                <a:gridCol w="1082249">
                  <a:extLst>
                    <a:ext uri="{9D8B030D-6E8A-4147-A177-3AD203B41FA5}">
                      <a16:colId xmlns:a16="http://schemas.microsoft.com/office/drawing/2014/main" val="3281429199"/>
                    </a:ext>
                  </a:extLst>
                </a:gridCol>
              </a:tblGrid>
              <a:tr h="33391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программе, 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550615"/>
                  </a:ext>
                </a:extLst>
              </a:tr>
              <a:tr h="53394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423386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252 197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7852694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 расходы по бюджетной программе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252 197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6847536"/>
                  </a:ext>
                </a:extLst>
              </a:tr>
              <a:tr h="4122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 (МБ)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3974755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МОЙЫЛДЫ: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тыс.тенге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103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707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418190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АТАМЕКЕН: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тыс.тенге</a:t>
                      </a:r>
                      <a:endParaRPr lang="ru-RU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379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7692691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ЖЕТЕКШИ: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  <a:endParaRPr lang="ru-RU" sz="14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030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2232206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ПАВЛОДАРСКОЕ: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968 338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3624313"/>
                  </a:ext>
                </a:extLst>
              </a:tr>
              <a:tr h="31408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КЕНЖЕ</a:t>
                      </a:r>
                      <a:r>
                        <a:rPr lang="kk-KZ" sz="1400" b="1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ОЛЬСКИЙ: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554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743</a:t>
                      </a:r>
                      <a:endParaRPr lang="ru-RU" sz="140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7999604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-508" y="6101985"/>
            <a:ext cx="91148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бюджетной программы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По данной бюджетной программе расходы направлены на целевые текущие                    трансферты из местных бюджетов. 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бюджетной программы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Целевые текущие трансферты из местных бюджетов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181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52601</TotalTime>
  <Words>2989</Words>
  <Application>Microsoft Office PowerPoint</Application>
  <PresentationFormat>Произвольный</PresentationFormat>
  <Paragraphs>849</Paragraphs>
  <Slides>16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맑은 고딕</vt:lpstr>
      <vt:lpstr>SimSun</vt:lpstr>
      <vt:lpstr>Arial</vt:lpstr>
      <vt:lpstr>Calibri</vt:lpstr>
      <vt:lpstr>Georgia</vt:lpstr>
      <vt:lpstr>Times New Roman</vt:lpstr>
      <vt:lpstr>Воздушный поток</vt:lpstr>
      <vt:lpstr>Презентация PowerPoint</vt:lpstr>
      <vt:lpstr>Презентация PowerPoint</vt:lpstr>
      <vt:lpstr>Презентация PowerPoint</vt:lpstr>
      <vt:lpstr>продолжение</vt:lpstr>
      <vt:lpstr>Презентация PowerPoint</vt:lpstr>
      <vt:lpstr>Бюджетная программа  018 «Благоустройство санитарии населенных пунктов»</vt:lpstr>
      <vt:lpstr>продолжение</vt:lpstr>
      <vt:lpstr>продолжение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cmar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aizhan_zh</dc:creator>
  <cp:lastModifiedBy>user</cp:lastModifiedBy>
  <cp:revision>6318</cp:revision>
  <cp:lastPrinted>2026-08-10T12:53:50Z</cp:lastPrinted>
  <dcterms:created xsi:type="dcterms:W3CDTF">2006-04-18T10:29:53Z</dcterms:created>
  <dcterms:modified xsi:type="dcterms:W3CDTF">2026-10-09T12:20:16Z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TC011367961033</vt:lpwstr>
  </property>
  <property fmtid="{D5CDD505-2E9C-101B-9397-08002B2CF9AE}" pid="3" name="ContentType">
    <vt:lpwstr>Документ</vt:lpwstr>
  </property>
  <property fmtid="{D5CDD505-2E9C-101B-9397-08002B2CF9AE}" pid="4" name="Subject">
    <vt:lpwstr/>
  </property>
  <property fmtid="{D5CDD505-2E9C-101B-9397-08002B2CF9AE}" pid="5" name="Keywords">
    <vt:lpwstr/>
  </property>
  <property fmtid="{D5CDD505-2E9C-101B-9397-08002B2CF9AE}" pid="6" name="_Author">
    <vt:lpwstr>aizhan_zh</vt:lpwstr>
  </property>
  <property fmtid="{D5CDD505-2E9C-101B-9397-08002B2CF9AE}" pid="7" name="_Category">
    <vt:lpwstr/>
  </property>
  <property fmtid="{D5CDD505-2E9C-101B-9397-08002B2CF9AE}" pid="8" name="Slides">
    <vt:lpwstr>29</vt:lpwstr>
  </property>
  <property fmtid="{D5CDD505-2E9C-101B-9397-08002B2CF9AE}" pid="9" name="Categories">
    <vt:lpwstr/>
  </property>
  <property fmtid="{D5CDD505-2E9C-101B-9397-08002B2CF9AE}" pid="10" name="Approval Level">
    <vt:lpwstr/>
  </property>
  <property fmtid="{D5CDD505-2E9C-101B-9397-08002B2CF9AE}" pid="11" name="_Comments">
    <vt:lpwstr/>
  </property>
  <property fmtid="{D5CDD505-2E9C-101B-9397-08002B2CF9AE}" pid="12" name="Assigned To">
    <vt:lpwstr/>
  </property>
</Properties>
</file>