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4" r:id="rId5"/>
    <p:sldId id="266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5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293096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Павлодар қаласының жер </a:t>
            </a:r>
            <a:r>
              <a:rPr lang="kk-KZ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қатынастары </a:t>
            </a:r>
            <a:r>
              <a:rPr 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бөлімі</a:t>
            </a:r>
          </a:p>
          <a:p>
            <a:pPr algn="ctr"/>
            <a:r>
              <a:rPr 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"ММ азаматтық бюджеті»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2026-2028 жылдарға арналған»</a:t>
            </a:r>
          </a:p>
        </p:txBody>
      </p:sp>
      <p:pic>
        <p:nvPicPr>
          <p:cNvPr id="1026" name="Picture 2" descr="D:\Султанали\2020\Слайд\Фотоматериалы для слайдов\Без названия (3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256910"/>
            <a:ext cx="3600400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Прямоугольник 12"/>
          <p:cNvSpPr/>
          <p:nvPr/>
        </p:nvSpPr>
        <p:spPr>
          <a:xfrm>
            <a:off x="179512" y="4022030"/>
            <a:ext cx="4176464" cy="65980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788024" y="4022030"/>
            <a:ext cx="4176464" cy="65980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517994" y="4001014"/>
            <a:ext cx="108012" cy="108012"/>
          </a:xfrm>
          <a:prstGeom prst="ellipse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20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916832"/>
            <a:ext cx="864096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Құрметті сайт қонақтары!</a:t>
            </a:r>
          </a:p>
          <a:p>
            <a:pPr algn="ctr"/>
            <a:r>
              <a:rPr lang="kk-KZ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 </a:t>
            </a:r>
            <a:endParaRPr lang="ru-RU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Сіздердің назарларыңызға бөлім бюджетінің негізгі көрсеткіштері туралы ақпаратты қамтитын</a:t>
            </a:r>
          </a:p>
          <a:p>
            <a:pPr algn="ctr"/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"Павлодар қаласының жер қатынастары " ММ-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нің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2026 - 2028 жылдарға арналған Азаматтық бюджеті ұсынылған</a:t>
            </a:r>
            <a:r>
              <a:rPr lang="ru-RU" sz="1400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07504" y="108012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771618"/>
            <a:ext cx="82089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Павлодар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қалалық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мәслихатының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2026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жылғы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30 </a:t>
            </a:r>
            <a:r>
              <a:rPr lang="kk-KZ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қыркүйектегі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«Павлодар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қалалық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мәслихатының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2025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жылғы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17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желтоқсандағы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«2026-2028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жылдарға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арналған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Павлодар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қалалық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бюджеті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туралы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» № 288/35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шешіміне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өзгерістер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енгізу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туралы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» № 349/47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шешімі</a:t>
            </a:r>
            <a:endParaRPr lang="ru-RU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23528" y="3212976"/>
            <a:ext cx="8496945" cy="45719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763688" y="5949280"/>
            <a:ext cx="5616624" cy="45719"/>
          </a:xfrm>
          <a:prstGeom prst="rect">
            <a:avLst/>
          </a:prstGeom>
          <a:solidFill>
            <a:schemeClr val="tx2"/>
          </a:solidFill>
          <a:ln w="635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16355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47607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07504" y="108012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>
                <a:latin typeface="Arial" pitchFamily="34" charset="0"/>
                <a:cs typeface="Arial" pitchFamily="34" charset="0"/>
              </a:rPr>
              <a:t>463.001.015. «Ауданның (облыстық маңызы бар қаланың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) жер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 қатынастарын реттеу саласындағы мемлекеттік саясатты іске асыру жөніндегі қызметтер»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431327"/>
              </p:ext>
            </p:extLst>
          </p:nvPr>
        </p:nvGraphicFramePr>
        <p:xfrm>
          <a:off x="107504" y="1617766"/>
          <a:ext cx="8945599" cy="14497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25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99066">
                <a:tc gridSpan="4">
                  <a:txBody>
                    <a:bodyPr/>
                    <a:lstStyle/>
                    <a:p>
                      <a:pPr algn="ctr"/>
                      <a:r>
                        <a:rPr lang="kk-KZ" sz="1200" b="1" kern="1200" dirty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 бағдарлама бойынша шығындар, барлығы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906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 бағдарлама бойынша шығындар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r>
                        <a:rPr lang="ru-RU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26 жыл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r>
                        <a:rPr lang="ru-RU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27 жыл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r>
                        <a:rPr lang="ru-RU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28 жыл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9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Жергілікті бюджет қаражаты есебінен 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50" dirty="0">
                          <a:effectLst/>
                          <a:latin typeface="Times New Roman"/>
                          <a:ea typeface="Times New Roman"/>
                        </a:rPr>
                        <a:t>141 560,0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50" dirty="0">
                          <a:effectLst/>
                          <a:latin typeface="Times New Roman"/>
                          <a:ea typeface="Times New Roman"/>
                        </a:rPr>
                        <a:t>128 408,0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50" dirty="0">
                          <a:effectLst/>
                          <a:latin typeface="Times New Roman"/>
                          <a:ea typeface="Times New Roman"/>
                        </a:rPr>
                        <a:t>129 110,0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9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 бағдарлама бойынша </a:t>
                      </a:r>
                      <a:r>
                        <a:rPr lang="kk-KZ" sz="1200" b="1" kern="150" dirty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жалпы шығыстар</a:t>
                      </a:r>
                      <a:endParaRPr lang="ru-RU" sz="1200" kern="15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/>
                          <a:ea typeface="Times New Roman"/>
                        </a:rPr>
                        <a:t>141 560,0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/>
                          <a:ea typeface="Times New Roman"/>
                        </a:rPr>
                        <a:t>128 408,0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50" dirty="0">
                          <a:effectLst/>
                          <a:latin typeface="Times New Roman"/>
                          <a:ea typeface="Times New Roman"/>
                        </a:rPr>
                        <a:t>129 110,0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993851"/>
              </p:ext>
            </p:extLst>
          </p:nvPr>
        </p:nvGraphicFramePr>
        <p:xfrm>
          <a:off x="111519" y="3601300"/>
          <a:ext cx="8924685" cy="1565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2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4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08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684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258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15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Тікелей нәтиже көрсеткіштері</a:t>
                      </a:r>
                      <a:endParaRPr lang="ru-RU" sz="1200" kern="15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3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Жерге орналастыру жобаларын бекіту</a:t>
                      </a: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дана</a:t>
                      </a:r>
                      <a:r>
                        <a:rPr lang="en-US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endParaRPr lang="ru-RU" sz="1400" kern="15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4 200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5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4 200</a:t>
                      </a:r>
                      <a:endParaRPr lang="ru-RU" sz="1400" kern="15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5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4 200</a:t>
                      </a:r>
                      <a:endParaRPr lang="ru-RU" sz="1400" kern="15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3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 учаскелеріне құқықтарды алу</a:t>
                      </a: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дана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</a:t>
                      </a:r>
                      <a:r>
                        <a:rPr lang="en-US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500</a:t>
                      </a:r>
                      <a:endParaRPr lang="ru-RU" sz="1400" kern="15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</a:t>
                      </a:r>
                      <a:r>
                        <a:rPr lang="en-US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500</a:t>
                      </a:r>
                      <a:endParaRPr lang="ru-RU" sz="1400" kern="15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 </a:t>
                      </a:r>
                      <a:r>
                        <a:rPr lang="en-US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500</a:t>
                      </a:r>
                      <a:endParaRPr lang="ru-RU" sz="1400" kern="15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36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Кезеке қою</a:t>
                      </a: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,адам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400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107504" y="5229200"/>
            <a:ext cx="90207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Бюджеттік бағдарламаны сипаттау</a:t>
            </a:r>
            <a:r>
              <a:rPr lang="en-US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 (</a:t>
            </a:r>
            <a:r>
              <a:rPr lang="ru-RU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негіздеу</a:t>
            </a:r>
            <a:r>
              <a:rPr lang="en-US" sz="16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):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Осы бюджеттік бағдарлама бойынша шығындар бекітілген штаттық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кестеге сәйкес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қаланың жер қатынастары бөлімінің аппараты қызметін қамтамасыз етуге бағытталған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онда еңбек ақы төлеу қорын төлеуге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кеңсе тауарларымен және қорлармен қамтамасыз етуге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байланыс және көлік қызметтеріне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ақпараттық бағдарламаларды қостауға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негізгі құралдарды ұстауға және жөндеуге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жүктелген функцияларды тиімді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орындауға қол жеткізуге арналған шығындар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көзделген</a:t>
            </a:r>
            <a:r>
              <a:rPr lang="en-US" sz="16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6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68345" y="1135579"/>
            <a:ext cx="136786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мың 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3587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07504" y="108012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latin typeface="Arial" pitchFamily="34" charset="0"/>
                <a:cs typeface="Arial" pitchFamily="34" charset="0"/>
              </a:rPr>
              <a:t>4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63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.00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3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.015. «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Елді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мекендерде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жер-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шаруашылық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err="1">
                <a:latin typeface="Arial" pitchFamily="34" charset="0"/>
                <a:cs typeface="Arial" pitchFamily="34" charset="0"/>
              </a:rPr>
              <a:t>құрылғысы</a:t>
            </a:r>
            <a:r>
              <a:rPr lang="en-US" sz="1400" b="1" dirty="0">
                <a:latin typeface="Arial" pitchFamily="34" charset="0"/>
                <a:cs typeface="Arial" pitchFamily="34" charset="0"/>
              </a:rPr>
              <a:t>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7504" y="4928536"/>
            <a:ext cx="893247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Бюджеттік бағдарламаны сипаттау  (негіздеу): </a:t>
            </a:r>
            <a:endParaRPr lang="ru-RU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Осы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бюджеттік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бағдарлама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шығыстар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кадастрлық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бағалау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құнын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анықтау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жөніндегі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жұмыстарды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жүргізуге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жер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учаскесін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жалға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беру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құқығын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сату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бойынша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конкурстарды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конкурстарды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аукциондарды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ұйымдастыру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және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өткізу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жөніндегі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жұмыстарға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бағытталған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..</a:t>
            </a:r>
          </a:p>
          <a:p>
            <a:pPr algn="ctr"/>
            <a:endParaRPr lang="ru-RU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b="1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Бюджеттік бағдарламаның соңғы нәтижелері: </a:t>
            </a:r>
            <a:endParaRPr lang="ru-RU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Жер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учаскесінің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кадастрлық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бағалау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құнын</a:t>
            </a:r>
            <a:r>
              <a:rPr lang="ru-RU" sz="14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err="1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анықтау</a:t>
            </a:r>
            <a:endParaRPr lang="ru-RU" sz="14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430650"/>
              </p:ext>
            </p:extLst>
          </p:nvPr>
        </p:nvGraphicFramePr>
        <p:xfrm>
          <a:off x="107504" y="2313532"/>
          <a:ext cx="8928992" cy="10238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01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 бағдарлама бойынша шығындар</a:t>
                      </a:r>
                      <a:r>
                        <a:rPr lang="en-US" sz="1200" b="1" kern="1200" dirty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барлығы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0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 бағдарлама бойынша шығындар</a:t>
                      </a:r>
                      <a:endParaRPr lang="ru-RU" sz="1200" b="1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r>
                        <a:rPr lang="ru-RU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6</a:t>
                      </a:r>
                      <a:r>
                        <a:rPr lang="en-US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жыл</a:t>
                      </a:r>
                      <a:endParaRPr lang="ru-RU" sz="10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r>
                        <a:rPr lang="ru-RU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 </a:t>
                      </a:r>
                      <a:r>
                        <a:rPr lang="en-US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жыл</a:t>
                      </a:r>
                      <a:endParaRPr lang="ru-RU" sz="10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202</a:t>
                      </a:r>
                      <a:r>
                        <a:rPr lang="ru-RU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8</a:t>
                      </a:r>
                      <a:r>
                        <a:rPr lang="en-US" sz="1200" b="1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жыл</a:t>
                      </a:r>
                      <a:endParaRPr lang="ru-RU" sz="1000" b="1" dirty="0">
                        <a:solidFill>
                          <a:srgbClr val="16355A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0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Жергілікті бюджет қаражаты есебінен</a:t>
                      </a:r>
                      <a:endParaRPr lang="ru-RU" sz="1400" b="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                    4 021,0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                   9 472,0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                           9 946,0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7000900"/>
              </p:ext>
            </p:extLst>
          </p:nvPr>
        </p:nvGraphicFramePr>
        <p:xfrm>
          <a:off x="110988" y="3388844"/>
          <a:ext cx="8928992" cy="14881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20013">
                <a:tc gridSpan="4">
                  <a:txBody>
                    <a:bodyPr/>
                    <a:lstStyle/>
                    <a:p>
                      <a:pPr algn="ctr"/>
                      <a:r>
                        <a:rPr lang="ru-RU" sz="1200" b="1" kern="1200" dirty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Тікелей нәтиже көрсеткіштері</a:t>
                      </a:r>
                      <a:endParaRPr lang="ru-RU" sz="7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70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 </a:t>
                      </a: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учаскесінің</a:t>
                      </a: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кадастрлық</a:t>
                      </a: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бағалау</a:t>
                      </a: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құнын</a:t>
                      </a: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анықтау</a:t>
                      </a:r>
                      <a:endParaRPr lang="ru-RU" sz="1400" b="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дана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298</a:t>
                      </a:r>
                      <a:endParaRPr lang="ru-RU" sz="14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70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ақпараттық</a:t>
                      </a: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анықтама</a:t>
                      </a: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беру, дана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297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928217"/>
                  </a:ext>
                </a:extLst>
              </a:tr>
              <a:tr h="33709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БАҚ </a:t>
                      </a:r>
                      <a:r>
                        <a:rPr lang="ru-RU" sz="1400" b="0" kern="150" dirty="0" err="1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басылымы</a:t>
                      </a:r>
                      <a:endParaRPr lang="ru-RU" sz="1400" b="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effectLst/>
                          <a:latin typeface="Calibri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677439"/>
                  </a:ext>
                </a:extLst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8130507" y="1988840"/>
            <a:ext cx="90598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мың 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3807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Султанали\2020\Слайд\Фотоматериалы для слайдов\герб Павлодар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696" y="0"/>
            <a:ext cx="833304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ятиугольник 2"/>
          <p:cNvSpPr/>
          <p:nvPr/>
        </p:nvSpPr>
        <p:spPr>
          <a:xfrm>
            <a:off x="107504" y="108012"/>
            <a:ext cx="8136904" cy="620688"/>
          </a:xfrm>
          <a:prstGeom prst="homePlat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sz="1400" b="1" dirty="0">
                <a:latin typeface="Arial" pitchFamily="34" charset="0"/>
                <a:cs typeface="Arial" pitchFamily="34" charset="0"/>
              </a:rPr>
              <a:t>463.016.015. «Мемлекет мұқтажы үшін жер учаскелерін алып қою»</a:t>
            </a:r>
            <a:endParaRPr lang="ru-RU" sz="1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464453"/>
              </p:ext>
            </p:extLst>
          </p:nvPr>
        </p:nvGraphicFramePr>
        <p:xfrm>
          <a:off x="107504" y="1772816"/>
          <a:ext cx="8928992" cy="8309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8342">
                <a:tc gridSpan="4">
                  <a:txBody>
                    <a:bodyPr/>
                    <a:lstStyle/>
                    <a:p>
                      <a:pPr algn="ctr"/>
                      <a:r>
                        <a:rPr lang="kk-KZ" sz="1200" b="1" kern="1200" dirty="0">
                          <a:solidFill>
                            <a:schemeClr val="lt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Бюджеттік бағдарлама бойынша шығындар, барлығы</a:t>
                      </a:r>
                      <a:endParaRPr lang="ru-RU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185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Бюджеттік бағдарлама бойынша шығындар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r>
                        <a:rPr lang="ru-RU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26 жыл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r>
                        <a:rPr lang="ru-RU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27 жыл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</a:t>
                      </a:r>
                      <a:r>
                        <a:rPr lang="ru-RU" sz="1200" b="1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28 жыл</a:t>
                      </a:r>
                      <a:endParaRPr lang="ru-RU" sz="12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853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Жергілікті бюджет қаражаты есебінен </a:t>
                      </a:r>
                    </a:p>
                  </a:txBody>
                  <a:tcPr marL="34925" marR="34925" marT="34925" marB="349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271 766,0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1 855,0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b="1" dirty="0"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1 948,0</a:t>
                      </a:r>
                      <a:endParaRPr lang="ru-RU" sz="1400" b="1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4475182"/>
              </p:ext>
            </p:extLst>
          </p:nvPr>
        </p:nvGraphicFramePr>
        <p:xfrm>
          <a:off x="107505" y="2957855"/>
          <a:ext cx="8964318" cy="13416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07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77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45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130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57754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kern="15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Тікелей нәтиже көрсеткіштері</a:t>
                      </a:r>
                      <a:endParaRPr lang="ru-RU" sz="1200" kern="15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775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Мемлекет мұқтажы үшін жер учаскелерін сатып алу, га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0,0</a:t>
                      </a:r>
                      <a:endParaRPr lang="ru-RU" sz="1400" b="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23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kern="150" dirty="0">
                        <a:solidFill>
                          <a:srgbClr val="16355A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50" dirty="0">
                          <a:solidFill>
                            <a:srgbClr val="16355A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Жылжымайтын мүлікті бағалау, дана</a:t>
                      </a:r>
                    </a:p>
                  </a:txBody>
                  <a:tcPr marL="34925" marR="34925" marT="34925" marB="349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105</a:t>
                      </a:r>
                      <a:endParaRPr lang="ru-RU" sz="1400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130507" y="1479267"/>
            <a:ext cx="9056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1200" dirty="0">
                <a:solidFill>
                  <a:srgbClr val="16355A"/>
                </a:solidFill>
                <a:latin typeface="Arial" pitchFamily="34" charset="0"/>
                <a:cs typeface="Arial" pitchFamily="34" charset="0"/>
              </a:rPr>
              <a:t>мың тенге</a:t>
            </a:r>
            <a:endParaRPr lang="ru-RU" sz="1200" dirty="0">
              <a:solidFill>
                <a:srgbClr val="16355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 rot="10800000" flipV="1">
            <a:off x="107504" y="4576773"/>
            <a:ext cx="883956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Бюджеттік бағдарламаның сипаттамасы (негіздемесі):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Осы бюджеттік бағдарлама бойынша шығындар жылжымайтын мүлікті бағалауға және мемлекет мұқтажы үшін жер учаскелерін сатып алуға бағытталған.</a:t>
            </a:r>
          </a:p>
          <a:p>
            <a:endParaRPr lang="ru-RU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400" b="1" dirty="0">
                <a:latin typeface="Arial" panose="020B0604020202020204" pitchFamily="34" charset="0"/>
                <a:cs typeface="Arial" panose="020B0604020202020204" pitchFamily="34" charset="0"/>
              </a:rPr>
              <a:t>Бюджеттік бағдарламаның түпкілікті нәтижелері: </a:t>
            </a:r>
            <a:r>
              <a:rPr lang="ru-RU" sz="1400" dirty="0">
                <a:latin typeface="Arial" panose="020B0604020202020204" pitchFamily="34" charset="0"/>
                <a:cs typeface="Arial" panose="020B0604020202020204" pitchFamily="34" charset="0"/>
              </a:rPr>
              <a:t>көппәтерлі кешен салу үшін жер учаскесін мемлекет мұқтажы үшін иеліктен шығаруға байланысты жер учаскелерін немесе басқа жылжымайтын мүлікті сатып алу.</a:t>
            </a:r>
          </a:p>
        </p:txBody>
      </p:sp>
    </p:spTree>
    <p:extLst>
      <p:ext uri="{BB962C8B-B14F-4D97-AF65-F5344CB8AC3E}">
        <p14:creationId xmlns:p14="http://schemas.microsoft.com/office/powerpoint/2010/main" val="129815590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379</TotalTime>
  <Words>477</Words>
  <Application>Microsoft Office PowerPoint</Application>
  <PresentationFormat>Экран (4:3)</PresentationFormat>
  <Paragraphs>90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Sultanali</dc:creator>
  <cp:lastModifiedBy>User</cp:lastModifiedBy>
  <cp:revision>55</cp:revision>
  <dcterms:created xsi:type="dcterms:W3CDTF">2020-12-30T04:43:07Z</dcterms:created>
  <dcterms:modified xsi:type="dcterms:W3CDTF">2026-10-09T11:55:47Z</dcterms:modified>
</cp:coreProperties>
</file>