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5" r:id="rId2"/>
    <p:sldId id="265" r:id="rId3"/>
    <p:sldId id="264" r:id="rId4"/>
    <p:sldId id="286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25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00FF"/>
    <a:srgbClr val="0000CC"/>
    <a:srgbClr val="23E719"/>
    <a:srgbClr val="CCFF33"/>
    <a:srgbClr val="219F39"/>
    <a:srgbClr val="D22AE4"/>
    <a:srgbClr val="0066FF"/>
    <a:srgbClr val="2EF2F2"/>
    <a:srgbClr val="F5F6D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howGuides="1">
      <p:cViewPr varScale="1">
        <p:scale>
          <a:sx n="116" d="100"/>
          <a:sy n="116" d="100"/>
        </p:scale>
        <p:origin x="-1542" y="-114"/>
      </p:cViewPr>
      <p:guideLst>
        <p:guide orient="horz" pos="212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https://uchet.kz/week/mrp-mzp-na-2023-god-v-kazakhstane/?sphrase_id=19222595" TargetMode="Externa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https://uchet.kz/week/mrp-mzp-na-2023-god-v-kazakhstane/?sphrase_id=19222595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#1">
  <dgm:title val=""/>
  <dgm:desc val=""/>
  <dgm:catLst>
    <dgm:cat type="accent5" pri="11100"/>
  </dgm:catLst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4#1">
  <dgm:title val=""/>
  <dgm:desc val=""/>
  <dgm:catLst>
    <dgm:cat type="accent5" pri="11400"/>
  </dgm:catLst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#1" loCatId="pyramid" qsTypeId="urn:microsoft.com/office/officeart/2005/8/quickstyle/simple1#1" qsCatId="simple" csTypeId="urn:microsoft.com/office/officeart/2005/8/colors/accent5_1#1" csCatId="accent1" phldr="1"/>
      <dgm:spPr/>
      <dgm:t>
        <a:bodyPr/>
        <a:lstStyle/>
        <a:p>
          <a:endParaRPr lang="ru-RU"/>
        </a:p>
      </dgm:t>
    </dgm:pt>
    <dgm:pt modelId="{390E4B67-35DA-4271-A37D-400B32D75263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2029 год – </a:t>
          </a:r>
          <a:r>
            <a: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25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gm:t>
    </dgm:pt>
    <dgm:pt modelId="{DCE9A89E-CCEB-4163-B409-79BB791FA5B9}" type="parTrans" cxnId="{1DDA7119-7141-4DF3-BADB-E86609DE487E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1DDA7119-7141-4DF3-BADB-E86609DE487E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2026 год – 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27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en-US" altLang="en-US" sz="20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F63937-B3D5-428D-9561-74B014EFF127}" type="parTrans" cxnId="{16B35F78-A981-45B4-BA02-57F01DFFACD9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16B35F78-A981-45B4-BA02-57F01DFFACD9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2027 год – </a:t>
          </a:r>
          <a:r>
            <a: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24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9</a:t>
          </a:r>
        </a:p>
      </dgm:t>
    </dgm:pt>
    <dgm:pt modelId="{7E95261E-A60A-4E87-809D-8C772D4B170A}" type="parTrans" cxnId="{10A628F8-3792-4D8D-968A-CC617E14EE6F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10A628F8-3792-4D8D-968A-CC617E14EE6F}">
      <dgm:prSet/>
      <dgm:spPr/>
      <dgm:t>
        <a:bodyPr/>
        <a:lstStyle/>
        <a:p>
          <a:endParaRPr lang="ru-RU" sz="2000"/>
        </a:p>
      </dgm:t>
    </dgm:pt>
    <dgm:pt modelId="{3E648350-6A62-4C93-8AC8-9BA2604C045B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2028 год – </a:t>
          </a:r>
          <a:r>
            <a:rPr lang="en-US" alt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25</a:t>
          </a: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gm:t>
    </dgm:pt>
    <dgm:pt modelId="{0A6C3764-F3A5-45B0-9E62-7078EE4E7965}" type="parTrans" cxnId="{9F2E8A99-8FFB-465B-9316-B975F5E7E326}">
      <dgm:prSet/>
      <dgm:spPr/>
      <dgm:t>
        <a:bodyPr/>
        <a:lstStyle/>
        <a:p>
          <a:endParaRPr lang="ru-RU"/>
        </a:p>
      </dgm:t>
    </dgm:pt>
    <dgm:pt modelId="{44491A1E-DD76-422D-8A03-2C8C7B650B67}" type="sibTrans" cxnId="{9F2E8A99-8FFB-465B-9316-B975F5E7E326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84872534-8612-4087-A06F-DB9304776EAA}" type="pres">
      <dgm:prSet presAssocID="{14B45953-FDA0-4AF6-B1D6-78700A15E015}" presName="pyramid" presStyleLbl="node1" presStyleIdx="0" presStyleCnt="1" custLinFactNeighborX="1951" custLinFactNeighborY="-9296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4" custScaleX="119906" custScaleY="46409" custLinFactY="120229" custLinFactNeighborX="-20892" custLinFactNeighbor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4" custScaleX="119300" custScaleY="43736" custLinFactY="-76037" custLinFactNeighborX="-18391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4" custScaleX="116414" custScaleY="45797" custLinFactY="-70743" custLinFactNeighborX="-21759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  <dgm:pt modelId="{6907474C-B2E1-49ED-8A2F-5DE1901A25E3}" type="pres">
      <dgm:prSet presAssocID="{3E648350-6A62-4C93-8AC8-9BA2604C045B}" presName="aNode" presStyleLbl="fgAcc1" presStyleIdx="3" presStyleCnt="4" custScaleX="118226" custScaleY="42715" custLinFactY="-68050" custLinFactNeighborX="-2173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D2C47F-B07B-4E21-A980-B9CE9B849D82}" type="pres">
      <dgm:prSet presAssocID="{3E648350-6A62-4C93-8AC8-9BA2604C045B}" presName="aSpace" presStyleCnt="0"/>
      <dgm:spPr/>
    </dgm:pt>
  </dgm:ptLst>
  <dgm:cxnLst>
    <dgm:cxn modelId="{7C29EFED-068E-4CE5-8C40-FD6B0877D2DD}" type="presOf" srcId="{A9A1123D-4872-4E6E-A9BD-A5B92F3A5CA9}" destId="{B4429D22-0500-42FA-9000-D9E17D3537C1}" srcOrd="0" destOrd="0" presId="urn:microsoft.com/office/officeart/2005/8/layout/pyramid2#1"/>
    <dgm:cxn modelId="{1DDA7119-7141-4DF3-BADB-E86609DE487E}" srcId="{14B45953-FDA0-4AF6-B1D6-78700A15E015}" destId="{390E4B67-35DA-4271-A37D-400B32D75263}" srcOrd="0" destOrd="0" parTransId="{DCE9A89E-CCEB-4163-B409-79BB791FA5B9}" sibTransId="{10391837-66A8-42E3-9B8F-F20D629CE47C}"/>
    <dgm:cxn modelId="{9F2E8A99-8FFB-465B-9316-B975F5E7E326}" srcId="{14B45953-FDA0-4AF6-B1D6-78700A15E015}" destId="{3E648350-6A62-4C93-8AC8-9BA2604C045B}" srcOrd="3" destOrd="0" parTransId="{0A6C3764-F3A5-45B0-9E62-7078EE4E7965}" sibTransId="{44491A1E-DD76-422D-8A03-2C8C7B650B67}"/>
    <dgm:cxn modelId="{D4FA916D-EF5D-4C99-9512-C79018C825D3}" type="presOf" srcId="{14B45953-FDA0-4AF6-B1D6-78700A15E015}" destId="{C7CBC296-D76B-47EA-AFBA-F5BD5F4124DB}" srcOrd="0" destOrd="0" presId="urn:microsoft.com/office/officeart/2005/8/layout/pyramid2#1"/>
    <dgm:cxn modelId="{16B35F78-A981-45B4-BA02-57F01DFFACD9}" srcId="{14B45953-FDA0-4AF6-B1D6-78700A15E015}" destId="{A9A1123D-4872-4E6E-A9BD-A5B92F3A5CA9}" srcOrd="1" destOrd="0" parTransId="{E3F63937-B3D5-428D-9561-74B014EFF127}" sibTransId="{D6BB6CB4-9797-401F-9609-5BB252E53004}"/>
    <dgm:cxn modelId="{147BDBD9-3A24-471D-818C-6319B73B4C49}" type="presOf" srcId="{3E648350-6A62-4C93-8AC8-9BA2604C045B}" destId="{6907474C-B2E1-49ED-8A2F-5DE1901A25E3}" srcOrd="0" destOrd="0" presId="urn:microsoft.com/office/officeart/2005/8/layout/pyramid2#1"/>
    <dgm:cxn modelId="{10A628F8-3792-4D8D-968A-CC617E14EE6F}" srcId="{14B45953-FDA0-4AF6-B1D6-78700A15E015}" destId="{B48AD8FB-E4AB-48F4-A752-D82CCB6634F8}" srcOrd="2" destOrd="0" parTransId="{7E95261E-A60A-4E87-809D-8C772D4B170A}" sibTransId="{85587DA2-7271-48BB-83C9-661A45E9D35F}"/>
    <dgm:cxn modelId="{4EDB3E0A-D3A5-4248-9EF3-8627B96F8F0A}" type="presOf" srcId="{390E4B67-35DA-4271-A37D-400B32D75263}" destId="{4B1831F8-D077-40E2-AA43-4E3D4067F89F}" srcOrd="0" destOrd="0" presId="urn:microsoft.com/office/officeart/2005/8/layout/pyramid2#1"/>
    <dgm:cxn modelId="{6209C7EC-8BD5-4A62-A61C-EB14D6CA57D3}" type="presOf" srcId="{B48AD8FB-E4AB-48F4-A752-D82CCB6634F8}" destId="{831CC9CD-433E-4936-B4D5-991E64FFFEEC}" srcOrd="0" destOrd="0" presId="urn:microsoft.com/office/officeart/2005/8/layout/pyramid2#1"/>
    <dgm:cxn modelId="{78FEA07F-EC6E-4E3F-B664-F3BD1D58810F}" type="presParOf" srcId="{C7CBC296-D76B-47EA-AFBA-F5BD5F4124DB}" destId="{84872534-8612-4087-A06F-DB9304776EAA}" srcOrd="0" destOrd="0" presId="urn:microsoft.com/office/officeart/2005/8/layout/pyramid2#1"/>
    <dgm:cxn modelId="{072EAF5A-D20E-4CF0-8414-A3E5E08A8B74}" type="presParOf" srcId="{C7CBC296-D76B-47EA-AFBA-F5BD5F4124DB}" destId="{E063AA2C-4510-439F-A4B1-DFD86845EA46}" srcOrd="1" destOrd="0" presId="urn:microsoft.com/office/officeart/2005/8/layout/pyramid2#1"/>
    <dgm:cxn modelId="{E977C42C-3065-4F84-9C39-A07E5ADF1CBB}" type="presParOf" srcId="{E063AA2C-4510-439F-A4B1-DFD86845EA46}" destId="{4B1831F8-D077-40E2-AA43-4E3D4067F89F}" srcOrd="0" destOrd="0" presId="urn:microsoft.com/office/officeart/2005/8/layout/pyramid2#1"/>
    <dgm:cxn modelId="{14E14848-0735-4CC5-B1F5-51ACD4674705}" type="presParOf" srcId="{E063AA2C-4510-439F-A4B1-DFD86845EA46}" destId="{21CE8410-2A23-4F8E-91F6-C96F99CAD248}" srcOrd="1" destOrd="0" presId="urn:microsoft.com/office/officeart/2005/8/layout/pyramid2#1"/>
    <dgm:cxn modelId="{45ECF111-C37E-4BE9-9B11-4C815E72F87C}" type="presParOf" srcId="{E063AA2C-4510-439F-A4B1-DFD86845EA46}" destId="{B4429D22-0500-42FA-9000-D9E17D3537C1}" srcOrd="2" destOrd="0" presId="urn:microsoft.com/office/officeart/2005/8/layout/pyramid2#1"/>
    <dgm:cxn modelId="{08FCBA42-1574-447B-9E6C-911776C1C454}" type="presParOf" srcId="{E063AA2C-4510-439F-A4B1-DFD86845EA46}" destId="{41CFDB00-BDD8-41AE-A9FC-32F37D4E119B}" srcOrd="3" destOrd="0" presId="urn:microsoft.com/office/officeart/2005/8/layout/pyramid2#1"/>
    <dgm:cxn modelId="{E6E609BD-2FE0-4998-ACF8-B9F78B947DF2}" type="presParOf" srcId="{E063AA2C-4510-439F-A4B1-DFD86845EA46}" destId="{831CC9CD-433E-4936-B4D5-991E64FFFEEC}" srcOrd="4" destOrd="0" presId="urn:microsoft.com/office/officeart/2005/8/layout/pyramid2#1"/>
    <dgm:cxn modelId="{ACC709F7-ED95-49DA-97DF-A632DC5B06B2}" type="presParOf" srcId="{E063AA2C-4510-439F-A4B1-DFD86845EA46}" destId="{28246DCA-8437-4F3C-A0D5-4BACDBB8AB8F}" srcOrd="5" destOrd="0" presId="urn:microsoft.com/office/officeart/2005/8/layout/pyramid2#1"/>
    <dgm:cxn modelId="{11112B16-79B6-4A14-B57E-F4CEFF007BC4}" type="presParOf" srcId="{E063AA2C-4510-439F-A4B1-DFD86845EA46}" destId="{6907474C-B2E1-49ED-8A2F-5DE1901A25E3}" srcOrd="6" destOrd="0" presId="urn:microsoft.com/office/officeart/2005/8/layout/pyramid2#1"/>
    <dgm:cxn modelId="{7D9888C9-F205-47E4-A7F5-5235B989E5F2}" type="presParOf" srcId="{E063AA2C-4510-439F-A4B1-DFD86845EA46}" destId="{17D2C47F-B07B-4E21-A980-B9CE9B849D82}" srcOrd="7" destOrd="0" presId="urn:microsoft.com/office/officeart/2005/8/layout/pyramid2#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#2" loCatId="pyramid" qsTypeId="urn:microsoft.com/office/officeart/2005/8/quickstyle/simple3#1" qsCatId="simple" csTypeId="urn:microsoft.com/office/officeart/2005/8/colors/accent5_4#1" csCatId="accent1" phldr="1"/>
      <dgm:spPr/>
    </dgm:pt>
    <dgm:pt modelId="{390E4B67-35DA-4271-A37D-400B32D75263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2026 год – </a:t>
          </a:r>
          <a:r>
            <a:rPr lang="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E9A89E-CCEB-4163-B409-79BB791FA5B9}" type="parTrans" cxnId="{A67F9FF5-2D15-4E3B-85D6-A4E9FB3AA1E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A67F9FF5-2D15-4E3B-85D6-A4E9FB3AA1E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2027 год – </a:t>
          </a:r>
          <a:r>
            <a: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F63937-B3D5-428D-9561-74B014EFF127}" type="parTrans" cxnId="{CC0DF683-3362-4755-BFE7-933C039715F7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CC0DF683-3362-4755-BFE7-933C039715F7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2028 год – </a:t>
          </a:r>
          <a:r>
            <a:rPr lang="en-US" alt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95261E-A60A-4E87-809D-8C772D4B170A}" type="parTrans" cxnId="{5C2DDDEC-8372-4A86-9129-552C10C57C47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5C2DDDEC-8372-4A86-9129-552C10C57C47}">
      <dgm:prSet/>
      <dgm:spPr/>
      <dgm:t>
        <a:bodyPr/>
        <a:lstStyle/>
        <a:p>
          <a:endParaRPr lang="ru-RU" sz="2000"/>
        </a:p>
      </dgm:t>
    </dgm:pt>
    <dgm:pt modelId="{E0B84442-12D5-4B82-B861-149B527F18F6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2028 год – </a:t>
          </a:r>
          <a:r>
            <a:rPr lang="en-US" alt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B2F77E-25AF-4FD7-B291-6D13A415F067}" type="parTrans" cxnId="{9EF1AB30-56BC-4A18-9008-998DDD0DE75A}">
      <dgm:prSet/>
      <dgm:spPr/>
      <dgm:t>
        <a:bodyPr/>
        <a:lstStyle/>
        <a:p>
          <a:endParaRPr lang="ru-RU"/>
        </a:p>
      </dgm:t>
    </dgm:pt>
    <dgm:pt modelId="{3C0A633C-E830-48BA-9F9B-FC0245622805}" type="sibTrans" cxnId="{9EF1AB30-56BC-4A18-9008-998DDD0DE75A}">
      <dgm:prSet/>
      <dgm:spPr/>
      <dgm:t>
        <a:bodyPr/>
        <a:lstStyle/>
        <a:p>
          <a:endParaRPr lang="ru-RU"/>
        </a:p>
      </dgm:t>
    </dgm:pt>
    <dgm:pt modelId="{89C0D4AF-4935-4996-9A90-8E72B4D25106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F95F8A22-865B-4342-87CE-9386FBC364B7}" type="pres">
      <dgm:prSet presAssocID="{14B45953-FDA0-4AF6-B1D6-78700A15E015}" presName="pyramid" presStyleLbl="node1" presStyleIdx="0" presStyleCnt="1"/>
      <dgm:spPr/>
    </dgm:pt>
    <dgm:pt modelId="{22086D67-A8EB-4445-BEA3-35FA651246A5}" type="pres">
      <dgm:prSet presAssocID="{14B45953-FDA0-4AF6-B1D6-78700A15E015}" presName="theList" presStyleCnt="0"/>
      <dgm:spPr/>
    </dgm:pt>
    <dgm:pt modelId="{DB484632-321C-4E08-A8E4-EF24B8C2CE18}" type="pres">
      <dgm:prSet presAssocID="{390E4B67-35DA-4271-A37D-400B32D75263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B20C56-9487-4B0B-A765-8C1939C099F2}" type="pres">
      <dgm:prSet presAssocID="{390E4B67-35DA-4271-A37D-400B32D75263}" presName="aSpace" presStyleCnt="0"/>
      <dgm:spPr/>
    </dgm:pt>
    <dgm:pt modelId="{A3500F69-CE4F-45B0-99AD-843E86CF0B84}" type="pres">
      <dgm:prSet presAssocID="{A9A1123D-4872-4E6E-A9BD-A5B92F3A5CA9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7E5E04-7FC0-4BFF-81D0-808F231AD380}" type="pres">
      <dgm:prSet presAssocID="{A9A1123D-4872-4E6E-A9BD-A5B92F3A5CA9}" presName="aSpace" presStyleCnt="0"/>
      <dgm:spPr/>
    </dgm:pt>
    <dgm:pt modelId="{E9D8E4D2-B57B-46AB-9A45-410AA8DD9908}" type="pres">
      <dgm:prSet presAssocID="{B48AD8FB-E4AB-48F4-A752-D82CCB6634F8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5F7504-2E11-4A8C-BF75-B943693C2128}" type="pres">
      <dgm:prSet presAssocID="{B48AD8FB-E4AB-48F4-A752-D82CCB6634F8}" presName="aSpace" presStyleCnt="0"/>
      <dgm:spPr/>
    </dgm:pt>
    <dgm:pt modelId="{CD778B31-EF6B-4310-BB58-1D0F7944B6FD}" type="pres">
      <dgm:prSet presAssocID="{E0B84442-12D5-4B82-B861-149B527F18F6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AC9676-BE7C-44A6-826B-9DB857A4712D}" type="pres">
      <dgm:prSet presAssocID="{E0B84442-12D5-4B82-B861-149B527F18F6}" presName="aSpace" presStyleCnt="0"/>
      <dgm:spPr/>
    </dgm:pt>
  </dgm:ptLst>
  <dgm:cxnLst>
    <dgm:cxn modelId="{BE411C44-CF72-4EA7-861C-36586A6E7993}" type="presOf" srcId="{E0B84442-12D5-4B82-B861-149B527F18F6}" destId="{CD778B31-EF6B-4310-BB58-1D0F7944B6FD}" srcOrd="0" destOrd="0" presId="urn:microsoft.com/office/officeart/2005/8/layout/pyramid2#2"/>
    <dgm:cxn modelId="{6B4DA444-9FD1-44CF-A7BB-1C835B9D748C}" type="presOf" srcId="{A9A1123D-4872-4E6E-A9BD-A5B92F3A5CA9}" destId="{A3500F69-CE4F-45B0-99AD-843E86CF0B84}" srcOrd="0" destOrd="0" presId="urn:microsoft.com/office/officeart/2005/8/layout/pyramid2#2"/>
    <dgm:cxn modelId="{9EF1AB30-56BC-4A18-9008-998DDD0DE75A}" srcId="{14B45953-FDA0-4AF6-B1D6-78700A15E015}" destId="{E0B84442-12D5-4B82-B861-149B527F18F6}" srcOrd="3" destOrd="0" parTransId="{2CB2F77E-25AF-4FD7-B291-6D13A415F067}" sibTransId="{3C0A633C-E830-48BA-9F9B-FC0245622805}"/>
    <dgm:cxn modelId="{CC0DF683-3362-4755-BFE7-933C039715F7}" srcId="{14B45953-FDA0-4AF6-B1D6-78700A15E015}" destId="{A9A1123D-4872-4E6E-A9BD-A5B92F3A5CA9}" srcOrd="1" destOrd="0" parTransId="{E3F63937-B3D5-428D-9561-74B014EFF127}" sibTransId="{D6BB6CB4-9797-401F-9609-5BB252E53004}"/>
    <dgm:cxn modelId="{6A615D58-ACAE-4BC2-9C38-3C71A3FD3D31}" type="presOf" srcId="{B48AD8FB-E4AB-48F4-A752-D82CCB6634F8}" destId="{E9D8E4D2-B57B-46AB-9A45-410AA8DD9908}" srcOrd="0" destOrd="0" presId="urn:microsoft.com/office/officeart/2005/8/layout/pyramid2#2"/>
    <dgm:cxn modelId="{EC1ED418-0988-4FF9-ABF9-A100C9DE694B}" type="presOf" srcId="{14B45953-FDA0-4AF6-B1D6-78700A15E015}" destId="{89C0D4AF-4935-4996-9A90-8E72B4D25106}" srcOrd="0" destOrd="0" presId="urn:microsoft.com/office/officeart/2005/8/layout/pyramid2#2"/>
    <dgm:cxn modelId="{97FE856B-E809-4AEE-BE65-399B090BD462}" type="presOf" srcId="{390E4B67-35DA-4271-A37D-400B32D75263}" destId="{DB484632-321C-4E08-A8E4-EF24B8C2CE18}" srcOrd="0" destOrd="0" presId="urn:microsoft.com/office/officeart/2005/8/layout/pyramid2#2"/>
    <dgm:cxn modelId="{5C2DDDEC-8372-4A86-9129-552C10C57C47}" srcId="{14B45953-FDA0-4AF6-B1D6-78700A15E015}" destId="{B48AD8FB-E4AB-48F4-A752-D82CCB6634F8}" srcOrd="2" destOrd="0" parTransId="{7E95261E-A60A-4E87-809D-8C772D4B170A}" sibTransId="{85587DA2-7271-48BB-83C9-661A45E9D35F}"/>
    <dgm:cxn modelId="{A67F9FF5-2D15-4E3B-85D6-A4E9FB3AA1EF}" srcId="{14B45953-FDA0-4AF6-B1D6-78700A15E015}" destId="{390E4B67-35DA-4271-A37D-400B32D75263}" srcOrd="0" destOrd="0" parTransId="{DCE9A89E-CCEB-4163-B409-79BB791FA5B9}" sibTransId="{10391837-66A8-42E3-9B8F-F20D629CE47C}"/>
    <dgm:cxn modelId="{4DDEF4E1-CEE5-4D78-A712-AE0F74373CA6}" type="presParOf" srcId="{89C0D4AF-4935-4996-9A90-8E72B4D25106}" destId="{F95F8A22-865B-4342-87CE-9386FBC364B7}" srcOrd="0" destOrd="0" presId="urn:microsoft.com/office/officeart/2005/8/layout/pyramid2#2"/>
    <dgm:cxn modelId="{B2917342-BBA0-4EA3-8F31-23D9F720D7E5}" type="presParOf" srcId="{89C0D4AF-4935-4996-9A90-8E72B4D25106}" destId="{22086D67-A8EB-4445-BEA3-35FA651246A5}" srcOrd="1" destOrd="0" presId="urn:microsoft.com/office/officeart/2005/8/layout/pyramid2#2"/>
    <dgm:cxn modelId="{4A356FFC-0401-46DC-972F-DF6FD3B269A3}" type="presParOf" srcId="{22086D67-A8EB-4445-BEA3-35FA651246A5}" destId="{DB484632-321C-4E08-A8E4-EF24B8C2CE18}" srcOrd="0" destOrd="0" presId="urn:microsoft.com/office/officeart/2005/8/layout/pyramid2#2"/>
    <dgm:cxn modelId="{B98BA837-279D-43D4-BD1D-1D468433767F}" type="presParOf" srcId="{22086D67-A8EB-4445-BEA3-35FA651246A5}" destId="{60B20C56-9487-4B0B-A765-8C1939C099F2}" srcOrd="1" destOrd="0" presId="urn:microsoft.com/office/officeart/2005/8/layout/pyramid2#2"/>
    <dgm:cxn modelId="{CA64EEEF-1D73-4D48-8037-376697F074D5}" type="presParOf" srcId="{22086D67-A8EB-4445-BEA3-35FA651246A5}" destId="{A3500F69-CE4F-45B0-99AD-843E86CF0B84}" srcOrd="2" destOrd="0" presId="urn:microsoft.com/office/officeart/2005/8/layout/pyramid2#2"/>
    <dgm:cxn modelId="{C2D43439-1C01-4C0A-BEED-965A4960F3E1}" type="presParOf" srcId="{22086D67-A8EB-4445-BEA3-35FA651246A5}" destId="{8D7E5E04-7FC0-4BFF-81D0-808F231AD380}" srcOrd="3" destOrd="0" presId="urn:microsoft.com/office/officeart/2005/8/layout/pyramid2#2"/>
    <dgm:cxn modelId="{82E23B4D-3275-43FD-9C70-65CE135A1281}" type="presParOf" srcId="{22086D67-A8EB-4445-BEA3-35FA651246A5}" destId="{E9D8E4D2-B57B-46AB-9A45-410AA8DD9908}" srcOrd="4" destOrd="0" presId="urn:microsoft.com/office/officeart/2005/8/layout/pyramid2#2"/>
    <dgm:cxn modelId="{58D9A6FF-ED82-41A1-9A63-FE9D1A97DBAC}" type="presParOf" srcId="{22086D67-A8EB-4445-BEA3-35FA651246A5}" destId="{DC5F7504-2E11-4A8C-BF75-B943693C2128}" srcOrd="5" destOrd="0" presId="urn:microsoft.com/office/officeart/2005/8/layout/pyramid2#2"/>
    <dgm:cxn modelId="{D2A38B3D-89C8-4EB7-A4CF-ECBFDEA4DE61}" type="presParOf" srcId="{22086D67-A8EB-4445-BEA3-35FA651246A5}" destId="{CD778B31-EF6B-4310-BB58-1D0F7944B6FD}" srcOrd="6" destOrd="0" presId="urn:microsoft.com/office/officeart/2005/8/layout/pyramid2#2"/>
    <dgm:cxn modelId="{B3BD0652-56B9-4433-A2AD-BBD499F77610}" type="presParOf" srcId="{22086D67-A8EB-4445-BEA3-35FA651246A5}" destId="{84AC9676-BE7C-44A6-826B-9DB857A4712D}" srcOrd="7" destOrd="0" presId="urn:microsoft.com/office/officeart/2005/8/layout/pyramid2#2"/>
  </dgm:cxnLst>
  <dgm:bg/>
  <dgm:whole/>
  <dgm:extLst>
    <a:ext uri="http://schemas.microsoft.com/office/drawing/2008/diagram">
      <dsp:dataModelExt xmlns=""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D54AA8-8FA9-40E8-953F-5024B2EC7A83}" type="doc">
      <dgm:prSet loTypeId="urn:microsoft.com/office/officeart/2005/8/layout/vList2#1" loCatId="list" qsTypeId="urn:microsoft.com/office/officeart/2005/8/quickstyle/3d4#1" qsCatId="3D" csTypeId="urn:microsoft.com/office/officeart/2005/8/colors/colorful5#1" csCatId="colorful" phldr="1"/>
      <dgm:spPr/>
      <dgm:t>
        <a:bodyPr/>
        <a:lstStyle/>
        <a:p>
          <a:endParaRPr lang="ru-RU"/>
        </a:p>
      </dgm:t>
    </dgm:pt>
    <dgm:pt modelId="{4EADBE54-E385-44CD-9EF3-1D0104B70387}">
      <dgm:prSet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rgbClr val="92D050"/>
        </a:solidFill>
      </dgm:spPr>
      <dgm:t>
        <a:bodyPr vert="horz" wrap="square"/>
        <a:lstStyle/>
        <a:p>
          <a:pPr algn="ctr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 i="0" dirty="0" smtClean="0">
              <a:latin typeface="Arial" panose="020B0604020202020204" pitchFamily="34" charset="0"/>
              <a:cs typeface="Arial" panose="020B0604020202020204" pitchFamily="34" charset="0"/>
            </a:rPr>
            <a:t>Месячный расчётный показатель  (далее МРП) — это показатель, используемый в Казахстане для исчисления пенсий, пособий и иных социальных выплат, а также для применения штрафных санкций, расчёта налогов и других платежей в соответствии с законодательством </a:t>
          </a:r>
        </a:p>
        <a:p>
          <a:pPr algn="ctr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 i="0" dirty="0" smtClean="0">
              <a:latin typeface="Arial" panose="020B0604020202020204" pitchFamily="34" charset="0"/>
              <a:cs typeface="Arial" panose="020B0604020202020204" pitchFamily="34" charset="0"/>
            </a:rPr>
            <a:t>Республики Казахстан.</a:t>
          </a:r>
          <a:r>
            <a:rPr lang="ru-RU" sz="1700" b="1" i="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  <a:t> </a:t>
          </a:r>
          <a:br>
            <a:rPr lang="ru-RU" sz="1700" b="1" i="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/>
            </a:rPr>
          </a:br>
          <a:r>
            <a:rPr lang="ru-RU" sz="1700" b="0" i="0" dirty="0" smtClean="0">
              <a:latin typeface="Arial" panose="020B0604020202020204" pitchFamily="34" charset="0"/>
              <a:cs typeface="Arial" panose="020B0604020202020204" pitchFamily="34" charset="0"/>
            </a:rPr>
            <a:t>Ставки МРП, МЗП, минимального размера государственной базовой пенсионной выплаты, минимального размера пенсии на </a:t>
          </a:r>
          <a:r>
            <a:rPr lang="ru-RU" sz="1700" b="1" i="0" dirty="0" smtClean="0">
              <a:latin typeface="Arial" panose="020B0604020202020204" pitchFamily="34" charset="0"/>
              <a:cs typeface="Arial" panose="020B0604020202020204" pitchFamily="34" charset="0"/>
            </a:rPr>
            <a:t>2026 год</a:t>
          </a:r>
        </a:p>
      </dgm:t>
    </dgm:pt>
    <dgm:pt modelId="{EFD2B387-E60B-44D1-AEFC-6B984887CAB5}" type="parTrans" cxnId="{ACCBA5C8-D6F6-42CD-AD66-C62332C707C3}">
      <dgm:prSet/>
      <dgm:spPr/>
      <dgm:t>
        <a:bodyPr/>
        <a:lstStyle/>
        <a:p>
          <a:endParaRPr lang="ru-RU"/>
        </a:p>
      </dgm:t>
    </dgm:pt>
    <dgm:pt modelId="{659C21A6-6B1F-42AA-B796-B3E15C3D05F7}" type="sibTrans" cxnId="{ACCBA5C8-D6F6-42CD-AD66-C62332C707C3}">
      <dgm:prSet/>
      <dgm:spPr/>
      <dgm:t>
        <a:bodyPr/>
        <a:lstStyle/>
        <a:p>
          <a:endParaRPr lang="ru-RU"/>
        </a:p>
      </dgm:t>
    </dgm:pt>
    <dgm:pt modelId="{B161C846-79D7-46A6-9439-0022C25A4E2C}" type="pres">
      <dgm:prSet presAssocID="{16D54AA8-8FA9-40E8-953F-5024B2EC7A8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767649E-908A-47C3-BEFC-66BD6AE41340}" type="pres">
      <dgm:prSet presAssocID="{4EADBE54-E385-44CD-9EF3-1D0104B7038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CCBA5C8-D6F6-42CD-AD66-C62332C707C3}" srcId="{16D54AA8-8FA9-40E8-953F-5024B2EC7A83}" destId="{4EADBE54-E385-44CD-9EF3-1D0104B70387}" srcOrd="0" destOrd="0" parTransId="{EFD2B387-E60B-44D1-AEFC-6B984887CAB5}" sibTransId="{659C21A6-6B1F-42AA-B796-B3E15C3D05F7}"/>
    <dgm:cxn modelId="{80B7BB09-3123-4F6B-B51F-2A19917BDF8E}" type="presOf" srcId="{16D54AA8-8FA9-40E8-953F-5024B2EC7A83}" destId="{B161C846-79D7-46A6-9439-0022C25A4E2C}" srcOrd="0" destOrd="0" presId="urn:microsoft.com/office/officeart/2005/8/layout/vList2#1"/>
    <dgm:cxn modelId="{787104A8-AA2A-434B-9574-53BC2AD36007}" type="presOf" srcId="{4EADBE54-E385-44CD-9EF3-1D0104B70387}" destId="{9767649E-908A-47C3-BEFC-66BD6AE41340}" srcOrd="0" destOrd="0" presId="urn:microsoft.com/office/officeart/2005/8/layout/vList2#1"/>
    <dgm:cxn modelId="{A292122D-8914-49B4-8713-B9DB6FE8906E}" type="presParOf" srcId="{B161C846-79D7-46A6-9439-0022C25A4E2C}" destId="{9767649E-908A-47C3-BEFC-66BD6AE41340}" srcOrd="0" destOrd="0" presId="urn:microsoft.com/office/officeart/2005/8/layout/vList2#1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4161790" cy="3126105"/>
        <a:chOff x="0" y="0"/>
        <a:chExt cx="4161790" cy="3126105"/>
      </a:xfrm>
    </dsp:grpSpPr>
    <dsp:sp modelId="{84872534-8612-4087-A06F-DB9304776EAA}">
      <dsp:nvSpPr>
        <dsp:cNvPr id="3" name="Равнобедренный треугольник 2"/>
        <dsp:cNvSpPr/>
      </dsp:nvSpPr>
      <dsp:spPr bwMode="white">
        <a:xfrm>
          <a:off x="0" y="0"/>
          <a:ext cx="3126105" cy="3126105"/>
        </a:xfrm>
        <a:prstGeom prst="triangle">
          <a:avLst/>
        </a:prstGeom>
      </dsp:spPr>
      <dsp:style>
        <a:lnRef idx="2">
          <a:schemeClr val="accent5">
            <a:shade val="80000"/>
          </a:schemeClr>
        </a:lnRef>
        <a:fillRef idx="1">
          <a:schemeClr val="lt1"/>
        </a:fillRef>
        <a:effectRef idx="0">
          <a:scrgbClr r="0" g="0" b="0"/>
        </a:effectRef>
        <a:fontRef idx="minor">
          <a:schemeClr val="lt1"/>
        </a:fontRef>
      </dsp:style>
      <dsp:txXfrm>
        <a:off x="0" y="0"/>
        <a:ext cx="3126105" cy="3126105"/>
      </dsp:txXfrm>
    </dsp:sp>
    <dsp:sp modelId="{4B1831F8-D077-40E2-AA43-4E3D4067F89F}">
      <dsp:nvSpPr>
        <dsp:cNvPr id="4" name="Скругленный прямоугольник 3"/>
        <dsp:cNvSpPr/>
      </dsp:nvSpPr>
      <dsp:spPr bwMode="white">
        <a:xfrm>
          <a:off x="438150" y="1901020"/>
          <a:ext cx="2436452" cy="507588"/>
        </a:xfrm>
        <a:prstGeom prst="roundRect">
          <a:avLst/>
        </a:prstGeom>
      </dsp:spPr>
      <dsp:style>
        <a:lnRef idx="2">
          <a:schemeClr val="accent5"/>
        </a:lnRef>
        <a:fillRef idx="1">
          <a:schemeClr val="accent5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2029 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25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en-US" altLang="en-US" sz="2000" b="1" dirty="0" smtClean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8150" y="1901020"/>
        <a:ext cx="2436452" cy="507588"/>
      </dsp:txXfrm>
    </dsp:sp>
    <dsp:sp modelId="{B4429D22-0500-42FA-9000-D9E17D3537C1}">
      <dsp:nvSpPr>
        <dsp:cNvPr id="5" name="Скругленный прямоугольник 4"/>
        <dsp:cNvSpPr/>
      </dsp:nvSpPr>
      <dsp:spPr bwMode="white">
        <a:xfrm>
          <a:off x="495127" y="0"/>
          <a:ext cx="2424138" cy="478353"/>
        </a:xfrm>
        <a:prstGeom prst="roundRect">
          <a:avLst/>
        </a:prstGeom>
      </dsp:spPr>
      <dsp:style>
        <a:lnRef idx="2">
          <a:schemeClr val="accent5"/>
        </a:lnRef>
        <a:fillRef idx="1">
          <a:schemeClr val="accent5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2026 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24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</a:t>
          </a:r>
          <a:endParaRPr lang="en-US" altLang="en-US" sz="2000" b="1" dirty="0" smtClean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5127" y="0"/>
        <a:ext cx="2424138" cy="478353"/>
      </dsp:txXfrm>
    </dsp:sp>
    <dsp:sp modelId="{831CC9CD-433E-4936-B4D5-991E64FFFEEC}">
      <dsp:nvSpPr>
        <dsp:cNvPr id="6" name="Скругленный прямоугольник 5"/>
        <dsp:cNvSpPr/>
      </dsp:nvSpPr>
      <dsp:spPr bwMode="white">
        <a:xfrm>
          <a:off x="456011" y="661531"/>
          <a:ext cx="2365496" cy="500894"/>
        </a:xfrm>
        <a:prstGeom prst="roundRect">
          <a:avLst/>
        </a:prstGeom>
      </dsp:spPr>
      <dsp:style>
        <a:lnRef idx="2">
          <a:schemeClr val="accent5"/>
        </a:lnRef>
        <a:fillRef idx="1">
          <a:schemeClr val="accent5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2027 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</a:t>
          </a:r>
          <a:endParaRPr lang="en-US" altLang="en-US" sz="2000" b="1" dirty="0" smtClean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6011" y="661531"/>
        <a:ext cx="2365496" cy="500894"/>
      </dsp:txXfrm>
    </dsp:sp>
    <dsp:sp modelId="{6907474C-B2E1-49ED-8A2F-5DE1901A25E3}">
      <dsp:nvSpPr>
        <dsp:cNvPr id="7" name="Скругленный прямоугольник 6"/>
        <dsp:cNvSpPr/>
      </dsp:nvSpPr>
      <dsp:spPr bwMode="white">
        <a:xfrm>
          <a:off x="438150" y="1328596"/>
          <a:ext cx="2402315" cy="467186"/>
        </a:xfrm>
        <a:prstGeom prst="roundRect">
          <a:avLst/>
        </a:prstGeom>
      </dsp:spPr>
      <dsp:style>
        <a:lnRef idx="2">
          <a:schemeClr val="accent5"/>
        </a:lnRef>
        <a:fillRef idx="1">
          <a:schemeClr val="accent5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68580" tIns="68580" rIns="68580" bIns="685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2028 </a:t>
          </a: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25</a:t>
          </a: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en-US" altLang="en-US" sz="1800" b="1" dirty="0" smtClean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8150" y="1328596"/>
        <a:ext cx="2402315" cy="4671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4017010" cy="3057525"/>
        <a:chOff x="0" y="0"/>
        <a:chExt cx="4017010" cy="3057525"/>
      </a:xfrm>
    </dsp:grpSpPr>
    <dsp:sp modelId="{F95F8A22-865B-4342-87CE-9386FBC364B7}">
      <dsp:nvSpPr>
        <dsp:cNvPr id="3" name="Равнобедренный треугольник 2"/>
        <dsp:cNvSpPr/>
      </dsp:nvSpPr>
      <dsp:spPr bwMode="white">
        <a:xfrm>
          <a:off x="250428" y="0"/>
          <a:ext cx="3057525" cy="3057525"/>
        </a:xfrm>
        <a:prstGeom prst="triangle">
          <a:avLst/>
        </a:prstGeom>
        <a:sp3d prstMaterial="dkEdge">
          <a:bevelT w="8200" h="38100"/>
        </a:sp3d>
      </dsp:spPr>
      <dsp:style>
        <a:lnRef idx="0">
          <a:schemeClr val="lt1"/>
        </a:lnRef>
        <a:fillRef idx="2">
          <a:schemeClr val="accent5">
            <a:shade val="50000"/>
            <a:hueOff val="0"/>
            <a:satOff val="0"/>
            <a:lumOff val="0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  <dsp:txXfrm>
        <a:off x="250428" y="0"/>
        <a:ext cx="3057525" cy="3057525"/>
      </dsp:txXfrm>
    </dsp:sp>
    <dsp:sp modelId="{DB484632-321C-4E08-A8E4-EF24B8C2CE18}">
      <dsp:nvSpPr>
        <dsp:cNvPr id="4" name="Скругленный прямоугольник 3"/>
        <dsp:cNvSpPr/>
      </dsp:nvSpPr>
      <dsp:spPr bwMode="white">
        <a:xfrm>
          <a:off x="1779191" y="305753"/>
          <a:ext cx="1987391" cy="543560"/>
        </a:xfrm>
        <a:prstGeom prst="roundRect">
          <a:avLst/>
        </a:prstGeom>
      </dsp:spPr>
      <dsp:style>
        <a:lnRef idx="1">
          <a:schemeClr val="accent5">
            <a:shade val="50000"/>
            <a:hueOff val="0"/>
            <a:satOff val="0"/>
            <a:lumOff val="0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>
          <a:normAutofit/>
        </a:bodyPr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2026 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sz="2000" b="1" dirty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79191" y="305753"/>
        <a:ext cx="1987391" cy="543560"/>
      </dsp:txXfrm>
    </dsp:sp>
    <dsp:sp modelId="{A3500F69-CE4F-45B0-99AD-843E86CF0B84}">
      <dsp:nvSpPr>
        <dsp:cNvPr id="5" name="Скругленный прямоугольник 4"/>
        <dsp:cNvSpPr/>
      </dsp:nvSpPr>
      <dsp:spPr bwMode="white">
        <a:xfrm>
          <a:off x="1779191" y="917258"/>
          <a:ext cx="1987391" cy="543560"/>
        </a:xfrm>
        <a:prstGeom prst="roundRect">
          <a:avLst/>
        </a:prstGeom>
      </dsp:spPr>
      <dsp:style>
        <a:lnRef idx="1">
          <a:schemeClr val="accent5">
            <a:shade val="50000"/>
            <a:hueOff val="420000"/>
            <a:satOff val="-23136"/>
            <a:lumOff val="25294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2027 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sz="2000" b="1" dirty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79191" y="917258"/>
        <a:ext cx="1987391" cy="543560"/>
      </dsp:txXfrm>
    </dsp:sp>
    <dsp:sp modelId="{E9D8E4D2-B57B-46AB-9A45-410AA8DD9908}">
      <dsp:nvSpPr>
        <dsp:cNvPr id="6" name="Скругленный прямоугольник 5"/>
        <dsp:cNvSpPr/>
      </dsp:nvSpPr>
      <dsp:spPr bwMode="white">
        <a:xfrm>
          <a:off x="1779191" y="1528763"/>
          <a:ext cx="1987391" cy="543560"/>
        </a:xfrm>
        <a:prstGeom prst="roundRect">
          <a:avLst/>
        </a:prstGeom>
      </dsp:spPr>
      <dsp:style>
        <a:lnRef idx="1">
          <a:schemeClr val="accent5">
            <a:shade val="50000"/>
            <a:hueOff val="840000"/>
            <a:satOff val="-46274"/>
            <a:lumOff val="50588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68580" tIns="68580" rIns="68580" bIns="6858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2028 </a:t>
          </a: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sz="1800" b="1" dirty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79191" y="1528763"/>
        <a:ext cx="1987391" cy="543560"/>
      </dsp:txXfrm>
    </dsp:sp>
    <dsp:sp modelId="{CD778B31-EF6B-4310-BB58-1D0F7944B6FD}">
      <dsp:nvSpPr>
        <dsp:cNvPr id="7" name="Скругленный прямоугольник 6"/>
        <dsp:cNvSpPr/>
      </dsp:nvSpPr>
      <dsp:spPr bwMode="white">
        <a:xfrm>
          <a:off x="1779191" y="2140268"/>
          <a:ext cx="1987391" cy="543560"/>
        </a:xfrm>
        <a:prstGeom prst="roundRect">
          <a:avLst/>
        </a:prstGeom>
      </dsp:spPr>
      <dsp:style>
        <a:lnRef idx="1">
          <a:schemeClr val="accent5">
            <a:tint val="55000"/>
            <a:hueOff val="-420000"/>
            <a:satOff val="23137"/>
            <a:lumOff val="-25293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80010" tIns="80010" rIns="80010" bIns="8001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2028 </a:t>
          </a:r>
          <a:r>
            <a:rPr lang="en-US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b="1" dirty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79191" y="2140268"/>
        <a:ext cx="1987391" cy="5435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8824595" cy="1993265"/>
        <a:chOff x="0" y="0"/>
        <a:chExt cx="8824595" cy="1993265"/>
      </a:xfrm>
    </dsp:grpSpPr>
    <dsp:sp modelId="{9767649E-908A-47C3-BEFC-66BD6AE41340}">
      <dsp:nvSpPr>
        <dsp:cNvPr id="3" name="Скругленный прямоугольник 2"/>
        <dsp:cNvSpPr/>
      </dsp:nvSpPr>
      <dsp:spPr bwMode="white">
        <a:xfrm>
          <a:off x="0" y="0"/>
          <a:ext cx="8824595" cy="1993265"/>
        </a:xfrm>
        <a:prstGeom prst="roundRect">
          <a:avLst/>
        </a:prstGeom>
        <a:solidFill>
          <a:srgbClr val="92D050"/>
        </a:solidFill>
        <a:sp3d prstMaterial="translucentPowder">
          <a:bevelT w="127000" h="25400" prst="softRound"/>
        </a:sp3d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vert="horz" wrap="square" lIns="64769" tIns="64769" rIns="64769" bIns="64769" anchor="ctr"/>
        <a:lstStyle>
          <a:lvl1pPr algn="l">
            <a:defRPr sz="500"/>
          </a:lvl1pPr>
          <a:lvl2pPr marL="57150" indent="-57150" algn="l">
            <a:defRPr sz="300"/>
          </a:lvl2pPr>
          <a:lvl3pPr marL="114300" indent="-57150" algn="l">
            <a:defRPr sz="300"/>
          </a:lvl3pPr>
          <a:lvl4pPr marL="171450" indent="-57150" algn="l">
            <a:defRPr sz="300"/>
          </a:lvl4pPr>
          <a:lvl5pPr marL="228600" indent="-57150" algn="l">
            <a:defRPr sz="300"/>
          </a:lvl5pPr>
          <a:lvl6pPr marL="285750" indent="-57150" algn="l">
            <a:defRPr sz="300"/>
          </a:lvl6pPr>
          <a:lvl7pPr marL="342900" indent="-57150" algn="l">
            <a:defRPr sz="300"/>
          </a:lvl7pPr>
          <a:lvl8pPr marL="400050" indent="-57150" algn="l">
            <a:defRPr sz="300"/>
          </a:lvl8pPr>
          <a:lvl9pPr marL="457200" indent="-57150" algn="l">
            <a:defRPr sz="300"/>
          </a:lvl9pPr>
        </a:lstStyle>
        <a:p>
          <a:pPr lvl="0" algn="ctr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 i="0" dirty="0" smtClean="0">
              <a:latin typeface="Arial" panose="020B0604020202020204" pitchFamily="34" charset="0"/>
              <a:cs typeface="Arial" panose="020B0604020202020204" pitchFamily="34" charset="0"/>
            </a:rPr>
            <a:t>М</a:t>
          </a:r>
          <a:r>
            <a:rPr lang="ru-RU" sz="1700" i="0" dirty="0" smtClean="0">
              <a:latin typeface="Arial" panose="020B0604020202020204" pitchFamily="34" charset="0"/>
              <a:cs typeface="Arial" panose="020B0604020202020204" pitchFamily="34" charset="0"/>
            </a:rPr>
            <a:t>есячный расчётный показатель  (далее МРП) — это показатель, используемый в Казахстане для исчисления пенсий, пособий и иных социальных выплат, а также для применения штрафных санкций, расчёта налогов и других платежей в соответствии с законодательством </a:t>
          </a:r>
          <a:endParaRPr lang="ru-RU" sz="1700" i="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 i="0" dirty="0" smtClean="0">
              <a:latin typeface="Arial" panose="020B0604020202020204" pitchFamily="34" charset="0"/>
              <a:cs typeface="Arial" panose="020B0604020202020204" pitchFamily="34" charset="0"/>
            </a:rPr>
            <a:t>Республики Казахстан.</a:t>
          </a:r>
          <a:r>
            <a:rPr lang="ru-RU" sz="1700" b="1" i="0" dirty="0" smtClean="0">
              <a:latin typeface="Arial" panose="020B0604020202020204" pitchFamily="34" charset="0"/>
              <a:cs typeface="Arial" panose="020B0604020202020204" pitchFamily="34" charset="0"/>
              <a:hlinkClick r:id="rId1"/>
            </a:rPr>
            <a:t> </a:t>
          </a:r>
          <a:br>
            <a:rPr lang="ru-RU" sz="1700" b="1" i="0" dirty="0" smtClean="0">
              <a:latin typeface="Arial" panose="020B0604020202020204" pitchFamily="34" charset="0"/>
              <a:cs typeface="Arial" panose="020B0604020202020204" pitchFamily="34" charset="0"/>
              <a:hlinkClick r:id="rId1"/>
            </a:rPr>
          </a:br>
          <a:r>
            <a:rPr lang="ru-RU" sz="1700" b="0" i="0" dirty="0" smtClean="0">
              <a:latin typeface="Arial" panose="020B0604020202020204" pitchFamily="34" charset="0"/>
              <a:cs typeface="Arial" panose="020B0604020202020204" pitchFamily="34" charset="0"/>
            </a:rPr>
            <a:t>Ставки МРП, МЗП, минимального размера государственной базовой пенсионной выплаты, минимального размера пенсии на </a:t>
          </a:r>
          <a:r>
            <a:rPr lang="ru-RU" sz="1700" b="1" i="0" dirty="0" smtClean="0">
              <a:latin typeface="Arial" panose="020B0604020202020204" pitchFamily="34" charset="0"/>
              <a:cs typeface="Arial" panose="020B0604020202020204" pitchFamily="34" charset="0"/>
            </a:rPr>
            <a:t>2026 </a:t>
          </a:r>
          <a:r>
            <a:rPr lang="ru-RU" sz="1700" b="1" i="0" dirty="0" smtClean="0">
              <a:latin typeface="Arial" panose="020B0604020202020204" pitchFamily="34" charset="0"/>
              <a:cs typeface="Arial" panose="020B0604020202020204" pitchFamily="34" charset="0"/>
            </a:rPr>
            <a:t>год</a:t>
          </a:r>
          <a:endParaRPr lang="ru-RU" sz="1700" b="1" i="0" dirty="0" smtClean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0"/>
        <a:ext cx="8824595" cy="19932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#1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dir/>
      <dgm:resizeHandles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#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dir/>
      <dgm:resizeHandles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#1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#1">
  <dgm:title val=""/>
  <dgm:desc val=""/>
  <dgm:catLst>
    <dgm:cat type="3D" pri="11400"/>
  </dgm:catLst>
  <dgm:scene3d>
    <a:camera prst="orthographicFront"/>
    <a:lightRig rig="threePt" dir="t"/>
  </dgm:scene3d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830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61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415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75000"/>
              </a:schemeClr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484505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310" indent="-384175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 panose="05020102010507070707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 panose="020B0604030504040204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170" indent="-228600" algn="l" rtl="0" eaLnBrk="1" latinLnBrk="0" hangingPunct="1">
        <a:spcBef>
          <a:spcPct val="20000"/>
        </a:spcBef>
        <a:buClr>
          <a:schemeClr val="accent1"/>
        </a:buClr>
        <a:buFont typeface="Wingdings 2" panose="05020102010507070707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185" algn="l" rtl="0" eaLnBrk="1" latinLnBrk="0" hangingPunct="1">
        <a:spcBef>
          <a:spcPct val="20000"/>
        </a:spcBef>
        <a:buClr>
          <a:schemeClr val="accent1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705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12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microsoft.com/office/2007/relationships/diagramDrawing" Target="../diagrams/drawing1.xml"/><Relationship Id="rId5" Type="http://schemas.openxmlformats.org/officeDocument/2006/relationships/diagramQuickStyle" Target="../diagrams/quickStyle1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9040" y="285750"/>
            <a:ext cx="6467475" cy="267765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точнение</a:t>
            </a:r>
          </a:p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ражданский бюджет </a:t>
            </a:r>
          </a:p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ГУ «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Отдела </a:t>
            </a:r>
            <a:r>
              <a:rPr lang="en-US" alt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предпринимательства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Карасайского района»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2026-2028 годы </a:t>
            </a:r>
          </a:p>
          <a:p>
            <a:pPr algn="ctr"/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2195195" y="3212465"/>
            <a:ext cx="6779260" cy="2880360"/>
          </a:xfrm>
          <a:prstGeom prst="wedgeRoundRectCallout">
            <a:avLst/>
          </a:prstGeom>
          <a:solidFill>
            <a:srgbClr val="23E71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основании решения </a:t>
            </a:r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Карасайского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районного маслихата </a:t>
            </a:r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марта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года № </a:t>
            </a:r>
            <a:r>
              <a:rPr lang="kk-KZ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  <a:r>
              <a:rPr lang="en-US" sz="28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-3 </a:t>
            </a:r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бюджете Карасайского района на 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6-2028 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годы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just"/>
            <a:endParaRPr lang="en-US" sz="2400" b="1" dirty="0" smtClean="0"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1" descr="C:\Users\xxx\Desktop\Биржан\фото\калкан-7\Coat_of_Arms_of_Karasay_District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2071734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2844" y="130542"/>
          <a:ext cx="8858312" cy="639480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086610"/>
                <a:gridCol w="6771702"/>
              </a:tblGrid>
              <a:tr h="1009441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u="sng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БЮДЖЕТНАЯ  ПРОГРАММА</a:t>
                      </a:r>
                      <a:endParaRPr lang="ru-RU" sz="1800" b="1" u="sng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</a:t>
                      </a:r>
                      <a:r>
                        <a:rPr lang="en-US" altLang="en-US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800" b="1" kern="1200" baseline="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001 </a:t>
                      </a:r>
                      <a:r>
                        <a:rPr lang="en-US" sz="16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– «</a:t>
                      </a:r>
                      <a:r>
                        <a:rPr kumimoji="0" lang="en-US" altLang="en-US" sz="1800" b="1" u="non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Услуги по реализации государственной политики на местном уровне в области развития предпринимательства</a:t>
                      </a:r>
                      <a:r>
                        <a:rPr kumimoji="0" lang="ru-RU" sz="1800" b="1" u="none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</a:t>
                      </a:r>
                      <a:endParaRPr kumimoji="0" lang="ru-RU" sz="1800" b="1" u="non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FF00">
                            <a:shade val="30000"/>
                            <a:satMod val="115000"/>
                          </a:srgbClr>
                        </a:gs>
                        <a:gs pos="50000">
                          <a:srgbClr val="FFFF00">
                            <a:shade val="67500"/>
                            <a:satMod val="115000"/>
                          </a:srgbClr>
                        </a:gs>
                        <a:gs pos="100000">
                          <a:srgbClr val="FFFF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81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Цель </a:t>
                      </a: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бюджетной программы:</a:t>
                      </a:r>
                      <a:endParaRPr lang="ru-RU" sz="1800" b="1" dirty="0">
                        <a:effectLst/>
                        <a:latin typeface="Arial" panose="020B0604020202020204" pitchFamily="34" charset="0"/>
                        <a:ea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E71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6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Реализация государственной политики в области формирования и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6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развития экономической политики,системы государственного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60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планирования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E719"/>
                    </a:solidFill>
                  </a:tcPr>
                </a:tc>
              </a:tr>
              <a:tr h="29036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Описание </a:t>
                      </a:r>
                      <a:r>
                        <a:rPr lang="en-US" sz="18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(обоснование) бюджетной программы:</a:t>
                      </a:r>
                      <a:endParaRPr lang="ru-RU" sz="1800" b="1" dirty="0">
                        <a:effectLst/>
                        <a:latin typeface="Arial" panose="020B0604020202020204" pitchFamily="34" charset="0"/>
                        <a:ea typeface="Calibri" panose="020F0502020204030204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Социально-экономическое развитие района, осуществление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мониторинга развития предпринимательства и промышленности в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районе, планирование и разработка основных направлений и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приоритетов инвестиционной политики района, финансирование по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обеспечению работы отдела.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75000"/>
              </a:schemeClr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4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7164"/>
            <a:ext cx="9022231" cy="6592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49368" y="124163"/>
            <a:ext cx="3744416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5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</a:t>
            </a:r>
            <a:r>
              <a:rPr lang="ru-RU" b="1" spc="-7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spc="-12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бюджетной </a:t>
            </a:r>
            <a:r>
              <a:rPr lang="ru-RU" b="1" spc="-7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программе (млн. тенге)</a:t>
            </a:r>
          </a:p>
        </p:txBody>
      </p:sp>
      <p:graphicFrame>
        <p:nvGraphicFramePr>
          <p:cNvPr id="9" name="Схема 8"/>
          <p:cNvGraphicFramePr/>
          <p:nvPr/>
        </p:nvGraphicFramePr>
        <p:xfrm>
          <a:off x="124460" y="1121410"/>
          <a:ext cx="4161790" cy="3126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018712" y="77164"/>
            <a:ext cx="3786214" cy="92333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5"/>
              </a:spcBef>
            </a:pPr>
            <a:r>
              <a:rPr lang="ru-RU" b="1" spc="-2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Показатели прямого </a:t>
            </a:r>
            <a:r>
              <a:rPr lang="ru-RU" b="1" spc="-2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результата: </a:t>
            </a:r>
            <a:r>
              <a:rPr lang="ru-RU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Штатная 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работников </a:t>
            </a:r>
            <a:r>
              <a:rPr lang="ru-RU" b="1" spc="-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отдела</a:t>
            </a:r>
            <a:endParaRPr lang="ru-RU" b="1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4645025" y="1108075"/>
          <a:ext cx="4017010" cy="3057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17354" y="4581127"/>
          <a:ext cx="8388448" cy="1668780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8583"/>
                <a:gridCol w="4579865"/>
              </a:tblGrid>
              <a:tr h="15714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="1" dirty="0" smtClean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Конечные результаты бюджетной программы: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800" b="1" dirty="0" smtClean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E719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660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деятельности отдела </a:t>
                      </a:r>
                      <a:r>
                        <a:rPr lang="en-US" alt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предпринимательства</a:t>
                      </a:r>
                      <a:r>
                        <a:rPr lang="en-US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Карасайского района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лимитом штатной численности </a:t>
                      </a:r>
                      <a:r>
                        <a:rPr lang="en-US" alt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единицы для эффективного исполнения возложенных функций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E71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/>
          <a:srcRect t="28720"/>
          <a:stretch>
            <a:fillRect/>
          </a:stretch>
        </p:blipFill>
        <p:spPr>
          <a:xfrm>
            <a:off x="7596336" y="241672"/>
            <a:ext cx="1440160" cy="1750232"/>
          </a:xfrm>
          <a:prstGeom prst="rect">
            <a:avLst/>
          </a:prstGeom>
        </p:spPr>
      </p:pic>
      <p:graphicFrame>
        <p:nvGraphicFramePr>
          <p:cNvPr id="15" name="Схема 14"/>
          <p:cNvGraphicFramePr/>
          <p:nvPr/>
        </p:nvGraphicFramePr>
        <p:xfrm>
          <a:off x="251460" y="166370"/>
          <a:ext cx="8824595" cy="19932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1" name="Содержимое 3"/>
          <p:cNvGraphicFramePr>
            <a:graphicFrameLocks noGrp="1"/>
          </p:cNvGraphicFramePr>
          <p:nvPr>
            <p:ph idx="1"/>
            <p:custDataLst>
              <p:tags r:id="rId1"/>
            </p:custDataLst>
          </p:nvPr>
        </p:nvGraphicFramePr>
        <p:xfrm>
          <a:off x="251460" y="2266315"/>
          <a:ext cx="8784590" cy="438023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24815"/>
                <a:gridCol w="4534535"/>
                <a:gridCol w="1094105"/>
                <a:gridCol w="988695"/>
                <a:gridCol w="910590"/>
                <a:gridCol w="831850"/>
              </a:tblGrid>
              <a:tr h="769620">
                <a:tc rowSpan="2"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Минимальные расчетные показатели 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(тенге)</a:t>
                      </a:r>
                      <a:endParaRPr lang="en-US" sz="14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Отчетный год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 текущего года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Плановый период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24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r>
                        <a:rPr lang="en-US" sz="16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2026г.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r>
                        <a:rPr lang="en-US" sz="16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r>
                        <a:rPr lang="en-US" sz="16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г.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21856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Месячный расчетный показатель (МРП) для исчисления пособий и иных социальных выплат, а также применения штрафных санкций, налогов и других платежей в соответствии с законодательством Республики Казахстан </a:t>
                      </a:r>
                      <a:endParaRPr lang="ru-RU" sz="1400" b="0" i="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3932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4325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4 355 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4 573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Минимальный размер заработной платы (МЗП)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r>
                        <a:rPr lang="en-US" alt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r>
                        <a:rPr lang="en-US" alt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r>
                        <a:rPr lang="en-US" alt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r>
                        <a:rPr lang="en-US" alt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19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Минимальный размер государственной базовой пенсионной выплаты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32 360</a:t>
                      </a:r>
                    </a:p>
                  </a:txBody>
                  <a:tcPr marL="9304" marR="9304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ru-RU" sz="16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35 596 </a:t>
                      </a:r>
                    </a:p>
                  </a:txBody>
                  <a:tcPr marL="9304" marR="9304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ru-RU" sz="16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35 847 </a:t>
                      </a:r>
                    </a:p>
                  </a:txBody>
                  <a:tcPr marL="9304" marR="9304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ru-RU" sz="16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37 640 </a:t>
                      </a:r>
                    </a:p>
                  </a:txBody>
                  <a:tcPr marL="9304" marR="9304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64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Минимальный размер пенсии.</a:t>
                      </a:r>
                      <a:endParaRPr lang="ru-RU" sz="1400" b="0" i="0" kern="1200" dirty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62 771</a:t>
                      </a:r>
                    </a:p>
                  </a:txBody>
                  <a:tcPr marL="9304" marR="9304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en-US" alt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69 049 </a:t>
                      </a:r>
                    </a:p>
                  </a:txBody>
                  <a:tcPr marL="9304" marR="9304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ru-RU" sz="16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72 203  </a:t>
                      </a:r>
                    </a:p>
                  </a:txBody>
                  <a:tcPr marL="9304" marR="9304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ru-RU" sz="16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77 258 </a:t>
                      </a:r>
                    </a:p>
                  </a:txBody>
                  <a:tcPr marL="9304" marR="9304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66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Величина прожиточного минимума для исчисления размеров базовых социальных выплат</a:t>
                      </a:r>
                      <a:endParaRPr lang="ru-RU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46 228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50 851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51 210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53 771 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91*344"/>
  <p:tag name="TABLE_ENDDRAG_RECT" val="19*178*691*34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</TotalTime>
  <Words>359</Words>
  <Application>WPS Presentation</Application>
  <PresentationFormat>Экран (4:3)</PresentationFormat>
  <Paragraphs>75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Яркая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Гульзинат Сыдыкова</dc:creator>
  <cp:lastModifiedBy>Пользователь</cp:lastModifiedBy>
  <cp:revision>183</cp:revision>
  <dcterms:created xsi:type="dcterms:W3CDTF">2020-01-30T11:38:00Z</dcterms:created>
  <dcterms:modified xsi:type="dcterms:W3CDTF">2026-10-09T09:58:21Z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F0059B346F574F02BBE8ABCD488C609E_12</vt:lpwstr>
  </property>
  <property fmtid="{D5CDD505-2E9C-101B-9397-08002B2CF9AE}" pid="3" name="KSOProductBuildVer">
    <vt:lpwstr>1049-12.1.0.25830</vt:lpwstr>
  </property>
</Properties>
</file>