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431" r:id="rId2"/>
    <p:sldId id="735" r:id="rId3"/>
    <p:sldId id="682" r:id="rId4"/>
    <p:sldId id="683" r:id="rId5"/>
    <p:sldId id="684" r:id="rId6"/>
    <p:sldId id="685" r:id="rId7"/>
    <p:sldId id="733" r:id="rId8"/>
    <p:sldId id="803" r:id="rId9"/>
    <p:sldId id="688" r:id="rId10"/>
    <p:sldId id="839" r:id="rId11"/>
    <p:sldId id="708" r:id="rId12"/>
    <p:sldId id="806" r:id="rId13"/>
    <p:sldId id="810" r:id="rId14"/>
    <p:sldId id="809" r:id="rId15"/>
    <p:sldId id="879" r:id="rId16"/>
    <p:sldId id="880" r:id="rId17"/>
    <p:sldId id="881" r:id="rId18"/>
    <p:sldId id="882" r:id="rId19"/>
    <p:sldId id="874" r:id="rId20"/>
    <p:sldId id="740" r:id="rId21"/>
    <p:sldId id="883" r:id="rId22"/>
    <p:sldId id="746" r:id="rId23"/>
    <p:sldId id="866" r:id="rId24"/>
    <p:sldId id="736" r:id="rId25"/>
    <p:sldId id="868" r:id="rId26"/>
    <p:sldId id="742" r:id="rId27"/>
    <p:sldId id="884" r:id="rId28"/>
    <p:sldId id="878" r:id="rId29"/>
    <p:sldId id="871" r:id="rId30"/>
    <p:sldId id="747" r:id="rId31"/>
    <p:sldId id="704" r:id="rId32"/>
  </p:sldIdLst>
  <p:sldSz cx="9144000" cy="5143500" type="screen16x9"/>
  <p:notesSz cx="6797675" cy="9925050"/>
  <p:defaultTextStyle>
    <a:defPPr>
      <a:defRPr lang="ru-RU"/>
    </a:defPPr>
    <a:lvl1pPr marL="0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811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622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436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242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055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0862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7673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4482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ульмира Таласбаева" initials="ГТ" lastIdx="6" clrIdx="0">
    <p:extLst>
      <p:ext uri="{19B8F6BF-5375-455C-9EA6-DF929625EA0E}">
        <p15:presenceInfo xmlns:p15="http://schemas.microsoft.com/office/powerpoint/2012/main" userId="S-1-5-21-195410632-722831623-1993640861-1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BFC"/>
    <a:srgbClr val="6076B4"/>
    <a:srgbClr val="E2B022"/>
    <a:srgbClr val="CCEAFC"/>
    <a:srgbClr val="DBEEF4"/>
    <a:srgbClr val="7753A7"/>
    <a:srgbClr val="CFDCF0"/>
    <a:srgbClr val="0CA7D0"/>
    <a:srgbClr val="09ABD1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182" autoAdjust="0"/>
  </p:normalViewPr>
  <p:slideViewPr>
    <p:cSldViewPr>
      <p:cViewPr varScale="1">
        <p:scale>
          <a:sx n="146" d="100"/>
          <a:sy n="146" d="100"/>
        </p:scale>
        <p:origin x="630" y="15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FD86-4616-9CFB-6D444E78DC1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FAD-4E86-BD79-DB9B36F212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FAD-4E86-BD79-DB9B36F212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FD86-4616-9CFB-6D444E78DC1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D86-4616-9CFB-6D444E78DC1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FD86-4616-9CFB-6D444E78DC1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D86-4616-9CFB-6D444E78DC1B}"/>
              </c:ext>
            </c:extLst>
          </c:dPt>
          <c:dLbls>
            <c:dLbl>
              <c:idx val="0"/>
              <c:layout>
                <c:manualLayout>
                  <c:x val="8.8170586647397256E-2"/>
                  <c:y val="-0.1166208169291338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D86-4616-9CFB-6D444E78DC1B}"/>
                </c:ext>
              </c:extLst>
            </c:dLbl>
            <c:dLbl>
              <c:idx val="3"/>
              <c:layout>
                <c:manualLayout>
                  <c:x val="3.1906464020067557E-5"/>
                  <c:y val="-3.893897637795275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D86-4616-9CFB-6D444E78DC1B}"/>
                </c:ext>
              </c:extLst>
            </c:dLbl>
            <c:dLbl>
              <c:idx val="5"/>
              <c:layout>
                <c:manualLayout>
                  <c:x val="6.2084125638932681E-2"/>
                  <c:y val="-2.452288385826771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86-4616-9CFB-6D444E78DC1B}"/>
                </c:ext>
              </c:extLst>
            </c:dLbl>
            <c:dLbl>
              <c:idx val="6"/>
              <c:layout>
                <c:manualLayout>
                  <c:x val="0.11157219904859056"/>
                  <c:y val="8.801673228346452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86-4616-9CFB-6D444E78DC1B}"/>
                </c:ext>
              </c:extLst>
            </c:dLbl>
            <c:spPr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Налоговые поступления </c:v>
                </c:pt>
                <c:pt idx="1">
                  <c:v>Неналоговые поступления</c:v>
                </c:pt>
                <c:pt idx="2">
                  <c:v>Поступления от продажи основного капитала</c:v>
                </c:pt>
                <c:pt idx="3">
                  <c:v>Поступления трансфертов</c:v>
                </c:pt>
                <c:pt idx="4">
                  <c:v>Поступления займов (кредиты)</c:v>
                </c:pt>
                <c:pt idx="5">
                  <c:v>Погашение бюджетных кредитов</c:v>
                </c:pt>
                <c:pt idx="6">
                  <c:v>Свободные остатки</c:v>
                </c:pt>
              </c:strCache>
            </c:strRef>
          </c:cat>
          <c:val>
            <c:numRef>
              <c:f>Лист1!$B$2:$B$8</c:f>
              <c:numCache>
                <c:formatCode>#\ ##0.0</c:formatCode>
                <c:ptCount val="7"/>
                <c:pt idx="0">
                  <c:v>415173</c:v>
                </c:pt>
                <c:pt idx="1">
                  <c:v>818.2</c:v>
                </c:pt>
                <c:pt idx="2">
                  <c:v>14061.5</c:v>
                </c:pt>
                <c:pt idx="3">
                  <c:v>20014.5</c:v>
                </c:pt>
                <c:pt idx="4">
                  <c:v>3.3</c:v>
                </c:pt>
                <c:pt idx="5">
                  <c:v>5174.5</c:v>
                </c:pt>
                <c:pt idx="6">
                  <c:v>10225.299999999999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86-4616-9CFB-6D444E78DC1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6773263282779"/>
          <c:y val="5.4334931317109536E-2"/>
          <c:w val="0.42609187145307664"/>
          <c:h val="0.91967232625271311"/>
        </c:manualLayout>
      </c:layout>
      <c:pieChart>
        <c:varyColors val="1"/>
        <c:ser>
          <c:idx val="0"/>
          <c:order val="0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6D8F-4E4C-98B9-177CEA7ADA91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6D8F-4E4C-98B9-177CEA7ADA91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6D8F-4E4C-98B9-177CEA7ADA91}"/>
              </c:ext>
            </c:extLst>
          </c:dPt>
          <c:dPt>
            <c:idx val="3"/>
            <c:bubble3D val="0"/>
            <c:spPr>
              <a:solidFill>
                <a:schemeClr val="bg2">
                  <a:lumMod val="9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6D8F-4E4C-98B9-177CEA7ADA91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6D8F-4E4C-98B9-177CEA7ADA91}"/>
              </c:ext>
            </c:extLst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6D8F-4E4C-98B9-177CEA7ADA91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6D8F-4E4C-98B9-177CEA7ADA91}"/>
              </c:ext>
            </c:extLst>
          </c:dPt>
          <c:dPt>
            <c:idx val="7"/>
            <c:bubble3D val="0"/>
            <c:spPr>
              <a:solidFill>
                <a:schemeClr val="tx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6D8F-4E4C-98B9-177CEA7ADA91}"/>
              </c:ext>
            </c:extLst>
          </c:dPt>
          <c:dPt>
            <c:idx val="8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8-6D8F-4E4C-98B9-177CEA7ADA91}"/>
              </c:ext>
            </c:extLst>
          </c:dPt>
          <c:dLbls>
            <c:dLbl>
              <c:idx val="1"/>
              <c:layout>
                <c:manualLayout>
                  <c:x val="8.8268444945705155E-2"/>
                  <c:y val="1.2840129343775869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3 845,7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D8F-4E4C-98B9-177CEA7ADA91}"/>
                </c:ext>
              </c:extLst>
            </c:dLbl>
            <c:dLbl>
              <c:idx val="2"/>
              <c:layout>
                <c:manualLayout>
                  <c:x val="8.9202523180159032E-2"/>
                  <c:y val="-1.4714685862520047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7 322,6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D8F-4E4C-98B9-177CEA7ADA91}"/>
                </c:ext>
              </c:extLst>
            </c:dLbl>
            <c:dLbl>
              <c:idx val="3"/>
              <c:layout>
                <c:manualLayout>
                  <c:x val="3.4454510590706776E-2"/>
                  <c:y val="-2.877033402711536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</a:t>
                    </a:r>
                    <a:r>
                      <a:rPr lang="en-US" baseline="0" dirty="0"/>
                      <a:t>  687,2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D8F-4E4C-98B9-177CEA7ADA91}"/>
                </c:ext>
              </c:extLst>
            </c:dLbl>
            <c:dLbl>
              <c:idx val="4"/>
              <c:layout>
                <c:manualLayout>
                  <c:x val="1.182049970528893E-2"/>
                  <c:y val="-5.104789797301309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17</a:t>
                    </a:r>
                    <a:r>
                      <a:rPr lang="en-US" baseline="0" dirty="0"/>
                      <a:t> 356,3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6D8F-4E4C-98B9-177CEA7ADA91}"/>
                </c:ext>
              </c:extLst>
            </c:dLbl>
            <c:dLbl>
              <c:idx val="5"/>
              <c:layout>
                <c:manualLayout>
                  <c:x val="2.3856719412391356E-2"/>
                  <c:y val="6.473146762292544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153,2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D8F-4E4C-98B9-177CEA7ADA91}"/>
                </c:ext>
              </c:extLst>
            </c:dLbl>
            <c:dLbl>
              <c:idx val="6"/>
              <c:layout>
                <c:manualLayout>
                  <c:x val="7.2219089342794321E-2"/>
                  <c:y val="-6.5701581410124624E-2"/>
                </c:manualLayout>
              </c:layout>
              <c:tx>
                <c:rich>
                  <a:bodyPr lIns="38100" tIns="19050" rIns="38100" bIns="19050">
                    <a:spAutoFit/>
                  </a:bodyPr>
                  <a:lstStyle/>
                  <a:p>
                    <a:pPr>
                      <a:defRPr/>
                    </a:pPr>
                    <a:endParaRPr lang="en-US" dirty="0"/>
                  </a:p>
                  <a:p>
                    <a:pPr>
                      <a:defRPr/>
                    </a:pPr>
                    <a:endParaRPr lang="en-US" dirty="0"/>
                  </a:p>
                  <a:p>
                    <a:pPr>
                      <a:defRPr/>
                    </a:pPr>
                    <a:r>
                      <a:rPr lang="en-US" dirty="0"/>
                      <a:t>37 089,3</a:t>
                    </a:r>
                  </a:p>
                  <a:p>
                    <a:pPr>
                      <a:defRPr/>
                    </a:pPr>
                    <a:endParaRPr lang="en-US" dirty="0"/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6D8F-4E4C-98B9-177CEA7ADA91}"/>
                </c:ext>
              </c:extLst>
            </c:dLbl>
            <c:dLbl>
              <c:idx val="7"/>
              <c:layout>
                <c:manualLayout>
                  <c:x val="-1.1979426428026267E-2"/>
                  <c:y val="2.926040730364639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</a:t>
                    </a:r>
                    <a:r>
                      <a:rPr lang="en-US" baseline="0" dirty="0"/>
                      <a:t> 531,5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6D8F-4E4C-98B9-177CEA7ADA91}"/>
                </c:ext>
              </c:extLst>
            </c:dLbl>
            <c:dLbl>
              <c:idx val="8"/>
              <c:layout>
                <c:manualLayout>
                  <c:x val="-3.5855746015733034E-2"/>
                  <c:y val="2.0101414331597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24</a:t>
                    </a:r>
                    <a:r>
                      <a:rPr lang="en-US" baseline="0" dirty="0"/>
                      <a:t> 451,1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6D8F-4E4C-98B9-177CEA7ADA91}"/>
                </c:ext>
              </c:extLst>
            </c:dLbl>
            <c:dLbl>
              <c:idx val="9"/>
              <c:layout>
                <c:manualLayout>
                  <c:x val="-3.6376154285023415E-2"/>
                  <c:y val="-1.4280679211489173E-2"/>
                </c:manualLayout>
              </c:layout>
              <c:tx>
                <c:rich>
                  <a:bodyPr lIns="38100" tIns="19050" rIns="38100" bIns="19050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10</a:t>
                    </a:r>
                    <a:r>
                      <a:rPr lang="en-US" baseline="0" dirty="0"/>
                      <a:t> 248,5</a:t>
                    </a:r>
                    <a:endParaRPr lang="en-US" dirty="0"/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8953-431B-AE0B-5A25584A834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>
                  <a:solidFill>
                    <a:schemeClr val="tx1"/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1">
                  <c:v>Промышленность,архитектурная,градостроительная и строительная деятельность</c:v>
                </c:pt>
                <c:pt idx="2">
                  <c:v>Социальная защита и обеспечение</c:v>
                </c:pt>
                <c:pt idx="3">
                  <c:v>Культура, спорт, информационное пространство</c:v>
                </c:pt>
                <c:pt idx="4">
                  <c:v>Общественный порядок, оборона, государственные услуги</c:v>
                </c:pt>
                <c:pt idx="5">
                  <c:v>Сельское хозяйство</c:v>
                </c:pt>
                <c:pt idx="6">
                  <c:v>Жилищно-коммунальное хозяйство</c:v>
                </c:pt>
                <c:pt idx="7">
                  <c:v>Топливно-энергетический комплекс</c:v>
                </c:pt>
                <c:pt idx="8">
                  <c:v>Транспорт и коммуникации</c:v>
                </c:pt>
                <c:pt idx="9">
                  <c:v>Прочие (без учета изъятий, погащения займов)</c:v>
                </c:pt>
              </c:strCache>
            </c:strRef>
          </c:cat>
          <c:val>
            <c:numRef>
              <c:f>Лист1!$B$2:$B$11</c:f>
              <c:numCache>
                <c:formatCode>#\ ##0.0</c:formatCode>
                <c:ptCount val="10"/>
                <c:pt idx="1">
                  <c:v>3845.7</c:v>
                </c:pt>
                <c:pt idx="2">
                  <c:v>7322.6</c:v>
                </c:pt>
                <c:pt idx="3">
                  <c:v>4687.2</c:v>
                </c:pt>
                <c:pt idx="4">
                  <c:v>17356.3</c:v>
                </c:pt>
                <c:pt idx="5">
                  <c:v>153.19999999999999</c:v>
                </c:pt>
                <c:pt idx="6">
                  <c:v>37089.300000000003</c:v>
                </c:pt>
                <c:pt idx="7">
                  <c:v>1531.5</c:v>
                </c:pt>
                <c:pt idx="8">
                  <c:v>24451.1</c:v>
                </c:pt>
                <c:pt idx="9">
                  <c:v>10248.5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D8F-4E4C-98B9-177CEA7AD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9061">
          <a:noFill/>
        </a:ln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2767884805755181"/>
          <c:y val="0"/>
          <c:w val="0.36332396303265246"/>
          <c:h val="0.98046196216297454"/>
        </c:manualLayout>
      </c:layout>
      <c:overlay val="0"/>
    </c:legend>
    <c:plotVisOnly val="0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27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2-20T17:48:44.482" idx="6">
    <p:pos x="5630" y="701"/>
    <p:text/>
    <p:extLst>
      <p:ext uri="{C676402C-5697-4E1C-873F-D02D1690AC5C}">
        <p15:threadingInfo xmlns:p15="http://schemas.microsoft.com/office/powerpoint/2012/main" timeZoneBias="-360"/>
      </p:ext>
    </p:extLs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0.47934</cdr:x>
      <cdr:y>0.7538</cdr:y>
    </cdr:from>
    <cdr:to>
      <cdr:x>0.50413</cdr:x>
      <cdr:y>0.78924</cdr:y>
    </cdr:to>
    <cdr:cxnSp macro="">
      <cdr:nvCxnSpPr>
        <cdr:cNvPr id="5" name="Прямая со стрелкой 4">
          <a:extLst xmlns:a="http://schemas.openxmlformats.org/drawingml/2006/main">
            <a:ext uri="{FF2B5EF4-FFF2-40B4-BE49-F238E27FC236}">
              <a16:creationId xmlns:a16="http://schemas.microsoft.com/office/drawing/2014/main" id="{6831FFB9-D726-7905-E5CD-6D4FA0258AEA}"/>
            </a:ext>
          </a:extLst>
        </cdr:cNvPr>
        <cdr:cNvCxnSpPr/>
      </cdr:nvCxnSpPr>
      <cdr:spPr>
        <a:xfrm xmlns:a="http://schemas.openxmlformats.org/drawingml/2006/main">
          <a:off x="4176464" y="3063457"/>
          <a:ext cx="216024" cy="14401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0.24793</cdr:x>
      <cdr:y>0.09822</cdr:y>
    </cdr:from>
    <cdr:to>
      <cdr:x>0.26446</cdr:x>
      <cdr:y>0.18681</cdr:y>
    </cdr:to>
    <cdr:cxnSp macro="">
      <cdr:nvCxnSpPr>
        <cdr:cNvPr id="8" name="Прямая со стрелкой 7">
          <a:extLst xmlns:a="http://schemas.openxmlformats.org/drawingml/2006/main">
            <a:ext uri="{FF2B5EF4-FFF2-40B4-BE49-F238E27FC236}">
              <a16:creationId xmlns:a16="http://schemas.microsoft.com/office/drawing/2014/main" id="{75F9B6C5-C93D-6F98-4095-E4A83CBB251F}"/>
            </a:ext>
          </a:extLst>
        </cdr:cNvPr>
        <cdr:cNvCxnSpPr/>
      </cdr:nvCxnSpPr>
      <cdr:spPr>
        <a:xfrm xmlns:a="http://schemas.openxmlformats.org/drawingml/2006/main" flipH="1" flipV="1">
          <a:off x="2160240" y="399161"/>
          <a:ext cx="144016" cy="36004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>
              <a:lumMod val="95000"/>
              <a:lumOff val="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7" y="6"/>
            <a:ext cx="2945659" cy="496253"/>
          </a:xfrm>
          <a:prstGeom prst="rect">
            <a:avLst/>
          </a:prstGeom>
        </p:spPr>
        <p:txBody>
          <a:bodyPr vert="horz" lIns="91148" tIns="45573" rIns="91148" bIns="455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50" y="6"/>
            <a:ext cx="2945659" cy="496253"/>
          </a:xfrm>
          <a:prstGeom prst="rect">
            <a:avLst/>
          </a:prstGeom>
        </p:spPr>
        <p:txBody>
          <a:bodyPr vert="horz" lIns="91148" tIns="45573" rIns="91148" bIns="45573" rtlCol="0"/>
          <a:lstStyle>
            <a:lvl1pPr algn="r">
              <a:defRPr sz="1200"/>
            </a:lvl1pPr>
          </a:lstStyle>
          <a:p>
            <a:fld id="{EC216C2E-BB10-4C88-BB92-6DFDEF2F3659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48" tIns="45573" rIns="91148" bIns="4557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4404"/>
            <a:ext cx="5438140" cy="4466271"/>
          </a:xfrm>
          <a:prstGeom prst="rect">
            <a:avLst/>
          </a:prstGeom>
        </p:spPr>
        <p:txBody>
          <a:bodyPr vert="horz" lIns="91148" tIns="45573" rIns="91148" bIns="4557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7" y="9427079"/>
            <a:ext cx="2945659" cy="496253"/>
          </a:xfrm>
          <a:prstGeom prst="rect">
            <a:avLst/>
          </a:prstGeom>
        </p:spPr>
        <p:txBody>
          <a:bodyPr vert="horz" lIns="91148" tIns="45573" rIns="91148" bIns="455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50" y="9427079"/>
            <a:ext cx="2945659" cy="496253"/>
          </a:xfrm>
          <a:prstGeom prst="rect">
            <a:avLst/>
          </a:prstGeom>
        </p:spPr>
        <p:txBody>
          <a:bodyPr vert="horz" lIns="91148" tIns="45573" rIns="91148" bIns="45573" rtlCol="0" anchor="b"/>
          <a:lstStyle>
            <a:lvl1pPr algn="r">
              <a:defRPr sz="1200"/>
            </a:lvl1pPr>
          </a:lstStyle>
          <a:p>
            <a:fld id="{F15F92DB-CE9A-427F-B522-58E93BCE65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794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811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622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436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42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055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862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673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4482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/>
          <p:cNvSpPr txBox="1">
            <a:spLocks noChangeArrowheads="1"/>
          </p:cNvSpPr>
          <p:nvPr/>
        </p:nvSpPr>
        <p:spPr bwMode="auto">
          <a:xfrm>
            <a:off x="2124274" y="753962"/>
            <a:ext cx="2549128" cy="372229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969" tIns="45484" rIns="90969" bIns="45484" anchor="ctr"/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ru-RU" altLang="ru-RU">
              <a:latin typeface="Arial" charset="0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768" y="4713844"/>
            <a:ext cx="5436567" cy="44667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2124274" y="753962"/>
            <a:ext cx="2549128" cy="372229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969" tIns="45484" rIns="90969" bIns="45484" anchor="ctr"/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768" y="4713844"/>
            <a:ext cx="5436567" cy="44667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2124274" y="753962"/>
            <a:ext cx="2549128" cy="372229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969" tIns="45484" rIns="90969" bIns="45484" anchor="ctr"/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ru-RU" altLang="ru-RU">
              <a:latin typeface="Arial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768" y="4713844"/>
            <a:ext cx="5436567" cy="44667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4557" indent="-286368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5473" indent="-229095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3663" indent="-229095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61852" indent="-229095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20042" indent="-229095" defTabSz="45818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8231" indent="-229095" defTabSz="45818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36420" indent="-229095" defTabSz="45818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94610" indent="-229095" defTabSz="45818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defTabSz="920200">
              <a:defRPr/>
            </a:pPr>
            <a:fld id="{C6437818-93A5-4F9B-9379-4F221B10C35E}" type="slidenum">
              <a:rPr lang="ru-RU" altLang="ru-RU">
                <a:solidFill>
                  <a:srgbClr val="000000"/>
                </a:solidFill>
                <a:latin typeface="Arial" charset="0"/>
              </a:rPr>
              <a:pPr defTabSz="920200">
                <a:defRPr/>
              </a:pPr>
              <a:t>12</a:t>
            </a:fld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387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235" indent="-284321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7285" indent="-227457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2199" indent="-227457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7113" indent="-227457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2027" indent="-2274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56941" indent="-2274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11855" indent="-2274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66769" indent="-2274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D1006CD7-5F99-440C-A9E8-49243254013F}" type="slidenum">
              <a:rPr lang="ru-RU" altLang="ru-RU">
                <a:solidFill>
                  <a:srgbClr val="000000"/>
                </a:solidFill>
                <a:latin typeface="Arial" charset="0"/>
              </a:rPr>
              <a:pPr/>
              <a:t>13</a:t>
            </a:fld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019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811" indent="0" algn="ctr">
              <a:buNone/>
              <a:defRPr sz="2000"/>
            </a:lvl2pPr>
            <a:lvl3pPr marL="913622" indent="0" algn="ctr">
              <a:buNone/>
              <a:defRPr sz="1800"/>
            </a:lvl3pPr>
            <a:lvl4pPr marL="1370436" indent="0" algn="ctr">
              <a:buNone/>
              <a:defRPr sz="1600"/>
            </a:lvl4pPr>
            <a:lvl5pPr marL="1827242" indent="0" algn="ctr">
              <a:buNone/>
              <a:defRPr sz="1600"/>
            </a:lvl5pPr>
            <a:lvl6pPr marL="2284055" indent="0" algn="ctr">
              <a:buNone/>
              <a:defRPr sz="1600"/>
            </a:lvl6pPr>
            <a:lvl7pPr marL="2740862" indent="0" algn="ctr">
              <a:buNone/>
              <a:defRPr sz="1600"/>
            </a:lvl7pPr>
            <a:lvl8pPr marL="3197673" indent="0" algn="ctr">
              <a:buNone/>
              <a:defRPr sz="1600"/>
            </a:lvl8pPr>
            <a:lvl9pPr marL="3654482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63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28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17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68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62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4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72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0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08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76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44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109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511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11" indent="0">
              <a:buNone/>
              <a:defRPr sz="2000" b="1"/>
            </a:lvl2pPr>
            <a:lvl3pPr marL="913622" indent="0">
              <a:buNone/>
              <a:defRPr sz="1800" b="1"/>
            </a:lvl3pPr>
            <a:lvl4pPr marL="1370436" indent="0">
              <a:buNone/>
              <a:defRPr sz="1600" b="1"/>
            </a:lvl4pPr>
            <a:lvl5pPr marL="1827242" indent="0">
              <a:buNone/>
              <a:defRPr sz="1600" b="1"/>
            </a:lvl5pPr>
            <a:lvl6pPr marL="2284055" indent="0">
              <a:buNone/>
              <a:defRPr sz="1600" b="1"/>
            </a:lvl6pPr>
            <a:lvl7pPr marL="2740862" indent="0">
              <a:buNone/>
              <a:defRPr sz="1600" b="1"/>
            </a:lvl7pPr>
            <a:lvl8pPr marL="3197673" indent="0">
              <a:buNone/>
              <a:defRPr sz="1600" b="1"/>
            </a:lvl8pPr>
            <a:lvl9pPr marL="3654482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15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66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11" indent="0">
              <a:buNone/>
              <a:defRPr sz="2000" b="1"/>
            </a:lvl2pPr>
            <a:lvl3pPr marL="913622" indent="0">
              <a:buNone/>
              <a:defRPr sz="1800" b="1"/>
            </a:lvl3pPr>
            <a:lvl4pPr marL="1370436" indent="0">
              <a:buNone/>
              <a:defRPr sz="1600" b="1"/>
            </a:lvl4pPr>
            <a:lvl5pPr marL="1827242" indent="0">
              <a:buNone/>
              <a:defRPr sz="1600" b="1"/>
            </a:lvl5pPr>
            <a:lvl6pPr marL="2284055" indent="0">
              <a:buNone/>
              <a:defRPr sz="1600" b="1"/>
            </a:lvl6pPr>
            <a:lvl7pPr marL="2740862" indent="0">
              <a:buNone/>
              <a:defRPr sz="1600" b="1"/>
            </a:lvl7pPr>
            <a:lvl8pPr marL="3197673" indent="0">
              <a:buNone/>
              <a:defRPr sz="1600" b="1"/>
            </a:lvl8pPr>
            <a:lvl9pPr marL="3654482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6" y="1878815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97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229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28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91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543061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6811" indent="0">
              <a:buNone/>
              <a:defRPr sz="1400"/>
            </a:lvl2pPr>
            <a:lvl3pPr marL="913622" indent="0">
              <a:buNone/>
              <a:defRPr sz="1200"/>
            </a:lvl3pPr>
            <a:lvl4pPr marL="1370436" indent="0">
              <a:buNone/>
              <a:defRPr sz="1000"/>
            </a:lvl4pPr>
            <a:lvl5pPr marL="1827242" indent="0">
              <a:buNone/>
              <a:defRPr sz="1000"/>
            </a:lvl5pPr>
            <a:lvl6pPr marL="2284055" indent="0">
              <a:buNone/>
              <a:defRPr sz="1000"/>
            </a:lvl6pPr>
            <a:lvl7pPr marL="2740862" indent="0">
              <a:buNone/>
              <a:defRPr sz="1000"/>
            </a:lvl7pPr>
            <a:lvl8pPr marL="3197673" indent="0">
              <a:buNone/>
              <a:defRPr sz="1000"/>
            </a:lvl8pPr>
            <a:lvl9pPr marL="3654482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864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91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6811" indent="0">
              <a:buNone/>
              <a:defRPr sz="2800"/>
            </a:lvl2pPr>
            <a:lvl3pPr marL="913622" indent="0">
              <a:buNone/>
              <a:defRPr sz="2400"/>
            </a:lvl3pPr>
            <a:lvl4pPr marL="1370436" indent="0">
              <a:buNone/>
              <a:defRPr sz="2000"/>
            </a:lvl4pPr>
            <a:lvl5pPr marL="1827242" indent="0">
              <a:buNone/>
              <a:defRPr sz="2000"/>
            </a:lvl5pPr>
            <a:lvl6pPr marL="2284055" indent="0">
              <a:buNone/>
              <a:defRPr sz="2000"/>
            </a:lvl6pPr>
            <a:lvl7pPr marL="2740862" indent="0">
              <a:buNone/>
              <a:defRPr sz="2000"/>
            </a:lvl7pPr>
            <a:lvl8pPr marL="3197673" indent="0">
              <a:buNone/>
              <a:defRPr sz="2000"/>
            </a:lvl8pPr>
            <a:lvl9pPr marL="3654482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543061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6811" indent="0">
              <a:buNone/>
              <a:defRPr sz="1400"/>
            </a:lvl2pPr>
            <a:lvl3pPr marL="913622" indent="0">
              <a:buNone/>
              <a:defRPr sz="1200"/>
            </a:lvl3pPr>
            <a:lvl4pPr marL="1370436" indent="0">
              <a:buNone/>
              <a:defRPr sz="1000"/>
            </a:lvl4pPr>
            <a:lvl5pPr marL="1827242" indent="0">
              <a:buNone/>
              <a:defRPr sz="1000"/>
            </a:lvl5pPr>
            <a:lvl6pPr marL="2284055" indent="0">
              <a:buNone/>
              <a:defRPr sz="1000"/>
            </a:lvl6pPr>
            <a:lvl7pPr marL="2740862" indent="0">
              <a:buNone/>
              <a:defRPr sz="1000"/>
            </a:lvl7pPr>
            <a:lvl8pPr marL="3197673" indent="0">
              <a:buNone/>
              <a:defRPr sz="1000"/>
            </a:lvl8pPr>
            <a:lvl9pPr marL="3654482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52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39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5" y="273859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79" y="273859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474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10287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5900"/>
            <a:ext cx="4038600" cy="2914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485900"/>
            <a:ext cx="4038600" cy="2914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4686300"/>
            <a:ext cx="2133600" cy="3429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CD9CD6-8DEE-4DD7-96FB-A83A9368F5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9461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10287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485900"/>
            <a:ext cx="4038600" cy="2914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4038600" cy="2914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4686300"/>
            <a:ext cx="2133600" cy="3429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83C6E5-5B01-47F6-B818-499145626D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169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10287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485900"/>
            <a:ext cx="4038600" cy="2914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485900"/>
            <a:ext cx="4038600" cy="291465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4686300"/>
            <a:ext cx="2133600" cy="3429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4F0539-EB49-49AB-85A5-453D70CBFB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796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C28E8B-10A7-49BE-9E25-C3B6D1BF4647}" type="datetimeFigureOut">
              <a:rPr lang="en-US"/>
              <a:pPr>
                <a:defRPr/>
              </a:pPr>
              <a:t>10/9/2026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 tIns="0" bIns="0"/>
          <a:lstStyle>
            <a:lvl1pPr algn="r">
              <a:defRPr smtClean="0">
                <a:solidFill>
                  <a:srgbClr val="898989"/>
                </a:solidFill>
                <a:latin typeface="Gill Sans MT" pitchFamily="34" charset="0"/>
              </a:defRPr>
            </a:lvl1pPr>
          </a:lstStyle>
          <a:p>
            <a:pPr>
              <a:defRPr/>
            </a:pPr>
            <a:fld id="{69D2EA84-05E3-45A7-9E10-1B11CFD17A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619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362" tIns="45681" rIns="91362" bIns="45681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362" tIns="45681" rIns="91362" bIns="4568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362" tIns="45681" rIns="91362" bIns="4568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362" tIns="45681" rIns="91362" bIns="4568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362" tIns="45681" rIns="91362" bIns="4568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86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  <p:sldLayoutId id="2147483675" r:id="rId14"/>
    <p:sldLayoutId id="2147483676" r:id="rId15"/>
  </p:sldLayoutIdLst>
  <p:txStyles>
    <p:titleStyle>
      <a:lvl1pPr algn="l" defTabSz="91362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04" indent="-228404" algn="l" defTabSz="91362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217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026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836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646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457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265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079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888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11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22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436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42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055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862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673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482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3" y="1065094"/>
            <a:ext cx="7272808" cy="30074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2" tIns="45681" rIns="91362" bIns="45681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A7E15167-C247-4889-8C04-BCA392F6830D}"/>
              </a:ext>
            </a:extLst>
          </p:cNvPr>
          <p:cNvSpPr/>
          <p:nvPr/>
        </p:nvSpPr>
        <p:spPr>
          <a:xfrm>
            <a:off x="1766271" y="1635646"/>
            <a:ext cx="6382983" cy="107713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362" tIns="45681" rIns="91362" bIns="45681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ГРАЖДАНСКИЙ БЮДЖЕТ </a:t>
            </a:r>
          </a:p>
          <a:p>
            <a:pPr algn="ctr">
              <a:defRPr/>
            </a:pP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на 202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6</a:t>
            </a: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-202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8</a:t>
            </a: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годы</a:t>
            </a:r>
            <a:endParaRPr lang="ru-RU" altLang="ru-RU" sz="3200" b="1" dirty="0">
              <a:solidFill>
                <a:prstClr val="white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0308" y="4731992"/>
            <a:ext cx="8540164" cy="338475"/>
          </a:xfrm>
          <a:prstGeom prst="rect">
            <a:avLst/>
          </a:prstGeom>
        </p:spPr>
        <p:txBody>
          <a:bodyPr wrap="square" lIns="91362" tIns="45681" rIns="91362" bIns="45681">
            <a:spAutoFit/>
          </a:bodyPr>
          <a:lstStyle/>
          <a:p>
            <a:pPr algn="ctr"/>
            <a:r>
              <a:rPr lang="ru-RU" sz="16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Павлодар, 202</a:t>
            </a:r>
            <a:r>
              <a:rPr lang="en-US" sz="16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r>
              <a:rPr lang="ru-RU" sz="16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г.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6868" y="51470"/>
            <a:ext cx="8540164" cy="338475"/>
          </a:xfrm>
          <a:prstGeom prst="rect">
            <a:avLst/>
          </a:prstGeom>
        </p:spPr>
        <p:txBody>
          <a:bodyPr wrap="square" lIns="91362" tIns="45681" rIns="91362" bIns="45681">
            <a:spAutoFit/>
          </a:bodyPr>
          <a:lstStyle/>
          <a:p>
            <a:pPr algn="ctr"/>
            <a:r>
              <a:rPr lang="ru-RU" sz="1600" i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Отдел экономики и финансов города Павлодар </a:t>
            </a:r>
          </a:p>
        </p:txBody>
      </p:sp>
    </p:spTree>
    <p:extLst>
      <p:ext uri="{BB962C8B-B14F-4D97-AF65-F5344CB8AC3E}">
        <p14:creationId xmlns:p14="http://schemas.microsoft.com/office/powerpoint/2010/main" val="2962562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357188"/>
            <a:ext cx="8928992" cy="32385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Уважаемые посетители сайта!</a:t>
            </a:r>
          </a:p>
        </p:txBody>
      </p:sp>
      <p:sp>
        <p:nvSpPr>
          <p:cNvPr id="11267" name="Rectangle 3"/>
          <p:cNvSpPr>
            <a:spLocks noGrp="1"/>
          </p:cNvSpPr>
          <p:nvPr>
            <p:ph sz="quarter" idx="4294967295"/>
          </p:nvPr>
        </p:nvSpPr>
        <p:spPr>
          <a:xfrm>
            <a:off x="611188" y="735807"/>
            <a:ext cx="8424862" cy="4266010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/>
          <a:p>
            <a:pPr algn="just" eaLnBrk="1" hangingPunct="1">
              <a:buFont typeface="Wingdings" pitchFamily="2" charset="2"/>
              <a:buNone/>
            </a:pPr>
            <a:r>
              <a:rPr lang="ru-RU" altLang="ru-RU" sz="2000" dirty="0"/>
              <a:t>     	</a:t>
            </a:r>
            <a:r>
              <a:rPr lang="ru-RU" altLang="ru-RU" sz="1800" dirty="0">
                <a:latin typeface="Arial" charset="0"/>
                <a:cs typeface="Arial" charset="0"/>
              </a:rPr>
              <a:t>Вашему вниманию представлен гражданский бюджет  Павлодарского городского бюджета на 202</a:t>
            </a:r>
            <a:r>
              <a:rPr lang="en-US" altLang="ru-RU" sz="1800" dirty="0">
                <a:latin typeface="Arial" charset="0"/>
                <a:cs typeface="Arial" charset="0"/>
              </a:rPr>
              <a:t>6</a:t>
            </a:r>
            <a:r>
              <a:rPr lang="ru-RU" altLang="ru-RU" sz="1800" dirty="0">
                <a:latin typeface="Arial" charset="0"/>
                <a:cs typeface="Arial" charset="0"/>
              </a:rPr>
              <a:t> </a:t>
            </a:r>
            <a:r>
              <a:rPr lang="ru-RU" altLang="ru-RU" sz="1800" b="1" dirty="0">
                <a:latin typeface="Arial" charset="0"/>
                <a:cs typeface="Arial" charset="0"/>
              </a:rPr>
              <a:t>─ </a:t>
            </a:r>
            <a:r>
              <a:rPr lang="ru-RU" altLang="ru-RU" sz="1800" dirty="0">
                <a:latin typeface="Arial" charset="0"/>
                <a:cs typeface="Arial" charset="0"/>
              </a:rPr>
              <a:t>202</a:t>
            </a:r>
            <a:r>
              <a:rPr lang="en-US" altLang="ru-RU" sz="1800" dirty="0">
                <a:latin typeface="Arial" charset="0"/>
                <a:cs typeface="Arial" charset="0"/>
              </a:rPr>
              <a:t>8</a:t>
            </a:r>
            <a:r>
              <a:rPr lang="ru-RU" altLang="ru-RU" sz="1800" dirty="0">
                <a:latin typeface="Arial" charset="0"/>
                <a:cs typeface="Arial" charset="0"/>
              </a:rPr>
              <a:t> годы, который содержит информацию об основных показателях, параметрах его формирования и направлениях расходования бюджетных средств.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sz="1800" dirty="0">
                <a:latin typeface="Arial" charset="0"/>
                <a:cs typeface="Arial" charset="0"/>
              </a:rPr>
              <a:t>      	Данный документ включает следующие разделы: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sz="1800" dirty="0">
                <a:latin typeface="Arial" charset="0"/>
                <a:cs typeface="Arial" charset="0"/>
              </a:rPr>
              <a:t>     - законодательная база бюджетного процесса;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sz="1800" dirty="0">
                <a:latin typeface="Arial" charset="0"/>
                <a:cs typeface="Arial" charset="0"/>
              </a:rPr>
              <a:t>     - схема бюджетного процесса;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altLang="ru-RU" sz="1800" dirty="0">
                <a:latin typeface="Arial" charset="0"/>
                <a:cs typeface="Arial" charset="0"/>
              </a:rPr>
              <a:t>     - планирование Павлодарского городского бюджета.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ru-RU" altLang="ru-RU" sz="1800" dirty="0">
                <a:latin typeface="Arial" charset="0"/>
                <a:cs typeface="Arial" charset="0"/>
              </a:rPr>
              <a:t>    	Павлодарский городской бюджет на 202</a:t>
            </a:r>
            <a:r>
              <a:rPr lang="en-US" altLang="ru-RU" sz="1800" dirty="0">
                <a:latin typeface="Arial" charset="0"/>
                <a:cs typeface="Arial" charset="0"/>
              </a:rPr>
              <a:t>6</a:t>
            </a:r>
            <a:r>
              <a:rPr lang="ru-RU" altLang="ru-RU" sz="1800" dirty="0">
                <a:latin typeface="Arial" charset="0"/>
                <a:cs typeface="Arial" charset="0"/>
              </a:rPr>
              <a:t>-202</a:t>
            </a:r>
            <a:r>
              <a:rPr lang="en-US" altLang="ru-RU" sz="1800" dirty="0">
                <a:latin typeface="Arial" charset="0"/>
                <a:cs typeface="Arial" charset="0"/>
              </a:rPr>
              <a:t>8</a:t>
            </a:r>
            <a:r>
              <a:rPr lang="ru-RU" altLang="ru-RU" sz="1800" dirty="0">
                <a:latin typeface="Arial" charset="0"/>
                <a:cs typeface="Arial" charset="0"/>
              </a:rPr>
              <a:t> годы сформирован в соответствии с Бюджетным и Налоговым кодексами Республики Казахстан, Прогнозом социально-экономического развития Павлодарской области на 202</a:t>
            </a:r>
            <a:r>
              <a:rPr lang="en-US" altLang="ru-RU" sz="1800" dirty="0">
                <a:latin typeface="Arial" charset="0"/>
                <a:cs typeface="Arial" charset="0"/>
              </a:rPr>
              <a:t>6</a:t>
            </a:r>
            <a:r>
              <a:rPr lang="ru-RU" altLang="ru-RU" sz="1800" dirty="0">
                <a:latin typeface="Arial" charset="0"/>
                <a:cs typeface="Arial" charset="0"/>
              </a:rPr>
              <a:t>-202</a:t>
            </a:r>
            <a:r>
              <a:rPr lang="en-US" altLang="ru-RU" sz="1800" dirty="0">
                <a:latin typeface="Arial" charset="0"/>
                <a:cs typeface="Arial" charset="0"/>
              </a:rPr>
              <a:t>8</a:t>
            </a:r>
            <a:r>
              <a:rPr lang="ru-RU" altLang="ru-RU" sz="1800" dirty="0">
                <a:latin typeface="Arial" charset="0"/>
                <a:cs typeface="Arial" charset="0"/>
              </a:rPr>
              <a:t> годы и утвержден на сессии Павлодарского городского маслихата  от 23 декабря 2025 года №2161/2.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ru-RU" altLang="ru-RU" sz="1800" dirty="0">
                <a:highlight>
                  <a:srgbClr val="F6FBFC"/>
                </a:highlight>
                <a:latin typeface="Arial" charset="0"/>
                <a:cs typeface="Arial" charset="0"/>
              </a:rPr>
              <a:t>     Решением маслихата №349/47 от 30 сентября  2026 года были внесены изменения в решение Павлодарского городского маслихата «О Павлодарском городском бюджете на 2026-2028 годы № 288/35 от 17 декабря 2025 года</a:t>
            </a:r>
          </a:p>
          <a:p>
            <a:pPr algn="just">
              <a:buNone/>
            </a:pPr>
            <a:r>
              <a:rPr lang="ru-RU" altLang="ru-RU" sz="1800" dirty="0">
                <a:solidFill>
                  <a:schemeClr val="tx1"/>
                </a:solidFill>
                <a:highlight>
                  <a:srgbClr val="FFFF00"/>
                </a:highlight>
                <a:latin typeface="Arial" charset="0"/>
                <a:cs typeface="Arial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938615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91" name="AutoShape 8"/>
          <p:cNvCxnSpPr>
            <a:cxnSpLocks noChangeShapeType="1"/>
          </p:cNvCxnSpPr>
          <p:nvPr/>
        </p:nvCxnSpPr>
        <p:spPr bwMode="auto">
          <a:xfrm>
            <a:off x="4632325" y="4839891"/>
            <a:ext cx="0" cy="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2292" name="AutoShape 16"/>
          <p:cNvSpPr>
            <a:spLocks noChangeArrowheads="1"/>
          </p:cNvSpPr>
          <p:nvPr/>
        </p:nvSpPr>
        <p:spPr bwMode="auto">
          <a:xfrm>
            <a:off x="5329238" y="3231357"/>
            <a:ext cx="946150" cy="108347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293" name="Скругленный прямоугольник 1"/>
          <p:cNvSpPr>
            <a:spLocks noChangeArrowheads="1"/>
          </p:cNvSpPr>
          <p:nvPr/>
        </p:nvSpPr>
        <p:spPr bwMode="auto">
          <a:xfrm>
            <a:off x="874714" y="965598"/>
            <a:ext cx="4359275" cy="472678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4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1541860"/>
            <a:ext cx="4381500" cy="489347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5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2115741"/>
            <a:ext cx="4381500" cy="390525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6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2569368"/>
            <a:ext cx="4381500" cy="367904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7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3046810"/>
            <a:ext cx="4381500" cy="435769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8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3617119"/>
            <a:ext cx="4419600" cy="435769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9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4193382"/>
            <a:ext cx="4381500" cy="473869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00" name="AutoShape 16"/>
          <p:cNvSpPr>
            <a:spLocks noChangeArrowheads="1"/>
          </p:cNvSpPr>
          <p:nvPr/>
        </p:nvSpPr>
        <p:spPr bwMode="auto">
          <a:xfrm>
            <a:off x="5335588" y="3779044"/>
            <a:ext cx="946150" cy="108347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01" name="AutoShape 16"/>
          <p:cNvSpPr>
            <a:spLocks noChangeArrowheads="1"/>
          </p:cNvSpPr>
          <p:nvPr/>
        </p:nvSpPr>
        <p:spPr bwMode="auto">
          <a:xfrm>
            <a:off x="5314950" y="4357687"/>
            <a:ext cx="946150" cy="109538"/>
          </a:xfrm>
          <a:prstGeom prst="leftRightArrow">
            <a:avLst>
              <a:gd name="adj1" fmla="val 50000"/>
              <a:gd name="adj2" fmla="val 245604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02" name="AutoShape 16"/>
          <p:cNvSpPr>
            <a:spLocks noChangeArrowheads="1"/>
          </p:cNvSpPr>
          <p:nvPr/>
        </p:nvSpPr>
        <p:spPr bwMode="auto">
          <a:xfrm>
            <a:off x="5330825" y="2686051"/>
            <a:ext cx="946150" cy="108347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03" name="AutoShape 16"/>
          <p:cNvSpPr>
            <a:spLocks noChangeArrowheads="1"/>
          </p:cNvSpPr>
          <p:nvPr/>
        </p:nvSpPr>
        <p:spPr bwMode="auto">
          <a:xfrm>
            <a:off x="5324475" y="1732360"/>
            <a:ext cx="946150" cy="108347"/>
          </a:xfrm>
          <a:prstGeom prst="leftRightArrow">
            <a:avLst>
              <a:gd name="adj1" fmla="val 50000"/>
              <a:gd name="adj2" fmla="val 248304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04" name="AutoShape 16"/>
          <p:cNvSpPr>
            <a:spLocks noChangeArrowheads="1"/>
          </p:cNvSpPr>
          <p:nvPr/>
        </p:nvSpPr>
        <p:spPr bwMode="auto">
          <a:xfrm>
            <a:off x="5294313" y="1185863"/>
            <a:ext cx="946150" cy="103585"/>
          </a:xfrm>
          <a:prstGeom prst="leftRightArrow">
            <a:avLst>
              <a:gd name="adj1" fmla="val 50000"/>
              <a:gd name="adj2" fmla="val 247540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05" name="AutoShape 16"/>
          <p:cNvSpPr>
            <a:spLocks noChangeArrowheads="1"/>
          </p:cNvSpPr>
          <p:nvPr/>
        </p:nvSpPr>
        <p:spPr bwMode="auto">
          <a:xfrm>
            <a:off x="5294313" y="2256235"/>
            <a:ext cx="946150" cy="107156"/>
          </a:xfrm>
          <a:prstGeom prst="leftRightArrow">
            <a:avLst>
              <a:gd name="adj1" fmla="val 50000"/>
              <a:gd name="adj2" fmla="val 251062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06" name="Text Box 12"/>
          <p:cNvSpPr txBox="1">
            <a:spLocks noChangeArrowheads="1"/>
          </p:cNvSpPr>
          <p:nvPr/>
        </p:nvSpPr>
        <p:spPr bwMode="auto">
          <a:xfrm>
            <a:off x="652463" y="4213623"/>
            <a:ext cx="4419600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/>
            <a:r>
              <a:rPr lang="ru-RU" altLang="ru-RU" sz="11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Утверждение Бюджетных программ</a:t>
            </a:r>
          </a:p>
          <a:p>
            <a:pPr algn="ctr" eaLnBrk="1" hangingPunct="1"/>
            <a:r>
              <a:rPr lang="ru-RU" altLang="ru-RU" sz="11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государственных органов </a:t>
            </a:r>
          </a:p>
        </p:txBody>
      </p:sp>
      <p:sp>
        <p:nvSpPr>
          <p:cNvPr id="12307" name="Text Box 12"/>
          <p:cNvSpPr txBox="1">
            <a:spLocks noChangeArrowheads="1"/>
          </p:cNvSpPr>
          <p:nvPr/>
        </p:nvSpPr>
        <p:spPr bwMode="auto">
          <a:xfrm>
            <a:off x="995364" y="915566"/>
            <a:ext cx="4319586" cy="43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/>
            <a:r>
              <a:rPr lang="ru-RU" altLang="ru-RU" sz="1100" dirty="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Проект прогноза бюджетных параметров       </a:t>
            </a:r>
            <a:r>
              <a:rPr lang="en-US" altLang="ru-RU" sz="1100" dirty="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                           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          (на 3- летний период)</a:t>
            </a:r>
          </a:p>
        </p:txBody>
      </p:sp>
      <p:sp>
        <p:nvSpPr>
          <p:cNvPr id="12308" name="Text Box 12"/>
          <p:cNvSpPr txBox="1">
            <a:spLocks noChangeArrowheads="1"/>
          </p:cNvSpPr>
          <p:nvPr/>
        </p:nvSpPr>
        <p:spPr bwMode="auto">
          <a:xfrm>
            <a:off x="847725" y="3594497"/>
            <a:ext cx="4165600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</a:pPr>
            <a:r>
              <a:rPr lang="ru-RU" altLang="ru-RU" sz="11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Принятие постановления о реализации решения маслихата о бюджете города</a:t>
            </a:r>
          </a:p>
        </p:txBody>
      </p:sp>
      <p:sp>
        <p:nvSpPr>
          <p:cNvPr id="12309" name="Text Box 12"/>
          <p:cNvSpPr txBox="1">
            <a:spLocks noChangeArrowheads="1"/>
          </p:cNvSpPr>
          <p:nvPr/>
        </p:nvSpPr>
        <p:spPr bwMode="auto">
          <a:xfrm>
            <a:off x="884239" y="2127647"/>
            <a:ext cx="4264025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</a:pPr>
            <a:r>
              <a:rPr lang="ru-RU" altLang="ru-RU" sz="11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Рассмотрение и определение проекта бюджета города на плановый период</a:t>
            </a:r>
          </a:p>
        </p:txBody>
      </p:sp>
      <p:sp>
        <p:nvSpPr>
          <p:cNvPr id="12310" name="Text Box 12"/>
          <p:cNvSpPr txBox="1">
            <a:spLocks noChangeArrowheads="1"/>
          </p:cNvSpPr>
          <p:nvPr/>
        </p:nvSpPr>
        <p:spPr bwMode="auto">
          <a:xfrm>
            <a:off x="652463" y="2562226"/>
            <a:ext cx="4621212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</a:pPr>
            <a:r>
              <a:rPr lang="ru-RU" altLang="ru-RU" sz="11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Предоставление проекта бюджета города на рассмотрение акимата</a:t>
            </a:r>
          </a:p>
        </p:txBody>
      </p:sp>
      <p:sp>
        <p:nvSpPr>
          <p:cNvPr id="12311" name="Text Box 12"/>
          <p:cNvSpPr txBox="1">
            <a:spLocks noChangeArrowheads="1"/>
          </p:cNvSpPr>
          <p:nvPr/>
        </p:nvSpPr>
        <p:spPr bwMode="auto">
          <a:xfrm>
            <a:off x="903288" y="3040857"/>
            <a:ext cx="4354512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</a:pPr>
            <a:r>
              <a:rPr lang="ru-RU" altLang="ru-RU" sz="11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Представление проекта решения маслихата о местном бюджете на предстоящий период</a:t>
            </a:r>
          </a:p>
        </p:txBody>
      </p:sp>
      <p:sp>
        <p:nvSpPr>
          <p:cNvPr id="12312" name="Text Box 12"/>
          <p:cNvSpPr txBox="1">
            <a:spLocks noChangeArrowheads="1"/>
          </p:cNvSpPr>
          <p:nvPr/>
        </p:nvSpPr>
        <p:spPr bwMode="auto">
          <a:xfrm>
            <a:off x="887414" y="1503760"/>
            <a:ext cx="4452937" cy="60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Составление и рассмотрение бюджетных заявок и </a:t>
            </a:r>
            <a:r>
              <a:rPr lang="ru-RU" altLang="ru-RU" sz="11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проектов бюджетных программ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 администраторов местных бюджетных программ</a:t>
            </a:r>
          </a:p>
        </p:txBody>
      </p:sp>
      <p:sp>
        <p:nvSpPr>
          <p:cNvPr id="12313" name="Скругленный прямоугольник 52"/>
          <p:cNvSpPr>
            <a:spLocks noChangeArrowheads="1"/>
          </p:cNvSpPr>
          <p:nvPr/>
        </p:nvSpPr>
        <p:spPr bwMode="auto">
          <a:xfrm>
            <a:off x="6265863" y="1566863"/>
            <a:ext cx="2393950" cy="464344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4" name="Скругленный прямоугольник 54"/>
          <p:cNvSpPr>
            <a:spLocks noChangeArrowheads="1"/>
          </p:cNvSpPr>
          <p:nvPr/>
        </p:nvSpPr>
        <p:spPr bwMode="auto">
          <a:xfrm>
            <a:off x="6200775" y="1008460"/>
            <a:ext cx="2387600" cy="438150"/>
          </a:xfrm>
          <a:prstGeom prst="roundRect">
            <a:avLst>
              <a:gd name="adj" fmla="val 6278"/>
            </a:avLst>
          </a:prstGeom>
          <a:solidFill>
            <a:srgbClr val="1187A7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5" name="Скругленный прямоугольник 57"/>
          <p:cNvSpPr>
            <a:spLocks noChangeArrowheads="1"/>
          </p:cNvSpPr>
          <p:nvPr/>
        </p:nvSpPr>
        <p:spPr bwMode="auto">
          <a:xfrm>
            <a:off x="6291263" y="3594498"/>
            <a:ext cx="2544762" cy="458390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6" name="Скругленный прямоугольник 58"/>
          <p:cNvSpPr>
            <a:spLocks noChangeArrowheads="1"/>
          </p:cNvSpPr>
          <p:nvPr/>
        </p:nvSpPr>
        <p:spPr bwMode="auto">
          <a:xfrm>
            <a:off x="6303964" y="3088482"/>
            <a:ext cx="2382837" cy="394097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7" name="Скругленный прямоугольник 59"/>
          <p:cNvSpPr>
            <a:spLocks noChangeArrowheads="1"/>
          </p:cNvSpPr>
          <p:nvPr/>
        </p:nvSpPr>
        <p:spPr bwMode="auto">
          <a:xfrm>
            <a:off x="6303964" y="2569368"/>
            <a:ext cx="2371725" cy="367904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8" name="Скругленный прямоугольник 60"/>
          <p:cNvSpPr>
            <a:spLocks noChangeArrowheads="1"/>
          </p:cNvSpPr>
          <p:nvPr/>
        </p:nvSpPr>
        <p:spPr bwMode="auto">
          <a:xfrm>
            <a:off x="6292850" y="2147888"/>
            <a:ext cx="2382838" cy="342900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9" name="Скругленный прямоугольник 61"/>
          <p:cNvSpPr>
            <a:spLocks noChangeArrowheads="1"/>
          </p:cNvSpPr>
          <p:nvPr/>
        </p:nvSpPr>
        <p:spPr bwMode="auto">
          <a:xfrm>
            <a:off x="6273801" y="4193382"/>
            <a:ext cx="2403475" cy="469106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20" name="Text Box 12"/>
          <p:cNvSpPr txBox="1">
            <a:spLocks noChangeArrowheads="1"/>
          </p:cNvSpPr>
          <p:nvPr/>
        </p:nvSpPr>
        <p:spPr bwMode="auto">
          <a:xfrm>
            <a:off x="6265863" y="1004888"/>
            <a:ext cx="2355850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</a:pPr>
            <a:r>
              <a:rPr lang="ru-RU" altLang="ru-RU" sz="11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Не позднее 20 апреля тек. финансового года</a:t>
            </a:r>
          </a:p>
        </p:txBody>
      </p:sp>
      <p:sp>
        <p:nvSpPr>
          <p:cNvPr id="12321" name="Text Box 12"/>
          <p:cNvSpPr txBox="1">
            <a:spLocks noChangeArrowheads="1"/>
          </p:cNvSpPr>
          <p:nvPr/>
        </p:nvSpPr>
        <p:spPr bwMode="auto">
          <a:xfrm>
            <a:off x="6200775" y="1571625"/>
            <a:ext cx="2355850" cy="43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До </a:t>
            </a:r>
            <a:r>
              <a:rPr lang="ru-RU" altLang="ru-RU" sz="11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15 сентября 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текущего финансового года </a:t>
            </a:r>
          </a:p>
        </p:txBody>
      </p:sp>
      <p:sp>
        <p:nvSpPr>
          <p:cNvPr id="12322" name="Text Box 12"/>
          <p:cNvSpPr txBox="1">
            <a:spLocks noChangeArrowheads="1"/>
          </p:cNvSpPr>
          <p:nvPr/>
        </p:nvSpPr>
        <p:spPr bwMode="auto">
          <a:xfrm>
            <a:off x="6288089" y="2128838"/>
            <a:ext cx="2281237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</a:pPr>
            <a:r>
              <a:rPr lang="ru-RU" altLang="ru-RU" sz="11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Не позднее 1 октября тек.финансового года</a:t>
            </a:r>
          </a:p>
        </p:txBody>
      </p:sp>
      <p:sp>
        <p:nvSpPr>
          <p:cNvPr id="12323" name="Text Box 12"/>
          <p:cNvSpPr txBox="1">
            <a:spLocks noChangeArrowheads="1"/>
          </p:cNvSpPr>
          <p:nvPr/>
        </p:nvSpPr>
        <p:spPr bwMode="auto">
          <a:xfrm>
            <a:off x="6305550" y="2569369"/>
            <a:ext cx="2312988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</a:pPr>
            <a:r>
              <a:rPr lang="ru-RU" altLang="ru-RU" sz="11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Не позднее 15 октября тек.финансового года</a:t>
            </a:r>
          </a:p>
        </p:txBody>
      </p:sp>
      <p:sp>
        <p:nvSpPr>
          <p:cNvPr id="12324" name="Text Box 12"/>
          <p:cNvSpPr txBox="1">
            <a:spLocks noChangeArrowheads="1"/>
          </p:cNvSpPr>
          <p:nvPr/>
        </p:nvSpPr>
        <p:spPr bwMode="auto">
          <a:xfrm>
            <a:off x="6291263" y="3101579"/>
            <a:ext cx="2265362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</a:pPr>
            <a:r>
              <a:rPr lang="ru-RU" altLang="ru-RU" sz="11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Не позднее 1 ноября тек.финансового года</a:t>
            </a:r>
          </a:p>
        </p:txBody>
      </p:sp>
      <p:sp>
        <p:nvSpPr>
          <p:cNvPr id="12325" name="Text Box 12"/>
          <p:cNvSpPr txBox="1">
            <a:spLocks noChangeArrowheads="1"/>
          </p:cNvSpPr>
          <p:nvPr/>
        </p:nvSpPr>
        <p:spPr bwMode="auto">
          <a:xfrm>
            <a:off x="6270626" y="3624263"/>
            <a:ext cx="2525713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</a:pPr>
            <a:r>
              <a:rPr lang="ru-RU" altLang="ru-RU" sz="11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В 2-х недельный срок после утверждения бюджета</a:t>
            </a:r>
          </a:p>
        </p:txBody>
      </p:sp>
      <p:sp>
        <p:nvSpPr>
          <p:cNvPr id="12326" name="Text Box 12"/>
          <p:cNvSpPr txBox="1">
            <a:spLocks noChangeArrowheads="1"/>
          </p:cNvSpPr>
          <p:nvPr/>
        </p:nvSpPr>
        <p:spPr bwMode="auto">
          <a:xfrm>
            <a:off x="6427788" y="4280297"/>
            <a:ext cx="2070100" cy="666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</a:pPr>
            <a:r>
              <a:rPr lang="ru-RU" altLang="ru-RU" sz="1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До 30 декабря</a:t>
            </a:r>
          </a:p>
          <a:p>
            <a:pPr algn="ctr" eaLnBrk="1" hangingPunct="1">
              <a:spcBef>
                <a:spcPts val="1125"/>
              </a:spcBef>
            </a:pPr>
            <a:endParaRPr lang="ru-RU" altLang="ru-RU" sz="1400">
              <a:solidFill>
                <a:srgbClr val="000000"/>
              </a:solidFill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109539" y="51470"/>
            <a:ext cx="8686800" cy="4330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fontAlgn="auto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800" dirty="0">
                <a:solidFill>
                  <a:srgbClr val="000000"/>
                </a:solidFill>
                <a:latin typeface="Arial" panose="020B0604020202020204" pitchFamily="34" charset="0"/>
              </a:rPr>
              <a:t>      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Процесс разработки местных бюджетов </a:t>
            </a:r>
          </a:p>
        </p:txBody>
      </p:sp>
    </p:spTree>
    <p:extLst>
      <p:ext uri="{BB962C8B-B14F-4D97-AF65-F5344CB8AC3E}">
        <p14:creationId xmlns:p14="http://schemas.microsoft.com/office/powerpoint/2010/main" val="4126829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sz="quarter" idx="4294967295"/>
          </p:nvPr>
        </p:nvSpPr>
        <p:spPr>
          <a:xfrm>
            <a:off x="360737" y="55960"/>
            <a:ext cx="8459413" cy="4783931"/>
          </a:xfrm>
          <a:prstGeom prst="rect">
            <a:avLst/>
          </a:prstGeom>
          <a:solidFill>
            <a:schemeClr val="bg2"/>
          </a:solidFill>
        </p:spPr>
        <p:txBody>
          <a:bodyPr rtlCol="0">
            <a:normAutofit/>
          </a:bodyPr>
          <a:lstStyle/>
          <a:p>
            <a:pPr indent="-182880" algn="ctr" eaLnBrk="1" fontAlgn="auto" hangingPunct="1">
              <a:spcBef>
                <a:spcPts val="8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3315" name="AutoShape 8"/>
          <p:cNvCxnSpPr>
            <a:cxnSpLocks noChangeShapeType="1"/>
            <a:stCxn id="15362" idx="2"/>
            <a:endCxn id="15362" idx="2"/>
          </p:cNvCxnSpPr>
          <p:nvPr/>
        </p:nvCxnSpPr>
        <p:spPr bwMode="auto">
          <a:xfrm>
            <a:off x="4590444" y="4839891"/>
            <a:ext cx="0" cy="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3316" name="Rectangle 85"/>
          <p:cNvSpPr>
            <a:spLocks noChangeArrowheads="1"/>
          </p:cNvSpPr>
          <p:nvPr/>
        </p:nvSpPr>
        <p:spPr bwMode="auto">
          <a:xfrm>
            <a:off x="152400" y="-2419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1" hangingPunct="1"/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13317" name="Group 51"/>
          <p:cNvGrpSpPr>
            <a:grpSpLocks noChangeAspect="1"/>
          </p:cNvGrpSpPr>
          <p:nvPr/>
        </p:nvGrpSpPr>
        <p:grpSpPr bwMode="auto">
          <a:xfrm>
            <a:off x="332163" y="47408"/>
            <a:ext cx="8516561" cy="4786313"/>
            <a:chOff x="4667" y="2519"/>
            <a:chExt cx="7219" cy="4742"/>
          </a:xfrm>
        </p:grpSpPr>
        <p:sp>
          <p:nvSpPr>
            <p:cNvPr id="15370" name="Rectangle 83"/>
            <p:cNvSpPr>
              <a:spLocks noChangeArrowheads="1"/>
            </p:cNvSpPr>
            <p:nvPr/>
          </p:nvSpPr>
          <p:spPr bwMode="auto">
            <a:xfrm>
              <a:off x="9456" y="3059"/>
              <a:ext cx="1510" cy="27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Исполнение</a:t>
              </a:r>
              <a:endParaRPr lang="ru-RU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71" name="Rectangle 82"/>
            <p:cNvSpPr>
              <a:spLocks noChangeArrowheads="1"/>
            </p:cNvSpPr>
            <p:nvPr/>
          </p:nvSpPr>
          <p:spPr bwMode="auto">
            <a:xfrm>
              <a:off x="5958" y="3059"/>
              <a:ext cx="1518" cy="27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Планирование</a:t>
              </a:r>
              <a:endParaRPr lang="ru-RU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20" name="Line 81"/>
            <p:cNvSpPr>
              <a:spLocks noChangeShapeType="1"/>
            </p:cNvSpPr>
            <p:nvPr/>
          </p:nvSpPr>
          <p:spPr bwMode="auto">
            <a:xfrm>
              <a:off x="7476" y="3149"/>
              <a:ext cx="1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73" name="Rectangle 80"/>
            <p:cNvSpPr>
              <a:spLocks noChangeArrowheads="1"/>
            </p:cNvSpPr>
            <p:nvPr/>
          </p:nvSpPr>
          <p:spPr bwMode="auto">
            <a:xfrm>
              <a:off x="6665" y="2519"/>
              <a:ext cx="3740" cy="40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cap="all" spc="200" dirty="0">
                  <a:solidFill>
                    <a:srgbClr val="235463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Схема  бюджетного  процесса</a:t>
              </a:r>
            </a:p>
          </p:txBody>
        </p:sp>
        <p:sp>
          <p:nvSpPr>
            <p:cNvPr id="13322" name="Line 79"/>
            <p:cNvSpPr>
              <a:spLocks noChangeShapeType="1"/>
            </p:cNvSpPr>
            <p:nvPr/>
          </p:nvSpPr>
          <p:spPr bwMode="auto">
            <a:xfrm>
              <a:off x="9456" y="2924"/>
              <a:ext cx="675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3" name="Line 78"/>
            <p:cNvSpPr>
              <a:spLocks noChangeShapeType="1"/>
            </p:cNvSpPr>
            <p:nvPr/>
          </p:nvSpPr>
          <p:spPr bwMode="auto">
            <a:xfrm flipH="1">
              <a:off x="7026" y="2924"/>
              <a:ext cx="630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76" name="Rectangle 77"/>
            <p:cNvSpPr>
              <a:spLocks noChangeArrowheads="1"/>
            </p:cNvSpPr>
            <p:nvPr/>
          </p:nvSpPr>
          <p:spPr bwMode="auto">
            <a:xfrm>
              <a:off x="7655" y="3420"/>
              <a:ext cx="1710" cy="36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Отдел  экономики и  финансов</a:t>
              </a:r>
              <a:endPara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25" name="Line 76"/>
            <p:cNvSpPr>
              <a:spLocks noChangeShapeType="1"/>
            </p:cNvSpPr>
            <p:nvPr/>
          </p:nvSpPr>
          <p:spPr bwMode="auto">
            <a:xfrm>
              <a:off x="6666" y="3329"/>
              <a:ext cx="99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6" name="Line 75"/>
            <p:cNvSpPr>
              <a:spLocks noChangeShapeType="1"/>
            </p:cNvSpPr>
            <p:nvPr/>
          </p:nvSpPr>
          <p:spPr bwMode="auto">
            <a:xfrm flipH="1">
              <a:off x="9366" y="3329"/>
              <a:ext cx="99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7" name="Line 72"/>
            <p:cNvSpPr>
              <a:spLocks noChangeShapeType="1"/>
            </p:cNvSpPr>
            <p:nvPr/>
          </p:nvSpPr>
          <p:spPr bwMode="auto">
            <a:xfrm>
              <a:off x="9367" y="3595"/>
              <a:ext cx="1038" cy="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8" name="Line 71"/>
            <p:cNvSpPr>
              <a:spLocks noChangeShapeType="1"/>
            </p:cNvSpPr>
            <p:nvPr/>
          </p:nvSpPr>
          <p:spPr bwMode="auto">
            <a:xfrm flipH="1">
              <a:off x="7173" y="3649"/>
              <a:ext cx="404" cy="5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9" name="Line 69"/>
            <p:cNvSpPr>
              <a:spLocks noChangeShapeType="1"/>
            </p:cNvSpPr>
            <p:nvPr/>
          </p:nvSpPr>
          <p:spPr bwMode="auto">
            <a:xfrm>
              <a:off x="6665" y="4798"/>
              <a:ext cx="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30" name="Line 68"/>
            <p:cNvSpPr>
              <a:spLocks noChangeShapeType="1"/>
            </p:cNvSpPr>
            <p:nvPr/>
          </p:nvSpPr>
          <p:spPr bwMode="auto">
            <a:xfrm flipH="1">
              <a:off x="5543" y="5704"/>
              <a:ext cx="63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31" name="Line 67"/>
            <p:cNvSpPr>
              <a:spLocks noChangeShapeType="1"/>
            </p:cNvSpPr>
            <p:nvPr/>
          </p:nvSpPr>
          <p:spPr bwMode="auto">
            <a:xfrm>
              <a:off x="5612" y="6624"/>
              <a:ext cx="1" cy="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32" name="Line 65"/>
            <p:cNvSpPr>
              <a:spLocks noChangeShapeType="1"/>
            </p:cNvSpPr>
            <p:nvPr/>
          </p:nvSpPr>
          <p:spPr bwMode="auto">
            <a:xfrm flipH="1">
              <a:off x="10405" y="4754"/>
              <a:ext cx="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33" name="Line 64"/>
            <p:cNvSpPr>
              <a:spLocks noChangeShapeType="1"/>
            </p:cNvSpPr>
            <p:nvPr/>
          </p:nvSpPr>
          <p:spPr bwMode="auto">
            <a:xfrm>
              <a:off x="10405" y="5592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34" name="Line 63"/>
            <p:cNvSpPr>
              <a:spLocks noChangeShapeType="1"/>
            </p:cNvSpPr>
            <p:nvPr/>
          </p:nvSpPr>
          <p:spPr bwMode="auto">
            <a:xfrm>
              <a:off x="10404" y="6536"/>
              <a:ext cx="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91" name="Oval 62"/>
            <p:cNvSpPr>
              <a:spLocks noChangeArrowheads="1"/>
            </p:cNvSpPr>
            <p:nvPr/>
          </p:nvSpPr>
          <p:spPr bwMode="auto">
            <a:xfrm>
              <a:off x="8826" y="4940"/>
              <a:ext cx="3060" cy="63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Внесение  изменений  в  сводный план  финансирования  </a:t>
              </a:r>
              <a:endPara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08" name="Oval 61"/>
            <p:cNvSpPr>
              <a:spLocks noChangeArrowheads="1"/>
            </p:cNvSpPr>
            <p:nvPr/>
          </p:nvSpPr>
          <p:spPr bwMode="auto">
            <a:xfrm>
              <a:off x="9115" y="4218"/>
              <a:ext cx="2430" cy="5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Составление  сводного  плана  финансирования</a:t>
              </a:r>
              <a:endPara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09" name="Oval 60"/>
            <p:cNvSpPr>
              <a:spLocks noChangeArrowheads="1"/>
            </p:cNvSpPr>
            <p:nvPr/>
          </p:nvSpPr>
          <p:spPr bwMode="auto">
            <a:xfrm>
              <a:off x="4911" y="4176"/>
              <a:ext cx="3555" cy="71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00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Разработка прогноза  социально-экономического развития и  бюджетных  параметров</a:t>
              </a:r>
              <a:endPara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10" name="Oval 59"/>
            <p:cNvSpPr>
              <a:spLocks noChangeArrowheads="1"/>
            </p:cNvSpPr>
            <p:nvPr/>
          </p:nvSpPr>
          <p:spPr bwMode="auto">
            <a:xfrm>
              <a:off x="4819" y="4978"/>
              <a:ext cx="3691" cy="81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00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Рассмотрение бюджетной комиссией города  бюджетных программ</a:t>
              </a:r>
              <a:endParaRPr lang="ru-RU" sz="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00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и  бюджетных  заявок администраторов  бюджетных  программ</a:t>
              </a:r>
              <a:endPara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47" name="Oval 58"/>
            <p:cNvSpPr>
              <a:spLocks noChangeArrowheads="1"/>
            </p:cNvSpPr>
            <p:nvPr/>
          </p:nvSpPr>
          <p:spPr bwMode="auto">
            <a:xfrm>
              <a:off x="4667" y="5985"/>
              <a:ext cx="2050" cy="72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50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Формирование  проекта  бюджета  города  на  плановый  период</a:t>
              </a:r>
              <a:endPara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48" name="Oval 57"/>
            <p:cNvSpPr>
              <a:spLocks noChangeArrowheads="1"/>
            </p:cNvSpPr>
            <p:nvPr/>
          </p:nvSpPr>
          <p:spPr bwMode="auto">
            <a:xfrm>
              <a:off x="9053" y="5884"/>
              <a:ext cx="2702" cy="63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Формирование  годового  отчета  по  исполнению  бюджета  города</a:t>
              </a:r>
              <a:endPara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49" name="Rectangle 56"/>
            <p:cNvSpPr>
              <a:spLocks noChangeArrowheads="1"/>
            </p:cNvSpPr>
            <p:nvPr/>
          </p:nvSpPr>
          <p:spPr bwMode="auto">
            <a:xfrm>
              <a:off x="5434" y="6806"/>
              <a:ext cx="2701" cy="452"/>
            </a:xfrm>
            <a:prstGeom prst="rect">
              <a:avLst/>
            </a:prstGeom>
            <a:solidFill>
              <a:srgbClr val="1187A7"/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Утверждение  бюджета  города  решением  городского  </a:t>
              </a:r>
              <a:r>
                <a:rPr lang="ru-RU" sz="1200" b="1" dirty="0" err="1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маслихата</a:t>
              </a:r>
              <a:endParaRPr lang="ru-RU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50" name="Rectangle 55"/>
            <p:cNvSpPr>
              <a:spLocks noChangeArrowheads="1"/>
            </p:cNvSpPr>
            <p:nvPr/>
          </p:nvSpPr>
          <p:spPr bwMode="auto">
            <a:xfrm>
              <a:off x="9302" y="6729"/>
              <a:ext cx="2387" cy="532"/>
            </a:xfrm>
            <a:prstGeom prst="rect">
              <a:avLst/>
            </a:prstGeom>
            <a:solidFill>
              <a:srgbClr val="38869E"/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100" b="1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Утверждение  годового  отчета  по  исполнению  бюджета  города  решением  городского  </a:t>
              </a:r>
              <a:r>
                <a:rPr lang="ru-RU" sz="1100" b="1" dirty="0" err="1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маслихата</a:t>
              </a:r>
              <a:r>
                <a:rPr lang="ru-RU" sz="1100" b="1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  </a:t>
              </a:r>
              <a:endParaRPr lang="ru-RU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51" name="Oval 54"/>
            <p:cNvSpPr>
              <a:spLocks noChangeArrowheads="1"/>
            </p:cNvSpPr>
            <p:nvPr/>
          </p:nvSpPr>
          <p:spPr bwMode="auto">
            <a:xfrm>
              <a:off x="7069" y="6027"/>
              <a:ext cx="1888" cy="72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50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Внесение  изменений  и  дополнений  в  бюджет  города</a:t>
              </a:r>
              <a:endPara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44" name="Line 53"/>
            <p:cNvSpPr>
              <a:spLocks noChangeShapeType="1"/>
            </p:cNvSpPr>
            <p:nvPr/>
          </p:nvSpPr>
          <p:spPr bwMode="auto">
            <a:xfrm>
              <a:off x="7375" y="5704"/>
              <a:ext cx="638" cy="2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45" name="Line 52"/>
            <p:cNvSpPr>
              <a:spLocks noChangeShapeType="1"/>
            </p:cNvSpPr>
            <p:nvPr/>
          </p:nvSpPr>
          <p:spPr bwMode="auto">
            <a:xfrm>
              <a:off x="8105" y="6717"/>
              <a:ext cx="1" cy="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6707633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53400" y="971550"/>
            <a:ext cx="838200" cy="4000500"/>
          </a:xfrm>
          <a:prstGeom prst="roundRect">
            <a:avLst>
              <a:gd name="adj" fmla="val 16667"/>
            </a:avLst>
          </a:prstGeom>
          <a:solidFill>
            <a:srgbClr val="38869E">
              <a:alpha val="78038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000" b="1">
                <a:solidFill>
                  <a:srgbClr val="000000"/>
                </a:solidFill>
                <a:latin typeface="Arial" charset="0"/>
              </a:rPr>
              <a:t>Завер-шается           31 декабря</a:t>
            </a:r>
          </a:p>
        </p:txBody>
      </p:sp>
      <p:sp>
        <p:nvSpPr>
          <p:cNvPr id="33795" name="Text Box 2"/>
          <p:cNvSpPr txBox="1">
            <a:spLocks noChangeArrowheads="1"/>
          </p:cNvSpPr>
          <p:nvPr/>
        </p:nvSpPr>
        <p:spPr bwMode="auto">
          <a:xfrm>
            <a:off x="190500" y="191691"/>
            <a:ext cx="8686800" cy="771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fontAlgn="auto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800" dirty="0">
                <a:solidFill>
                  <a:srgbClr val="000000"/>
                </a:solidFill>
                <a:latin typeface="Arial" panose="020B0604020202020204" pitchFamily="34" charset="0"/>
              </a:rPr>
              <a:t>      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Основанием для исполнения бюджета являются следующие документы</a:t>
            </a: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52400" y="1028700"/>
            <a:ext cx="762000" cy="4000500"/>
          </a:xfrm>
          <a:prstGeom prst="roundRect">
            <a:avLst>
              <a:gd name="adj" fmla="val 16667"/>
            </a:avLst>
          </a:prstGeom>
          <a:solidFill>
            <a:srgbClr val="1187A7">
              <a:alpha val="72156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000" b="1">
                <a:solidFill>
                  <a:srgbClr val="000000"/>
                </a:solidFill>
                <a:latin typeface="Arial" charset="0"/>
              </a:rPr>
              <a:t>Начи-нается        1 января</a:t>
            </a: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1066800" y="1060848"/>
            <a:ext cx="6934200" cy="348853"/>
          </a:xfrm>
          <a:prstGeom prst="roundRect">
            <a:avLst>
              <a:gd name="adj" fmla="val 16667"/>
            </a:avLst>
          </a:prstGeom>
          <a:solidFill>
            <a:srgbClr val="38869E">
              <a:alpha val="72156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000" b="1">
                <a:solidFill>
                  <a:srgbClr val="000000"/>
                </a:solidFill>
                <a:latin typeface="Arial" charset="0"/>
              </a:rPr>
              <a:t>ИСПОЛНЕНИЕ БЮДЖЕТА</a:t>
            </a:r>
          </a:p>
        </p:txBody>
      </p:sp>
      <p:sp>
        <p:nvSpPr>
          <p:cNvPr id="14342" name="Line 5"/>
          <p:cNvSpPr>
            <a:spLocks noChangeShapeType="1"/>
          </p:cNvSpPr>
          <p:nvPr/>
        </p:nvSpPr>
        <p:spPr bwMode="auto">
          <a:xfrm>
            <a:off x="914400" y="1143000"/>
            <a:ext cx="152400" cy="1191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1579960"/>
            <a:ext cx="6934200" cy="285750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Бюджетный</a:t>
            </a:r>
            <a:r>
              <a:rPr lang="ru-RU" altLang="ru-RU" sz="1200" dirty="0">
                <a:solidFill>
                  <a:srgbClr val="000000"/>
                </a:solidFill>
                <a:latin typeface="Arial" charset="0"/>
              </a:rPr>
              <a:t> кодекс</a:t>
            </a: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66800" y="1955006"/>
            <a:ext cx="6934200" cy="285750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Закон о республиканском бюджете и решение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маслихата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о местном бюджете</a:t>
            </a: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2347913"/>
            <a:ext cx="6934200" cy="285750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Постановления Правительства 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РК или акимата о реализации закона о республиканском бюджете или решения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маслихата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о местном бюджете</a:t>
            </a: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050925" y="2731294"/>
            <a:ext cx="6934200" cy="285750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Соглашения о результатах по целевым трансфертам</a:t>
            </a: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42988" y="3143250"/>
            <a:ext cx="6934200" cy="285750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Сводный план финансирования по обязательствам, сводный план поступлений и финансирования по платежам</a:t>
            </a: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66800" y="3543300"/>
            <a:ext cx="6934200" cy="344091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Планы финансирования по обязательствам и платежам администраторов бюджетных программ</a:t>
            </a: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66800" y="4030266"/>
            <a:ext cx="6934200" cy="341709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Индивидуальные планы финансирования по обязательствам и платежам государственных учреждений</a:t>
            </a: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4462462"/>
            <a:ext cx="6934200" cy="366713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>
                <a:solidFill>
                  <a:srgbClr val="000000"/>
                </a:solidFill>
                <a:latin typeface="Arial" charset="0"/>
              </a:rPr>
              <a:t>Нормативно-правовые акты, определяющие порядок исполнения бюджета в соответствии с Бюджетным кодексом</a:t>
            </a:r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8001000" y="1143000"/>
            <a:ext cx="152400" cy="1191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5175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1089"/>
            <a:ext cx="8747944" cy="702469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социально-экономического развития города Павлодара на 2025-2028 годы</a:t>
            </a:r>
          </a:p>
        </p:txBody>
      </p:sp>
      <p:graphicFrame>
        <p:nvGraphicFramePr>
          <p:cNvPr id="47444" name="Group 34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61676851"/>
              </p:ext>
            </p:extLst>
          </p:nvPr>
        </p:nvGraphicFramePr>
        <p:xfrm>
          <a:off x="171450" y="1113235"/>
          <a:ext cx="8642350" cy="3530421"/>
        </p:xfrm>
        <a:graphic>
          <a:graphicData uri="http://schemas.openxmlformats.org/drawingml/2006/table">
            <a:tbl>
              <a:tblPr/>
              <a:tblGrid>
                <a:gridCol w="576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6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0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9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0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9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65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 п/п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 показателей</a:t>
                      </a:r>
                    </a:p>
                  </a:txBody>
                  <a:tcPr marL="90014" marR="90014" marT="35081" marB="350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год</a:t>
                      </a:r>
                    </a:p>
                  </a:txBody>
                  <a:tcPr marL="90014" marR="90014" marT="35081" marB="350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год</a:t>
                      </a:r>
                    </a:p>
                  </a:txBody>
                  <a:tcPr marL="90014" marR="90014" marT="35081" marB="350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год</a:t>
                      </a:r>
                    </a:p>
                  </a:txBody>
                  <a:tcPr marL="90014" marR="90014" marT="35081" marB="350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2028 год</a:t>
                      </a:r>
                    </a:p>
                  </a:txBody>
                  <a:tcPr marL="90014" marR="90014" marT="35081" marB="350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2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5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Объем промышленной продукции, % к предыдущему году </a:t>
                      </a: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100,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101,7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103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5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Объем производства обрабатывающей промышленности, % к предыдущему году</a:t>
                      </a: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102,0</a:t>
                      </a: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108,8</a:t>
                      </a: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101,7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103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4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Уровень безработицы,%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4,8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5,1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5,1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Месячный расчетный показатель (МРП),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теңге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3 932</a:t>
                      </a:r>
                    </a:p>
                  </a:txBody>
                  <a:tcPr marL="68590" marR="68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4 325</a:t>
                      </a:r>
                    </a:p>
                  </a:txBody>
                  <a:tcPr marL="68590" marR="68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90" marR="68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90" marR="68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Прожиточный минимум,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теңге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46 228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50 851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Среднемесячная номинальная заработная плата,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теңге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430 087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486 388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573 219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636 273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03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Минимальный размер пенсий,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теңге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62 771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69 049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0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Минимальная заработная плата,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теңге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85 000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85 000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442" name="Text Box 95"/>
          <p:cNvSpPr txBox="1">
            <a:spLocks noChangeArrowheads="1"/>
          </p:cNvSpPr>
          <p:nvPr/>
        </p:nvSpPr>
        <p:spPr bwMode="auto">
          <a:xfrm>
            <a:off x="7380289" y="843558"/>
            <a:ext cx="15128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altLang="ru-RU" sz="1400" dirty="0" err="1">
                <a:latin typeface="Arial" charset="0"/>
              </a:rPr>
              <a:t>млн.те</a:t>
            </a:r>
            <a:r>
              <a:rPr lang="kk-KZ" altLang="ru-RU" sz="1400" dirty="0">
                <a:latin typeface="Arial" charset="0"/>
              </a:rPr>
              <a:t>ң</a:t>
            </a:r>
            <a:r>
              <a:rPr lang="ru-RU" altLang="ru-RU" sz="1400" dirty="0" err="1">
                <a:latin typeface="Arial" charset="0"/>
              </a:rPr>
              <a:t>ге</a:t>
            </a:r>
            <a:endParaRPr lang="ru-RU" altLang="ru-RU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773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50"/>
            <a:ext cx="9144000" cy="64770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Павлодарский  городской бюджет на 2025-2028 годы</a:t>
            </a:r>
          </a:p>
        </p:txBody>
      </p:sp>
      <p:graphicFrame>
        <p:nvGraphicFramePr>
          <p:cNvPr id="47444" name="Group 34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26263788"/>
              </p:ext>
            </p:extLst>
          </p:nvPr>
        </p:nvGraphicFramePr>
        <p:xfrm>
          <a:off x="285750" y="1168003"/>
          <a:ext cx="8569324" cy="3495062"/>
        </p:xfrm>
        <a:graphic>
          <a:graphicData uri="http://schemas.openxmlformats.org/drawingml/2006/table">
            <a:tbl>
              <a:tblPr/>
              <a:tblGrid>
                <a:gridCol w="50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2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6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81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показателей</a:t>
                      </a:r>
                    </a:p>
                  </a:txBody>
                  <a:tcPr marL="90006" marR="90006" marT="35045" marB="350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</a:p>
                  </a:txBody>
                  <a:tcPr marL="90006" marR="90006" marT="35045" marB="350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</a:txBody>
                  <a:tcPr marL="90006" marR="90006" marT="35045" marB="350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</a:p>
                  </a:txBody>
                  <a:tcPr marL="90006" marR="90006" marT="35045" marB="350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год</a:t>
                      </a:r>
                    </a:p>
                  </a:txBody>
                  <a:tcPr marL="90006" marR="90006" marT="35045" marB="350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3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I.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Поступления,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из них: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279 065,8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465 470,3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442 017,0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469 440,0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Налоговые поступления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234 381,0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415 173,0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432 806,8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457 950,3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Неналоговые поступления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55,9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818,2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640,1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672,1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Поступления  от продажи основного капитала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12 286,9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14 061,5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893,9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938,6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Поступления целевых трансфертов 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</a:t>
                      </a: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996,4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20 014,5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7 673,0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9 875,8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3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Погашение бюджетных кредитов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3,3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Поступления от продажи финансовых активов 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3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Поступления займов (кредиты)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14 07</a:t>
                      </a: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5 174,5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Свободные остатки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465,6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10 225,3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II.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279 065,8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465 470,3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442 017,0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469 440,0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6480" name="Text Box 95"/>
          <p:cNvSpPr txBox="1">
            <a:spLocks noChangeArrowheads="1"/>
          </p:cNvSpPr>
          <p:nvPr/>
        </p:nvSpPr>
        <p:spPr bwMode="auto">
          <a:xfrm>
            <a:off x="7342189" y="933450"/>
            <a:ext cx="15128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altLang="ru-RU" sz="1400" dirty="0" err="1">
                <a:latin typeface="Arial" charset="0"/>
              </a:rPr>
              <a:t>млн.теңге</a:t>
            </a:r>
            <a:endParaRPr lang="ru-RU" altLang="ru-RU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EE0CD-7FF5-65FC-2D7F-E913CE88D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95">
            <a:extLst>
              <a:ext uri="{FF2B5EF4-FFF2-40B4-BE49-F238E27FC236}">
                <a16:creationId xmlns:a16="http://schemas.microsoft.com/office/drawing/2014/main" id="{49B6C51A-DA0C-B76E-E528-D84710ABA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661001"/>
            <a:ext cx="151288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altLang="ru-RU" sz="1400" dirty="0" err="1">
                <a:latin typeface="Arial" charset="0"/>
              </a:rPr>
              <a:t>млн.теңге</a:t>
            </a:r>
            <a:endParaRPr lang="ru-RU" altLang="ru-RU" sz="1400" dirty="0">
              <a:latin typeface="Arial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632E7253-4FBD-E460-C6F3-B7B4DB9CAD04}"/>
              </a:ext>
            </a:extLst>
          </p:cNvPr>
          <p:cNvSpPr txBox="1"/>
          <p:nvPr/>
        </p:nvSpPr>
        <p:spPr>
          <a:xfrm>
            <a:off x="62599" y="51470"/>
            <a:ext cx="9045905" cy="6060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Поступления Павлодарского городского бюджета на 2026 год        </a:t>
            </a:r>
            <a:r>
              <a:rPr lang="ru-RU" sz="2000" b="1" cap="all" spc="200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3E2F8D2-DDA9-B71A-EEE2-604017D6DC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5429812"/>
              </p:ext>
            </p:extLst>
          </p:nvPr>
        </p:nvGraphicFramePr>
        <p:xfrm>
          <a:off x="323528" y="876445"/>
          <a:ext cx="871296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8703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123478"/>
            <a:ext cx="9108504" cy="565894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kk-KZ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Павлодарского </a:t>
            </a:r>
            <a:r>
              <a:rPr lang="kk-KZ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городского бюджета                                            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в разрезе  функциональных групп) на 2025-2028гг.</a:t>
            </a:r>
          </a:p>
        </p:txBody>
      </p:sp>
      <p:graphicFrame>
        <p:nvGraphicFramePr>
          <p:cNvPr id="163843" name="Group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917262425"/>
              </p:ext>
            </p:extLst>
          </p:nvPr>
        </p:nvGraphicFramePr>
        <p:xfrm>
          <a:off x="289049" y="728112"/>
          <a:ext cx="8601398" cy="4384593"/>
        </p:xfrm>
        <a:graphic>
          <a:graphicData uri="http://schemas.openxmlformats.org/drawingml/2006/table">
            <a:tbl>
              <a:tblPr/>
              <a:tblGrid>
                <a:gridCol w="398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9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2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9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12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04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</a:t>
                      </a:r>
                    </a:p>
                  </a:txBody>
                  <a:tcPr marL="91430" marR="91430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год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год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год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год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7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1430" marR="91430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3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РАСХОДЫ - всего</a:t>
                      </a:r>
                    </a:p>
                  </a:txBody>
                  <a:tcPr marL="91430" marR="91430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3622" rtl="0" eaLnBrk="1" latinLnBrk="0" hangingPunct="1"/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279 065,8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465 470,3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442 017,0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469 440,0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4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Из них  РАСХОДЫ без учета изъятий и погашения займов</a:t>
                      </a:r>
                    </a:p>
                  </a:txBody>
                  <a:tcPr marL="91430" marR="91430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3622" rtl="0" eaLnBrk="1" latinLnBrk="0" hangingPunct="1"/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120 598,2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106 685,4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70 983,7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78 414,2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3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том числе:</a:t>
                      </a:r>
                    </a:p>
                  </a:txBody>
                  <a:tcPr marL="91430" marR="91430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3622" rtl="0" eaLnBrk="1" latinLnBrk="0" hangingPunct="1"/>
                      <a:endParaRPr kumimoji="0" 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Социальная защита и обеспечение</a:t>
                      </a:r>
                    </a:p>
                  </a:txBody>
                  <a:tcPr marL="91430" marR="91430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11 297,4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7 322,6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10 759,0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11 330,6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Культура, спорт, информационное пространство</a:t>
                      </a:r>
                    </a:p>
                  </a:txBody>
                  <a:tcPr marL="91430" marR="91430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4 369,6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4 687,2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2 824,0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2 888,0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4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Общественный порядок, оборона, государственные услуги</a:t>
                      </a:r>
                    </a:p>
                  </a:txBody>
                  <a:tcPr marL="91430" marR="91430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15 825,9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17 356,3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4 462,9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4 590,2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Сельское хозяйство и земельные отношения</a:t>
                      </a:r>
                    </a:p>
                  </a:txBody>
                  <a:tcPr marL="91430" marR="91430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150,7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153,2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138,1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139,2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Жилищно-коммунальное хозяйство</a:t>
                      </a:r>
                    </a:p>
                  </a:txBody>
                  <a:tcPr marL="91430" marR="91430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37 815,0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37 089,3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14 397,5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17 943,2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78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Топливно-энергетический комплекс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12 235,2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1 531,5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994,2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5446909"/>
                  </a:ext>
                </a:extLst>
              </a:tr>
              <a:tr h="3297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Промышленность,архитектурная,градостроительная</a:t>
                      </a: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и строительная деятельность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1 972,9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3 845,7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716,5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746,8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042989"/>
                  </a:ext>
                </a:extLst>
              </a:tr>
              <a:tr h="247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Транспорт и коммуникации</a:t>
                      </a:r>
                    </a:p>
                  </a:txBody>
                  <a:tcPr marL="91430" marR="91430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33 319,1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24 451,1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26 962,1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28 310,2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7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Прочие</a:t>
                      </a:r>
                    </a:p>
                  </a:txBody>
                  <a:tcPr marL="91430" marR="91430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3 612,4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10 248,5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9 729,4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12 466,0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8515" name="Text Box 95"/>
          <p:cNvSpPr txBox="1">
            <a:spLocks noChangeArrowheads="1"/>
          </p:cNvSpPr>
          <p:nvPr/>
        </p:nvSpPr>
        <p:spPr bwMode="auto">
          <a:xfrm>
            <a:off x="8139954" y="449899"/>
            <a:ext cx="96855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ru-RU" altLang="ru-RU" sz="1400" dirty="0" err="1">
                <a:latin typeface="Arial" charset="0"/>
              </a:rPr>
              <a:t>млн.те</a:t>
            </a:r>
            <a:r>
              <a:rPr lang="kk-KZ" altLang="ru-RU" sz="1400" dirty="0">
                <a:latin typeface="Arial" charset="0"/>
              </a:rPr>
              <a:t>ң</a:t>
            </a:r>
            <a:r>
              <a:rPr lang="ru-RU" altLang="ru-RU" sz="1400" dirty="0" err="1">
                <a:latin typeface="Arial" charset="0"/>
              </a:rPr>
              <a:t>ге</a:t>
            </a:r>
            <a:endParaRPr lang="ru-RU" altLang="ru-RU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462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2038760"/>
              </p:ext>
            </p:extLst>
          </p:nvPr>
        </p:nvGraphicFramePr>
        <p:xfrm>
          <a:off x="467544" y="1113176"/>
          <a:ext cx="8469312" cy="3978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459" name="Text Box 95"/>
          <p:cNvSpPr txBox="1">
            <a:spLocks noChangeArrowheads="1"/>
          </p:cNvSpPr>
          <p:nvPr/>
        </p:nvSpPr>
        <p:spPr bwMode="auto">
          <a:xfrm>
            <a:off x="7235825" y="897732"/>
            <a:ext cx="151288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altLang="ru-RU" sz="1400" dirty="0" err="1">
                <a:latin typeface="Arial" charset="0"/>
              </a:rPr>
              <a:t>млн.теңге</a:t>
            </a:r>
            <a:endParaRPr lang="ru-RU" altLang="ru-RU" sz="1400" dirty="0">
              <a:latin typeface="Arial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0" y="51470"/>
            <a:ext cx="9144000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Основные направления расходования средств Павлодарского городского бюджета на 2026 год</a:t>
            </a:r>
            <a:r>
              <a:rPr lang="ru-RU" sz="2000" b="1" cap="all" spc="200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       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200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sz="1400" b="1">
                <a:solidFill>
                  <a:srgbClr val="0033CC"/>
                </a:solidFill>
              </a:rPr>
              <a:t>       </a:t>
            </a:r>
            <a:endParaRPr lang="ru-RU" altLang="ru-RU">
              <a:solidFill>
                <a:srgbClr val="0033CC"/>
              </a:solidFill>
            </a:endParaRPr>
          </a:p>
        </p:txBody>
      </p:sp>
      <p:graphicFrame>
        <p:nvGraphicFramePr>
          <p:cNvPr id="143442" name="Group 8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57481815"/>
              </p:ext>
            </p:extLst>
          </p:nvPr>
        </p:nvGraphicFramePr>
        <p:xfrm>
          <a:off x="251520" y="1201394"/>
          <a:ext cx="8550275" cy="3805698"/>
        </p:xfrm>
        <a:graphic>
          <a:graphicData uri="http://schemas.openxmlformats.org/drawingml/2006/table">
            <a:tbl>
              <a:tblPr/>
              <a:tblGrid>
                <a:gridCol w="4972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5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08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</a:t>
                      </a:r>
                    </a:p>
                  </a:txBody>
                  <a:tcPr marL="90010" marR="90010" marT="35071" marB="3507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год</a:t>
                      </a: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год</a:t>
                      </a: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год</a:t>
                      </a: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год</a:t>
                      </a: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1450" marR="91450" marT="34262" marB="3426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3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Расходы на культуру, спорт, молодежную политику и информационное пространство</a:t>
                      </a:r>
                      <a:endParaRPr kumimoji="0" lang="ru-RU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1 170,7</a:t>
                      </a: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3 802,3</a:t>
                      </a: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978,4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1 012,4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том числе по мероприятиям:</a:t>
                      </a:r>
                    </a:p>
                  </a:txBody>
                  <a:tcPr marL="91450" marR="91450" marT="34262" marB="3426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Проведение мероприятий по спорту</a:t>
                      </a:r>
                    </a:p>
                  </a:txBody>
                  <a:tcPr marL="91450" marR="91450" marT="34262" marB="3426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151,2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1 279,9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181,3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190,4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Проведение культурных мероприятий</a:t>
                      </a:r>
                    </a:p>
                  </a:txBody>
                  <a:tcPr marL="91450" marR="91450" marT="34262" marB="3426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473,5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1 981,2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334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350,7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Библиотеки</a:t>
                      </a:r>
                    </a:p>
                  </a:txBody>
                  <a:tcPr marL="91450" marR="91450" marT="34262" marB="3426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359,7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350,9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354,2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357,0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3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Информационное пространство и молодежная политика и развитие языков </a:t>
                      </a:r>
                    </a:p>
                  </a:txBody>
                  <a:tcPr marL="91450" marR="91450" marT="34262" marB="3426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105,4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145,1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108,9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114,3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72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Капитальные расходы подведомственных государственных учреждений и организаций спорта</a:t>
                      </a:r>
                    </a:p>
                  </a:txBody>
                  <a:tcPr marL="91450" marR="91450" marT="34262" marB="3426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0,0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172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Капитальные расходы подведомственных государственных учреждений и организаций культуры</a:t>
                      </a:r>
                    </a:p>
                  </a:txBody>
                  <a:tcPr marL="91450" marR="91450" marT="34262" marB="3426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80,9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45,2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3276600" y="0"/>
            <a:ext cx="5867400" cy="11387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Расходы на реализацию мероприятий в сфере культуры, спорта и информационного пространства  </a:t>
            </a:r>
          </a:p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800" dirty="0">
                <a:solidFill>
                  <a:srgbClr val="008000"/>
                </a:solidFill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20552" name="Rectangle 76"/>
          <p:cNvSpPr>
            <a:spLocks noChangeArrowheads="1"/>
          </p:cNvSpPr>
          <p:nvPr/>
        </p:nvSpPr>
        <p:spPr bwMode="auto">
          <a:xfrm>
            <a:off x="7956376" y="869156"/>
            <a:ext cx="1008112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200" i="1" dirty="0">
                <a:latin typeface="Arial" charset="0"/>
              </a:rPr>
              <a:t>млн. </a:t>
            </a:r>
            <a:r>
              <a:rPr lang="ru-RU" altLang="ru-RU" sz="1200" i="1" dirty="0" err="1">
                <a:latin typeface="Arial" charset="0"/>
              </a:rPr>
              <a:t>теңге</a:t>
            </a:r>
            <a:r>
              <a:rPr lang="ru-RU" altLang="ru-RU" sz="1600" dirty="0">
                <a:latin typeface="Arial" charset="0"/>
              </a:rPr>
              <a:t>               </a:t>
            </a:r>
            <a:endParaRPr lang="ru-RU" altLang="ru-RU" sz="700" dirty="0">
              <a:latin typeface="Arial" charset="0"/>
            </a:endParaRPr>
          </a:p>
        </p:txBody>
      </p:sp>
      <p:pic>
        <p:nvPicPr>
          <p:cNvPr id="205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95250"/>
            <a:ext cx="1728788" cy="89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96441"/>
            <a:ext cx="1466850" cy="901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2706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"/>
          <p:cNvSpPr>
            <a:spLocks noChangeArrowheads="1"/>
          </p:cNvSpPr>
          <p:nvPr/>
        </p:nvSpPr>
        <p:spPr bwMode="auto">
          <a:xfrm>
            <a:off x="2195513" y="2014212"/>
            <a:ext cx="65" cy="20774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Georgia" panose="02040502050405020303" pitchFamily="18" charset="0"/>
              <a:buNone/>
              <a:tabLst>
                <a:tab pos="342900" algn="l"/>
              </a:tabLst>
              <a:defRPr/>
            </a:pPr>
            <a:endParaRPr kumimoji="0" lang="ru-RU" altLang="ru-RU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011" name="TextBox 3"/>
          <p:cNvSpPr txBox="1">
            <a:spLocks noChangeArrowheads="1"/>
          </p:cNvSpPr>
          <p:nvPr/>
        </p:nvSpPr>
        <p:spPr bwMode="auto">
          <a:xfrm>
            <a:off x="0" y="1517"/>
            <a:ext cx="9144000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mpd="dbl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Расходы бюджета на социальную помощь и социальное обеспечение в 2026 году</a:t>
            </a:r>
          </a:p>
        </p:txBody>
      </p:sp>
      <p:sp>
        <p:nvSpPr>
          <p:cNvPr id="12292" name="TextBox 6"/>
          <p:cNvSpPr txBox="1">
            <a:spLocks noChangeArrowheads="1"/>
          </p:cNvSpPr>
          <p:nvPr/>
        </p:nvSpPr>
        <p:spPr bwMode="auto">
          <a:xfrm>
            <a:off x="198438" y="1235833"/>
            <a:ext cx="2457450" cy="669414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bg1"/>
            </a:solidFill>
            <a:prstDash val="lgDash"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altLang="ru-RU" sz="1350" b="1" dirty="0">
                <a:solidFill>
                  <a:srgbClr val="4E67C8"/>
                </a:solidFill>
              </a:rPr>
              <a:t>1 812</a:t>
            </a:r>
            <a:r>
              <a:rPr kumimoji="0" lang="kk-KZ" alt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4E67C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,4 </a:t>
            </a:r>
            <a:r>
              <a:rPr kumimoji="0" lang="ru-RU" alt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4E67C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млн. </a:t>
            </a:r>
            <a:r>
              <a:rPr kumimoji="0" lang="en-US" alt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4E67C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₸</a:t>
            </a:r>
            <a:endParaRPr kumimoji="0" lang="ru-RU" altLang="ru-RU" sz="1350" b="1" i="0" u="none" strike="noStrike" kern="1200" cap="none" spc="0" normalizeH="0" baseline="0" noProof="0" dirty="0">
              <a:ln>
                <a:noFill/>
              </a:ln>
              <a:solidFill>
                <a:srgbClr val="4E67C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содержание аппарата и 5-ти подведомственных учреждений</a:t>
            </a:r>
          </a:p>
        </p:txBody>
      </p:sp>
      <p:sp>
        <p:nvSpPr>
          <p:cNvPr id="12293" name="TextBox 18"/>
          <p:cNvSpPr txBox="1">
            <a:spLocks noChangeArrowheads="1"/>
          </p:cNvSpPr>
          <p:nvPr/>
        </p:nvSpPr>
        <p:spPr bwMode="auto">
          <a:xfrm>
            <a:off x="6030913" y="1235833"/>
            <a:ext cx="2457450" cy="669414"/>
          </a:xfrm>
          <a:prstGeom prst="rect">
            <a:avLst/>
          </a:prstGeom>
          <a:solidFill>
            <a:srgbClr val="CCEAFC"/>
          </a:solidFill>
          <a:ln w="9525">
            <a:solidFill>
              <a:schemeClr val="bg1"/>
            </a:solidFill>
            <a:prstDash val="lgDash"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350" b="1" dirty="0">
                <a:solidFill>
                  <a:srgbClr val="4E67C8"/>
                </a:solidFill>
              </a:rPr>
              <a:t>5 510</a:t>
            </a:r>
            <a:r>
              <a:rPr kumimoji="0" lang="ru-RU" alt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4E67C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,2 млн. </a:t>
            </a:r>
            <a:r>
              <a:rPr kumimoji="0" lang="en-US" alt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4E67C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₸</a:t>
            </a:r>
            <a:endParaRPr kumimoji="0" lang="ru-RU" altLang="ru-RU" sz="1350" b="1" i="0" u="none" strike="noStrike" kern="1200" cap="none" spc="0" normalizeH="0" baseline="0" noProof="0" dirty="0">
              <a:ln>
                <a:noFill/>
              </a:ln>
              <a:solidFill>
                <a:srgbClr val="4E67C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социальные выплаты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0511" y="2470615"/>
            <a:ext cx="8802978" cy="1785104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numCol="2">
            <a:spAutoFit/>
          </a:bodyPr>
          <a:lstStyle/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2 337,1 млн. ₸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– обеспечение нуждающихся инвалидов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1 464,6 млн. ₸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– соц. помощь отдельным категориям нуждающихся граждан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i="1" dirty="0">
                <a:solidFill>
                  <a:srgbClr val="C00000"/>
                </a:solidFill>
                <a:highlight>
                  <a:srgbClr val="F6FBFC"/>
                </a:highlight>
                <a:latin typeface="Calibri"/>
              </a:rPr>
              <a:t>834,5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 млн. ₸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– государственная адресная социальная помощь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k-KZ" sz="1000" i="1" dirty="0">
                <a:solidFill>
                  <a:srgbClr val="C00000"/>
                </a:solidFill>
                <a:highlight>
                  <a:srgbClr val="F6FBFC"/>
                </a:highlight>
                <a:latin typeface="Calibri"/>
              </a:rPr>
              <a:t>634,8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млн. ₸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– размещение гос. соц. заказа в неправительственных организациях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172,5 млн. ₸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– предоставление жилищных сертификатов как социальная помощь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i="1" dirty="0">
                <a:solidFill>
                  <a:srgbClr val="C00000"/>
                </a:solidFill>
                <a:highlight>
                  <a:srgbClr val="F6FBFC"/>
                </a:highlight>
                <a:latin typeface="Calibri"/>
              </a:rPr>
              <a:t>20,4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млн. ₸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– оказание жилищной помощи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i="1" dirty="0">
                <a:solidFill>
                  <a:srgbClr val="C00000"/>
                </a:solidFill>
                <a:highlight>
                  <a:srgbClr val="F6FBFC"/>
                </a:highlight>
                <a:latin typeface="Calibri"/>
              </a:rPr>
              <a:t>23,3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млн. ₸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– материальное обеспечение детей-инвалидов,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воспитывающихся и обучающихся на дому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11,9 млн. ₸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– оказание соц. помощи на приобретение топлива специалистам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i="1" dirty="0">
                <a:solidFill>
                  <a:srgbClr val="C00000"/>
                </a:solidFill>
                <a:highlight>
                  <a:srgbClr val="F6FBFC"/>
                </a:highlight>
                <a:latin typeface="Calibri"/>
              </a:rPr>
              <a:t>10,6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 млн. ₸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– оплата услуг по зачислению, выплате и доставке пособий и других социальных выплат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0,</a:t>
            </a:r>
            <a:r>
              <a:rPr lang="ru-RU" sz="1000" i="1" dirty="0">
                <a:solidFill>
                  <a:srgbClr val="C00000"/>
                </a:solidFill>
                <a:highlight>
                  <a:srgbClr val="F6FBFC"/>
                </a:highlight>
                <a:latin typeface="Calibri"/>
              </a:rPr>
              <a:t>5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 млн. ₸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6FBFC"/>
                </a:highlight>
                <a:uLnTx/>
                <a:uFillTx/>
                <a:latin typeface="Calibri"/>
                <a:ea typeface="+mn-ea"/>
                <a:cs typeface="+mn-cs"/>
              </a:rPr>
              <a:t>– оплата услуг поверенному агенту по предоставлению жилищных сертификатов</a:t>
            </a:r>
          </a:p>
        </p:txBody>
      </p:sp>
      <p:sp>
        <p:nvSpPr>
          <p:cNvPr id="21513" name="TextBox 11"/>
          <p:cNvSpPr txBox="1">
            <a:spLocks noChangeArrowheads="1"/>
          </p:cNvSpPr>
          <p:nvPr/>
        </p:nvSpPr>
        <p:spPr bwMode="auto">
          <a:xfrm>
            <a:off x="215900" y="1248930"/>
            <a:ext cx="269626" cy="276999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</a:p>
        </p:txBody>
      </p:sp>
      <p:sp>
        <p:nvSpPr>
          <p:cNvPr id="21514" name="TextBox 30"/>
          <p:cNvSpPr txBox="1">
            <a:spLocks noChangeArrowheads="1"/>
          </p:cNvSpPr>
          <p:nvPr/>
        </p:nvSpPr>
        <p:spPr bwMode="auto">
          <a:xfrm>
            <a:off x="6056314" y="1251311"/>
            <a:ext cx="269626" cy="276999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  <p:sp>
        <p:nvSpPr>
          <p:cNvPr id="21515" name="TextBox 31"/>
          <p:cNvSpPr txBox="1">
            <a:spLocks noChangeArrowheads="1"/>
          </p:cNvSpPr>
          <p:nvPr/>
        </p:nvSpPr>
        <p:spPr bwMode="auto">
          <a:xfrm>
            <a:off x="3592514" y="820173"/>
            <a:ext cx="2079415" cy="415498"/>
          </a:xfrm>
          <a:prstGeom prst="rect">
            <a:avLst/>
          </a:prstGeom>
          <a:noFill/>
          <a:ln w="25400" cmpd="dbl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100" b="1" dirty="0">
                <a:solidFill>
                  <a:srgbClr val="C00000"/>
                </a:solidFill>
                <a:latin typeface="Arial" charset="0"/>
                <a:cs typeface="Arial" charset="0"/>
              </a:rPr>
              <a:t>7 322,6</a:t>
            </a:r>
            <a:r>
              <a:rPr kumimoji="0" lang="ru-RU" alt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lang="ru-RU" altLang="ru-RU" sz="2100" b="1" dirty="0">
                <a:solidFill>
                  <a:srgbClr val="C00000"/>
                </a:solidFill>
                <a:latin typeface="Arial" charset="0"/>
                <a:cs typeface="Arial" charset="0"/>
              </a:rPr>
              <a:t>м</a:t>
            </a:r>
            <a:r>
              <a:rPr kumimoji="0" lang="ru-RU" altLang="ru-RU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лн</a:t>
            </a:r>
            <a:r>
              <a:rPr kumimoji="0" lang="ru-RU" alt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. ₸</a:t>
            </a:r>
          </a:p>
        </p:txBody>
      </p:sp>
      <p:cxnSp>
        <p:nvCxnSpPr>
          <p:cNvPr id="14" name="Соединительная линия уступом 13"/>
          <p:cNvCxnSpPr>
            <a:stCxn id="21515" idx="3"/>
            <a:endCxn id="12293" idx="0"/>
          </p:cNvCxnSpPr>
          <p:nvPr/>
        </p:nvCxnSpPr>
        <p:spPr>
          <a:xfrm>
            <a:off x="5671929" y="1027922"/>
            <a:ext cx="1587709" cy="20791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21515" idx="1"/>
            <a:endCxn id="12292" idx="0"/>
          </p:cNvCxnSpPr>
          <p:nvPr/>
        </p:nvCxnSpPr>
        <p:spPr>
          <a:xfrm rot="10800000" flipV="1">
            <a:off x="1427164" y="1027921"/>
            <a:ext cx="2165351" cy="20791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ная линия уступом 37"/>
          <p:cNvCxnSpPr>
            <a:cxnSpLocks/>
          </p:cNvCxnSpPr>
          <p:nvPr/>
        </p:nvCxnSpPr>
        <p:spPr>
          <a:xfrm rot="5400000">
            <a:off x="6047590" y="1149602"/>
            <a:ext cx="445546" cy="197854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017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8"/>
          <p:cNvSpPr>
            <a:spLocks noChangeArrowheads="1"/>
          </p:cNvSpPr>
          <p:nvPr/>
        </p:nvSpPr>
        <p:spPr bwMode="auto">
          <a:xfrm>
            <a:off x="1122760" y="218083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tabLst>
                <a:tab pos="342900" algn="l"/>
              </a:tabLs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383362" y="1956738"/>
            <a:ext cx="2581124" cy="79795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58,8 </a:t>
            </a:r>
            <a:r>
              <a:rPr lang="ru-RU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en-US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₸</a:t>
            </a:r>
            <a:endParaRPr lang="ru-RU" altLang="ru-RU" b="1" dirty="0">
              <a:solidFill>
                <a:srgbClr val="F6FB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аппарата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383362" y="855795"/>
            <a:ext cx="2581124" cy="77136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165,3 </a:t>
            </a:r>
            <a:r>
              <a:rPr lang="ru-RU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en-US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₸</a:t>
            </a:r>
            <a:endParaRPr lang="ru-RU" altLang="ru-RU" b="1" dirty="0">
              <a:solidFill>
                <a:srgbClr val="F6FB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спортивных соревнований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383363" y="3579862"/>
            <a:ext cx="2424567" cy="115212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11,9 </a:t>
            </a:r>
            <a:r>
              <a:rPr lang="ru-RU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en-US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₸</a:t>
            </a:r>
            <a:endParaRPr lang="ru-RU" altLang="ru-RU" b="1" dirty="0">
              <a:solidFill>
                <a:srgbClr val="F6FB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и участие членов сборных команд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18211" y="890359"/>
            <a:ext cx="2870166" cy="6858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1 102,7 </a:t>
            </a: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en-US" alt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₸</a:t>
            </a:r>
            <a:endParaRPr lang="ru-RU" alt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массового спорта и национальных видов спорта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07253" y="1816397"/>
            <a:ext cx="2058272" cy="938300"/>
          </a:xfrm>
          <a:prstGeom prst="round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marL="214313" indent="-214313"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1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636,6 млн. ₸ ФОТ ДМЦ</a:t>
            </a:r>
          </a:p>
          <a:p>
            <a:pPr marL="214313" indent="-214313"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1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466,1 млн. ₸ прочее</a:t>
            </a:r>
          </a:p>
        </p:txBody>
      </p:sp>
      <p:sp>
        <p:nvSpPr>
          <p:cNvPr id="5" name="Овал 4"/>
          <p:cNvSpPr>
            <a:spLocks noChangeAspect="1"/>
          </p:cNvSpPr>
          <p:nvPr/>
        </p:nvSpPr>
        <p:spPr>
          <a:xfrm>
            <a:off x="3656478" y="1627155"/>
            <a:ext cx="1863000" cy="1863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alt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1 418,9</a:t>
            </a:r>
          </a:p>
          <a:p>
            <a:pPr algn="ctr">
              <a:defRPr/>
            </a:pPr>
            <a:r>
              <a:rPr lang="ru-RU" altLang="ru-RU" sz="2400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₸</a:t>
            </a:r>
          </a:p>
        </p:txBody>
      </p:sp>
      <p:cxnSp>
        <p:nvCxnSpPr>
          <p:cNvPr id="7" name="Скругленная соединительная линия 6"/>
          <p:cNvCxnSpPr>
            <a:cxnSpLocks/>
            <a:stCxn id="5" idx="7"/>
            <a:endCxn id="20" idx="1"/>
          </p:cNvCxnSpPr>
          <p:nvPr/>
        </p:nvCxnSpPr>
        <p:spPr>
          <a:xfrm rot="5400000" flipH="1" flipV="1">
            <a:off x="5485750" y="1002373"/>
            <a:ext cx="658510" cy="113671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кругленная соединительная линия 10"/>
          <p:cNvCxnSpPr>
            <a:stCxn id="5" idx="1"/>
            <a:endCxn id="22" idx="3"/>
          </p:cNvCxnSpPr>
          <p:nvPr/>
        </p:nvCxnSpPr>
        <p:spPr>
          <a:xfrm rot="16200000" flipV="1">
            <a:off x="3225480" y="1196156"/>
            <a:ext cx="666726" cy="740931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кругленная соединительная линия 14"/>
          <p:cNvCxnSpPr>
            <a:cxnSpLocks/>
            <a:stCxn id="5" idx="6"/>
            <a:endCxn id="2" idx="1"/>
          </p:cNvCxnSpPr>
          <p:nvPr/>
        </p:nvCxnSpPr>
        <p:spPr>
          <a:xfrm flipV="1">
            <a:off x="5519478" y="2355717"/>
            <a:ext cx="863884" cy="20293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кругленная соединительная линия 23"/>
          <p:cNvCxnSpPr>
            <a:cxnSpLocks/>
            <a:stCxn id="5" idx="5"/>
            <a:endCxn id="21" idx="1"/>
          </p:cNvCxnSpPr>
          <p:nvPr/>
        </p:nvCxnSpPr>
        <p:spPr>
          <a:xfrm rot="16200000" flipH="1">
            <a:off x="5345705" y="3118267"/>
            <a:ext cx="938601" cy="1136715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0" y="169755"/>
            <a:ext cx="9144000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mpd="dbl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>
              <a:defRPr/>
            </a:pPr>
            <a:r>
              <a:rPr lang="ru-RU" altLang="ru-RU" sz="2200" b="1" dirty="0">
                <a:solidFill>
                  <a:srgbClr val="235463"/>
                </a:solidFill>
              </a:rPr>
              <a:t>Расходы бюджета на спортивную инфраструктуру в 2026 году</a:t>
            </a:r>
          </a:p>
        </p:txBody>
      </p:sp>
      <p:sp>
        <p:nvSpPr>
          <p:cNvPr id="3" name="Скругленный прямоугольник 20">
            <a:extLst>
              <a:ext uri="{FF2B5EF4-FFF2-40B4-BE49-F238E27FC236}">
                <a16:creationId xmlns:a16="http://schemas.microsoft.com/office/drawing/2014/main" id="{AAF340D9-7C12-981D-FBBE-4A74A50F5615}"/>
              </a:ext>
            </a:extLst>
          </p:cNvPr>
          <p:cNvSpPr/>
          <p:nvPr/>
        </p:nvSpPr>
        <p:spPr>
          <a:xfrm>
            <a:off x="429157" y="3552101"/>
            <a:ext cx="2424567" cy="115212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80,2 </a:t>
            </a:r>
            <a:r>
              <a:rPr lang="ru-RU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en-US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₸</a:t>
            </a:r>
            <a:endParaRPr lang="ru-RU" altLang="ru-RU" b="1" dirty="0">
              <a:solidFill>
                <a:srgbClr val="F6FB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alt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текущие трансферты нижестоящим бюджетам</a:t>
            </a:r>
          </a:p>
        </p:txBody>
      </p:sp>
      <p:cxnSp>
        <p:nvCxnSpPr>
          <p:cNvPr id="6" name="Скругленная соединительная линия 23">
            <a:extLst>
              <a:ext uri="{FF2B5EF4-FFF2-40B4-BE49-F238E27FC236}">
                <a16:creationId xmlns:a16="http://schemas.microsoft.com/office/drawing/2014/main" id="{E059429C-5EEF-8B2E-B952-2D98BE6F7BDE}"/>
              </a:ext>
            </a:extLst>
          </p:cNvPr>
          <p:cNvCxnSpPr>
            <a:cxnSpLocks/>
            <a:endCxn id="3" idx="0"/>
          </p:cNvCxnSpPr>
          <p:nvPr/>
        </p:nvCxnSpPr>
        <p:spPr>
          <a:xfrm rot="10800000" flipV="1">
            <a:off x="1641442" y="2817615"/>
            <a:ext cx="2086781" cy="734485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3887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13147" y="195263"/>
            <a:ext cx="8371284" cy="3786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kk-KZ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Расходы в сфере культуры 2 538,2 млн. теңге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2241" y="958454"/>
            <a:ext cx="3501727" cy="64889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Отдел культуры и развития языков</a:t>
            </a:r>
          </a:p>
          <a:p>
            <a:pPr algn="ctr">
              <a:defRPr/>
            </a:pPr>
            <a:r>
              <a:rPr lang="ru-RU" b="1" dirty="0">
                <a:solidFill>
                  <a:schemeClr val="tx2"/>
                </a:solidFill>
              </a:rPr>
              <a:t>85,2 млн. </a:t>
            </a:r>
            <a:r>
              <a:rPr lang="ru-RU" b="1" dirty="0" err="1">
                <a:solidFill>
                  <a:schemeClr val="tx2"/>
                </a:solidFill>
              </a:rPr>
              <a:t>теңге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35241" y="958454"/>
            <a:ext cx="2577703" cy="6477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dirty="0">
                <a:solidFill>
                  <a:srgbClr val="B4DCFA">
                    <a:lumMod val="25000"/>
                  </a:srgbClr>
                </a:solidFill>
              </a:rPr>
              <a:t>ГДК им. Естая</a:t>
            </a:r>
            <a:endParaRPr lang="en-US" dirty="0">
              <a:solidFill>
                <a:srgbClr val="B4DCFA">
                  <a:lumMod val="25000"/>
                </a:srgbClr>
              </a:solidFill>
            </a:endParaRPr>
          </a:p>
          <a:p>
            <a:pPr algn="ctr">
              <a:defRPr/>
            </a:pPr>
            <a:r>
              <a:rPr lang="kk-KZ" b="1" dirty="0">
                <a:solidFill>
                  <a:schemeClr val="tx2"/>
                </a:solidFill>
              </a:rPr>
              <a:t>1 981,2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ru-RU" b="1" dirty="0">
                <a:solidFill>
                  <a:schemeClr val="tx2"/>
                </a:solidFill>
              </a:rPr>
              <a:t>млн. </a:t>
            </a:r>
            <a:r>
              <a:rPr lang="ru-RU" b="1" dirty="0" err="1">
                <a:solidFill>
                  <a:schemeClr val="tx2"/>
                </a:solidFill>
              </a:rPr>
              <a:t>теңге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16698" y="2702134"/>
            <a:ext cx="2876550" cy="74503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Централизованная библиотечная система </a:t>
            </a:r>
          </a:p>
          <a:p>
            <a:pPr algn="ctr">
              <a:defRPr/>
            </a:pPr>
            <a:r>
              <a:rPr lang="ru-RU" b="1" dirty="0">
                <a:solidFill>
                  <a:schemeClr val="tx2"/>
                </a:solidFill>
              </a:rPr>
              <a:t>350,9 млн. </a:t>
            </a:r>
            <a:r>
              <a:rPr lang="ru-RU" b="1" dirty="0" err="1">
                <a:solidFill>
                  <a:schemeClr val="tx2"/>
                </a:solidFill>
              </a:rPr>
              <a:t>теңге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16390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812131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945356" y="1624013"/>
            <a:ext cx="3266604" cy="10263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>
              <a:defRPr/>
            </a:pP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аппарата  – 74,3 млн. </a:t>
            </a:r>
            <a:r>
              <a:rPr lang="ru-RU" sz="1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0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0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государственного языка – 10,9 млн. </a:t>
            </a:r>
            <a:r>
              <a:rPr lang="ru-RU" sz="1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0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737623" y="1526381"/>
            <a:ext cx="3046808" cy="11953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>
              <a:defRPr/>
            </a:pPr>
            <a:r>
              <a:rPr lang="ru-RU" sz="9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ГДК</a:t>
            </a:r>
            <a:r>
              <a:rPr lang="en-US" sz="9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9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9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655,8</a:t>
            </a:r>
            <a:r>
              <a:rPr lang="ru-RU" sz="9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млн. </a:t>
            </a:r>
            <a:r>
              <a:rPr lang="ru-RU" sz="9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9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9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Праздничные мероприятия – 1 325,4 млн.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900" i="1" dirty="0">
              <a:solidFill>
                <a:prstClr val="black"/>
              </a:solidFill>
              <a:highlight>
                <a:srgbClr val="F6FBFC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9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9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94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055019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038" y="1807369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038" y="2050256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Скругленный прямоугольник 37"/>
          <p:cNvSpPr/>
          <p:nvPr/>
        </p:nvSpPr>
        <p:spPr>
          <a:xfrm>
            <a:off x="4788024" y="3555079"/>
            <a:ext cx="2661070" cy="4750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>
              <a:defRPr/>
            </a:pP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Заработная плата – 314,8 млн.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900" i="1" dirty="0">
              <a:solidFill>
                <a:prstClr val="black"/>
              </a:solidFill>
              <a:highlight>
                <a:srgbClr val="F6FBFC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Коммунальные услуги – 16,5 млн.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900" i="1" dirty="0">
              <a:solidFill>
                <a:prstClr val="black"/>
              </a:solidFill>
              <a:highlight>
                <a:srgbClr val="F6FBFC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9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Прочие расходы  – 19,6 млн. </a:t>
            </a:r>
            <a:r>
              <a:rPr lang="ru-RU" sz="9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9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Соединительная линия уступом 4"/>
          <p:cNvCxnSpPr>
            <a:stCxn id="3" idx="2"/>
            <a:endCxn id="4" idx="0"/>
          </p:cNvCxnSpPr>
          <p:nvPr/>
        </p:nvCxnSpPr>
        <p:spPr>
          <a:xfrm rot="5400000">
            <a:off x="3373661" y="-266674"/>
            <a:ext cx="384572" cy="206568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>
            <a:stCxn id="3" idx="2"/>
            <a:endCxn id="7" idx="0"/>
          </p:cNvCxnSpPr>
          <p:nvPr/>
        </p:nvCxnSpPr>
        <p:spPr>
          <a:xfrm rot="16200000" flipH="1">
            <a:off x="5619155" y="-445889"/>
            <a:ext cx="384572" cy="242411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>
            <a:stCxn id="3" idx="3"/>
            <a:endCxn id="8" idx="3"/>
          </p:cNvCxnSpPr>
          <p:nvPr/>
        </p:nvCxnSpPr>
        <p:spPr>
          <a:xfrm flipH="1">
            <a:off x="7293248" y="384573"/>
            <a:ext cx="1491183" cy="2690078"/>
          </a:xfrm>
          <a:prstGeom prst="bentConnector3">
            <a:avLst>
              <a:gd name="adj1" fmla="val -1533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1259632" y="2741345"/>
            <a:ext cx="2448272" cy="74503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Целевые трансферты нижестоящим бюджетам </a:t>
            </a:r>
          </a:p>
          <a:p>
            <a:pPr algn="ctr">
              <a:defRPr/>
            </a:pPr>
            <a:r>
              <a:rPr lang="ru-RU" b="1" dirty="0">
                <a:solidFill>
                  <a:schemeClr val="tx2"/>
                </a:solidFill>
              </a:rPr>
              <a:t>79,2 млн. </a:t>
            </a:r>
            <a:r>
              <a:rPr lang="ru-RU" b="1" dirty="0" err="1">
                <a:solidFill>
                  <a:schemeClr val="tx2"/>
                </a:solidFill>
              </a:rPr>
              <a:t>теңге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24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299" y="3539597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299" y="3699143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299" y="3855111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>
            <a:off x="1259632" y="3855111"/>
            <a:ext cx="2448272" cy="74503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Капитальные расходы</a:t>
            </a:r>
          </a:p>
          <a:p>
            <a:pPr algn="ctr">
              <a:defRPr/>
            </a:pPr>
            <a:r>
              <a:rPr lang="ru-RU" b="1" dirty="0">
                <a:solidFill>
                  <a:schemeClr val="tx2"/>
                </a:solidFill>
              </a:rPr>
              <a:t>41,7 млн. </a:t>
            </a:r>
            <a:r>
              <a:rPr lang="ru-RU" b="1" dirty="0" err="1">
                <a:solidFill>
                  <a:schemeClr val="tx2"/>
                </a:solidFill>
              </a:rPr>
              <a:t>теңге</a:t>
            </a:r>
            <a:endParaRPr lang="ru-RU" b="1" dirty="0">
              <a:solidFill>
                <a:schemeClr val="tx2"/>
              </a:solidFill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191740" y="384572"/>
            <a:ext cx="1077417" cy="3826716"/>
            <a:chOff x="191740" y="384572"/>
            <a:chExt cx="1077417" cy="3826716"/>
          </a:xfrm>
        </p:grpSpPr>
        <p:cxnSp>
          <p:nvCxnSpPr>
            <p:cNvPr id="12" name="Соединительная линия уступом 11"/>
            <p:cNvCxnSpPr>
              <a:stCxn id="3" idx="1"/>
              <a:endCxn id="18" idx="1"/>
            </p:cNvCxnSpPr>
            <p:nvPr/>
          </p:nvCxnSpPr>
          <p:spPr>
            <a:xfrm rot="10800000" flipH="1" flipV="1">
              <a:off x="413146" y="384572"/>
              <a:ext cx="846485" cy="2729289"/>
            </a:xfrm>
            <a:prstGeom prst="bentConnector3">
              <a:avLst>
                <a:gd name="adj1" fmla="val -2700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Соединительная линия уступом 31"/>
            <p:cNvCxnSpPr/>
            <p:nvPr/>
          </p:nvCxnSpPr>
          <p:spPr>
            <a:xfrm rot="16200000" flipH="1">
              <a:off x="-571359" y="2370772"/>
              <a:ext cx="2603615" cy="1077417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52282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B87A0-E707-59F1-3596-53CF3A7B1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3C93AFB-CE82-FB4F-83FD-D1C1C4A957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23478"/>
            <a:ext cx="8964488" cy="48577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tIns="12065">
            <a:noAutofit/>
          </a:bodyPr>
          <a:lstStyle/>
          <a:p>
            <a:pPr marL="12700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транспортной инфраструктуры</a:t>
            </a: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59B22ABA-9F9C-7444-61A2-F8294B40AE3D}"/>
              </a:ext>
            </a:extLst>
          </p:cNvPr>
          <p:cNvGraphicFramePr>
            <a:graphicFrameLocks noGrp="1"/>
          </p:cNvGraphicFramePr>
          <p:nvPr/>
        </p:nvGraphicFramePr>
        <p:xfrm>
          <a:off x="62644" y="610094"/>
          <a:ext cx="8839200" cy="4248232"/>
        </p:xfrm>
        <a:graphic>
          <a:graphicData uri="http://schemas.openxmlformats.org/drawingml/2006/table">
            <a:tbl>
              <a:tblPr/>
              <a:tblGrid>
                <a:gridCol w="387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71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3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8960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Наименование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9052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2026 год</a:t>
                      </a:r>
                    </a:p>
                  </a:txBody>
                  <a:tcPr marL="0" marR="0" marT="3571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Предусмотрено </a:t>
                      </a:r>
                    </a:p>
                  </a:txBody>
                  <a:tcPr marL="0" marR="0" marT="119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8100" indent="1031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Протяженность  дорог, км</a:t>
                      </a:r>
                    </a:p>
                  </a:txBody>
                  <a:tcPr marL="0" marR="0" marT="2571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293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</a:t>
                      </a:r>
                    </a:p>
                  </a:txBody>
                  <a:tcPr marL="0" marR="0" marT="571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4</a:t>
                      </a:r>
                    </a:p>
                  </a:txBody>
                  <a:tcPr marL="0" marR="0" marT="571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0" marR="0" marT="40478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ИТОГО</a:t>
                      </a:r>
                    </a:p>
                  </a:txBody>
                  <a:tcPr marL="0" marR="0" marT="4047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22 542,3</a:t>
                      </a:r>
                    </a:p>
                  </a:txBody>
                  <a:tcPr marL="0" marR="0" marT="5619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0" marR="0" marT="5619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78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Ремонт дорог</a:t>
                      </a:r>
                    </a:p>
                  </a:txBody>
                  <a:tcPr marL="0" marR="0" marT="4047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12 126,0</a:t>
                      </a:r>
                    </a:p>
                  </a:txBody>
                  <a:tcPr marL="0" marR="0" marT="5619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619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ремонт 23 магистральных улиц города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8 330,2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45,01 км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0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Проведение многофакторного обследования дамб в селе </a:t>
                      </a:r>
                      <a:r>
                        <a:rPr kumimoji="0" lang="ru-RU" altLang="ru-RU" sz="9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Кенжеколь</a:t>
                      </a: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в поселке Атамекен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31,6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6FBFC"/>
                          </a:highligh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дамбы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295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Противопаводковые мероприятия на проезжей части городских дорог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159,6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4 840 маш/час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Эксплуатация и текущий ремонт путепроводов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шт.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1347307"/>
                  </a:ext>
                </a:extLst>
              </a:tr>
              <a:tr h="214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Текущий ремонт городских  дорог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1 190,1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7 100 м2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7114951"/>
                  </a:ext>
                </a:extLst>
              </a:tr>
              <a:tr h="214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Текущий ремонт грунтовых  дорог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2 000,0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26,5 км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0470974"/>
                  </a:ext>
                </a:extLst>
              </a:tr>
              <a:tr h="214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Ямочный ремонт струйно-инъекционным методом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304,5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20 300 м2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0074852"/>
                  </a:ext>
                </a:extLst>
              </a:tr>
              <a:tr h="214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Экспертиза качества работ и материалов при ремонте автомобильных дорог в г Павлодар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57,3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(контроль качества проведения работ по профилированию улиц, текущему ремонту городских дорог и тротуаров, текущему ремонту внутриквартальных территорий города)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814991"/>
                  </a:ext>
                </a:extLst>
              </a:tr>
              <a:tr h="496721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Содержание улиц города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9 650,6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7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(зимнее/летнее содержание </a:t>
                      </a:r>
                      <a:r>
                        <a:rPr kumimoji="0" lang="ru-RU" altLang="ru-RU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улиц,  профилирование улиц частного сектора, эксплуатация и текущий ремонт путепроводов,  скос травы на обочинах)</a:t>
                      </a:r>
                      <a:endParaRPr kumimoji="0" lang="ru-RU" altLang="ru-RU" sz="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7955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Устройство тротуаров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8,5 км</a:t>
                      </a:r>
                    </a:p>
                  </a:txBody>
                  <a:tcPr marL="0" marR="0" marT="1429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7955"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Текущий ремонт брусчатки 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165,7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12 000</a:t>
                      </a: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м2</a:t>
                      </a:r>
                    </a:p>
                  </a:txBody>
                  <a:tcPr marL="0" marR="0" marT="1429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834311"/>
                  </a:ext>
                </a:extLst>
              </a:tr>
            </a:tbl>
          </a:graphicData>
        </a:graphic>
      </p:graphicFrame>
      <p:sp>
        <p:nvSpPr>
          <p:cNvPr id="4" name="Rectangle 76">
            <a:extLst>
              <a:ext uri="{FF2B5EF4-FFF2-40B4-BE49-F238E27FC236}">
                <a16:creationId xmlns:a16="http://schemas.microsoft.com/office/drawing/2014/main" id="{CD7D393B-512E-C170-06BF-F49ADFFBF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6376" y="411510"/>
            <a:ext cx="1008112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200" i="1" dirty="0">
                <a:latin typeface="Arial" charset="0"/>
              </a:rPr>
              <a:t>млн. тенге</a:t>
            </a:r>
            <a:r>
              <a:rPr lang="ru-RU" altLang="ru-RU" sz="1600" dirty="0">
                <a:latin typeface="Arial" charset="0"/>
              </a:rPr>
              <a:t>               </a:t>
            </a:r>
            <a:endParaRPr lang="ru-RU" altLang="ru-RU" sz="7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382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object 2"/>
          <p:cNvSpPr>
            <a:spLocks noGrp="1" noChangeArrowheads="1"/>
          </p:cNvSpPr>
          <p:nvPr>
            <p:ph type="title"/>
          </p:nvPr>
        </p:nvSpPr>
        <p:spPr>
          <a:xfrm>
            <a:off x="0" y="-5795"/>
            <a:ext cx="9144000" cy="339502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tIns="12065">
            <a:normAutofit fontScale="90000"/>
          </a:bodyPr>
          <a:lstStyle/>
          <a:p>
            <a:pPr algn="ctr" eaLnBrk="1" fontAlgn="t" hangingPunct="1">
              <a:spcAft>
                <a:spcPts val="0"/>
              </a:spcAft>
              <a:defRPr/>
            </a:pPr>
            <a:br>
              <a:rPr lang="ru-RU" altLang="ru-RU" sz="24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24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бюджета на жилищно-коммунальное хозяйство  города на 2026 год</a:t>
            </a:r>
            <a:br>
              <a:rPr lang="ru-RU" alt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28600" y="471863"/>
          <a:ext cx="8686800" cy="4629364"/>
        </p:xfrm>
        <a:graphic>
          <a:graphicData uri="http://schemas.openxmlformats.org/drawingml/2006/table">
            <a:tbl>
              <a:tblPr/>
              <a:tblGrid>
                <a:gridCol w="46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6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3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0768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Предусмотрено </a:t>
                      </a:r>
                    </a:p>
                  </a:txBody>
                  <a:tcPr marL="0" marR="0" marT="35723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096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21 166,0</a:t>
                      </a: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6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Освещение улиц 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3 077,7</a:t>
                      </a:r>
                    </a:p>
                  </a:txBody>
                  <a:tcPr marL="0" marR="0" marT="5620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6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сетей наружного освещения внутриквартальных территорий и улиц города Павлодара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213,5</a:t>
                      </a: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5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Текущий ремонт сетей наружного освещения внутриквартальных территорий и улиц города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251,1</a:t>
                      </a:r>
                      <a:endParaRPr kumimoji="0" lang="en-US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6798926"/>
                  </a:ext>
                </a:extLst>
              </a:tr>
              <a:tr h="1275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Текущий ремонт и эксплуатация сетей наружного освещения скверов и парков города Павлодара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67,1</a:t>
                      </a:r>
                      <a:endParaRPr kumimoji="0" lang="en-US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396427"/>
                  </a:ext>
                </a:extLst>
              </a:tr>
              <a:tr h="1275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Поставка электрической энергии для объектов коммунальной собственности 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1 234,3</a:t>
                      </a:r>
                      <a:endParaRPr kumimoji="0" lang="en-US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7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Новогодняя иллюминация и световое оформление города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561,5</a:t>
                      </a: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Установка торшеров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300,0</a:t>
                      </a: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7681202"/>
                  </a:ext>
                </a:extLst>
              </a:tr>
              <a:tr h="12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Иллюминационная подсветка деревьев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100,2</a:t>
                      </a: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5423592"/>
                  </a:ext>
                </a:extLst>
              </a:tr>
              <a:tr h="12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Архитектурная подсветка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350,0</a:t>
                      </a: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597957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Благоустройство и озеленение 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14 533,2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255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Текущий ремонт внутриквартальных территорий (асфальтирование)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3 600,0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Замена, текущий ремонт и содержание детских игровых площадок 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1 143,9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Текущий ремонт мини-скверов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Текущий ремонт и установка уличных силовых тренажеров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343,7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8644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Устройства мини-футбольных полей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199,6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Уход за зеленым фондом, устройство газонов,  цветников, в том числе привлечение школьников 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1 378,1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4142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 по посадке и уходу за деревьями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1 900,0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5281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Санитарная рубка, обрезка, обработка и лечение деревьев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169,8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52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Формовочная обрезка деревьев, снос сухостоя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141,8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204494"/>
                  </a:ext>
                </a:extLst>
              </a:tr>
              <a:tr h="1852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Сохранность малых форм и демонтируемых материалов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19,8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271819"/>
                  </a:ext>
                </a:extLst>
              </a:tr>
              <a:tr h="1852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Содержание, текущий ремонт, изготовление и установка малых форм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3937477"/>
                  </a:ext>
                </a:extLst>
              </a:tr>
              <a:tr h="1852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 и текущий ремонт торговых павильонов для реализации дачной продукции 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5296802"/>
                  </a:ext>
                </a:extLst>
              </a:tr>
              <a:tr h="1852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Техническое обслуживание и заправка газом  газораздаточной установки «Вечный огонь»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4693177"/>
                  </a:ext>
                </a:extLst>
              </a:tr>
              <a:tr h="1852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и текущий ремонт городских часов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9777776"/>
                  </a:ext>
                </a:extLst>
              </a:tr>
            </a:tbl>
          </a:graphicData>
        </a:graphic>
      </p:graphicFrame>
      <p:sp>
        <p:nvSpPr>
          <p:cNvPr id="4" name="Rectangle 76"/>
          <p:cNvSpPr>
            <a:spLocks noChangeArrowheads="1"/>
          </p:cNvSpPr>
          <p:nvPr/>
        </p:nvSpPr>
        <p:spPr bwMode="auto">
          <a:xfrm>
            <a:off x="8125869" y="232675"/>
            <a:ext cx="1008112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000" i="1" dirty="0">
                <a:latin typeface="Arial" charset="0"/>
              </a:rPr>
              <a:t>млн. тенге</a:t>
            </a:r>
            <a:r>
              <a:rPr lang="ru-RU" altLang="ru-RU" sz="1600" dirty="0">
                <a:latin typeface="Arial" charset="0"/>
              </a:rPr>
              <a:t>               </a:t>
            </a:r>
            <a:endParaRPr lang="ru-RU" altLang="ru-RU" sz="7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362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AA683-1F5E-EBF3-2417-8429E5FD4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object 2">
            <a:extLst>
              <a:ext uri="{FF2B5EF4-FFF2-40B4-BE49-F238E27FC236}">
                <a16:creationId xmlns:a16="http://schemas.microsoft.com/office/drawing/2014/main" id="{623570FD-F2C5-3CA3-31B5-62F8FC1857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339502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tIns="12065">
            <a:normAutofit fontScale="90000"/>
          </a:bodyPr>
          <a:lstStyle/>
          <a:p>
            <a:pPr algn="ctr" eaLnBrk="1" fontAlgn="t" hangingPunct="1">
              <a:spcAft>
                <a:spcPts val="0"/>
              </a:spcAft>
              <a:defRPr/>
            </a:pPr>
            <a:br>
              <a:rPr lang="ru-RU" altLang="ru-RU" sz="24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24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бюджета на жилищно-коммунальное хозяйство  города на 2026 год</a:t>
            </a:r>
            <a:br>
              <a:rPr lang="ru-RU" alt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E1D12B8B-C851-BC86-E35F-A86305D89370}"/>
              </a:ext>
            </a:extLst>
          </p:cNvPr>
          <p:cNvGraphicFramePr>
            <a:graphicFrameLocks noGrp="1"/>
          </p:cNvGraphicFramePr>
          <p:nvPr/>
        </p:nvGraphicFramePr>
        <p:xfrm>
          <a:off x="179512" y="454459"/>
          <a:ext cx="8686800" cy="4128104"/>
        </p:xfrm>
        <a:graphic>
          <a:graphicData uri="http://schemas.openxmlformats.org/drawingml/2006/table">
            <a:tbl>
              <a:tblPr/>
              <a:tblGrid>
                <a:gridCol w="46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6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3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136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Предусмотрено </a:t>
                      </a:r>
                    </a:p>
                  </a:txBody>
                  <a:tcPr marL="0" marR="0" marT="35723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Благоустройство и озеленение (018)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14 533,2</a:t>
                      </a:r>
                      <a:endParaRPr kumimoji="0" lang="en-US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255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Монтаж и демонтаж новогоднего оформления города Павлодара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23,2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Установка стритбольных площадок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183,7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183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Установка стрит-воркаут 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71,4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Замена и текущий ремонт детских площадок в д/садах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2 810,0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6618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Текущий ремонт и установка комплексных площадок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104,3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1864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и текущий ремонт городских скверов и парков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355,4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96244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и текущий ремонт площадок для выгула собак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11,1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357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Устройство павильонов на Набережной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44,6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7027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Приобретение евро-контейнеров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249,8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61455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Устройство контейнерных площадок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323,0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80379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Работы по установке ограждений детских площадок по ул. Лермонтова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6407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Текущий ремонт территории Областного </a:t>
                      </a:r>
                      <a:r>
                        <a:rPr lang="ru-KZ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реабилитацион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</a:t>
                      </a:r>
                      <a:r>
                        <a:rPr lang="ru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ого центра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219,4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204178"/>
                  </a:ext>
                </a:extLst>
              </a:tr>
              <a:tr h="108865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Текущий ремонт в сквере </a:t>
                      </a:r>
                      <a:r>
                        <a:rPr lang="ru-KZ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Аймаутова</a:t>
                      </a:r>
                      <a:r>
                        <a:rPr lang="ru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62,3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35906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Уход за зеленым фондом ул. Лермонтова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112,3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83564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Установка МАФ</a:t>
                      </a:r>
                      <a:endParaRPr lang="ru-KZ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10661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Текущий ремонт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SABI BOX</a:t>
                      </a:r>
                      <a:endParaRPr lang="ru-KZ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</a:t>
                      </a: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01670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Содержание памятников</a:t>
                      </a:r>
                      <a:endParaRPr lang="ru-KZ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972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Благоустройство эко-парка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3571554"/>
                  </a:ext>
                </a:extLst>
              </a:tr>
              <a:tr h="46656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Оформление земельного участка под строительство пешеходного моста в мкр. Усольский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7168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Металлоконструкция МАФ "Таза-Қазақстан" - 2 ед.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61853"/>
                  </a:ext>
                </a:extLst>
              </a:tr>
            </a:tbl>
          </a:graphicData>
        </a:graphic>
      </p:graphicFrame>
      <p:sp>
        <p:nvSpPr>
          <p:cNvPr id="4" name="Rectangle 76">
            <a:extLst>
              <a:ext uri="{FF2B5EF4-FFF2-40B4-BE49-F238E27FC236}">
                <a16:creationId xmlns:a16="http://schemas.microsoft.com/office/drawing/2014/main" id="{F098B1A8-6144-F307-441D-43241BC79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8384" y="194848"/>
            <a:ext cx="1008112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000" i="1" dirty="0">
                <a:latin typeface="Arial" charset="0"/>
              </a:rPr>
              <a:t>млн. тенге</a:t>
            </a:r>
            <a:r>
              <a:rPr lang="ru-RU" altLang="ru-RU" sz="1600" dirty="0">
                <a:latin typeface="Arial" charset="0"/>
              </a:rPr>
              <a:t>               </a:t>
            </a:r>
            <a:endParaRPr lang="ru-RU" altLang="ru-RU" sz="7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363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object 2"/>
          <p:cNvSpPr>
            <a:spLocks noGrp="1" noChangeArrowheads="1"/>
          </p:cNvSpPr>
          <p:nvPr>
            <p:ph type="title"/>
          </p:nvPr>
        </p:nvSpPr>
        <p:spPr>
          <a:xfrm>
            <a:off x="0" y="9178"/>
            <a:ext cx="9144000" cy="627807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tIns="12065">
            <a:noAutofit/>
          </a:bodyPr>
          <a:lstStyle/>
          <a:p>
            <a:pPr algn="ctr" eaLnBrk="1" fontAlgn="t" hangingPunct="1">
              <a:spcAft>
                <a:spcPts val="0"/>
              </a:spcAft>
              <a:defRPr/>
            </a:pPr>
            <a:b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бюджета на жилищно-коммунальное хозяйство города на 2026 год</a:t>
            </a:r>
            <a:b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20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23528" y="935988"/>
          <a:ext cx="8686800" cy="3454404"/>
        </p:xfrm>
        <a:graphic>
          <a:graphicData uri="http://schemas.openxmlformats.org/drawingml/2006/table">
            <a:tbl>
              <a:tblPr/>
              <a:tblGrid>
                <a:gridCol w="575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0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289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Предусмотрено</a:t>
                      </a:r>
                    </a:p>
                  </a:txBody>
                  <a:tcPr marL="0" marR="0" marT="3567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617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3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санитарии и содержание мест захоронений и захоронение безродных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3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2 500,7</a:t>
                      </a:r>
                    </a:p>
                  </a:txBody>
                  <a:tcPr marL="0" marR="0" marT="5612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3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Работы специализированной техники при проведении городских и праздничных мероприятий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1 560,8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 по ликвидации несанкционированных стихийных свалок г. Павлодар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626,2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221745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Оказание услуг профилактической дезинсекции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232,4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806214"/>
                  </a:ext>
                </a:extLst>
              </a:tr>
              <a:tr h="1376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Оказание услуг профилактической дератизации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8,5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1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Научное обеспечение при проведении работ по снижению численности личинок комаров и мошек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3,7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33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мест захоронений и захоронение безродных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69,1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143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безопасности дорожного движения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1 054,4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6151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и текущий ремонт светофорных объектов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161,9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615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Установка, содержание и текущий ремонт дорожных и логистических знаков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93,2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2986388"/>
                  </a:ext>
                </a:extLst>
              </a:tr>
              <a:tr h="184172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Разметка проезжей части городских дорог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260,4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88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Устройство и текущий ремонт искусственной дорожной неровности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88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и текущий ремонт ограждения проезжей части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4661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Устройство камер видеонаблюдения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120,4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47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Устройство светодиодной системы индикации пешеходных переходов, синхронизированной со светофорами (</a:t>
                      </a: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Zebra light</a:t>
                      </a: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197,9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1080757"/>
                  </a:ext>
                </a:extLst>
              </a:tr>
              <a:tr h="1847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Текущий ремонт ограждения областного суда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4730361"/>
                  </a:ext>
                </a:extLst>
              </a:tr>
            </a:tbl>
          </a:graphicData>
        </a:graphic>
      </p:graphicFrame>
      <p:sp>
        <p:nvSpPr>
          <p:cNvPr id="4" name="Rectangle 76"/>
          <p:cNvSpPr>
            <a:spLocks noChangeArrowheads="1"/>
          </p:cNvSpPr>
          <p:nvPr/>
        </p:nvSpPr>
        <p:spPr bwMode="auto">
          <a:xfrm>
            <a:off x="7812360" y="574943"/>
            <a:ext cx="1008112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200" i="1" dirty="0">
                <a:latin typeface="Arial" charset="0"/>
              </a:rPr>
              <a:t>млн. тенге</a:t>
            </a:r>
            <a:r>
              <a:rPr lang="ru-RU" altLang="ru-RU" sz="1600" dirty="0">
                <a:latin typeface="Arial" charset="0"/>
              </a:rPr>
              <a:t>               </a:t>
            </a:r>
            <a:endParaRPr lang="ru-RU" altLang="ru-RU" sz="7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72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-10264" y="88532"/>
            <a:ext cx="9118768" cy="350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11430" rIns="0" bIns="0">
            <a:spAutoFit/>
          </a:bodyPr>
          <a:lstStyle/>
          <a:p>
            <a:pPr algn="ctr" eaLnBrk="1" fontAlgn="auto" hangingPunct="1">
              <a:spcBef>
                <a:spcPts val="9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Возмещение затрат</a:t>
            </a:r>
            <a:r>
              <a:rPr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в 202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6</a:t>
            </a:r>
            <a:r>
              <a:rPr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году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4052"/>
              </p:ext>
            </p:extLst>
          </p:nvPr>
        </p:nvGraphicFramePr>
        <p:xfrm>
          <a:off x="251520" y="843558"/>
          <a:ext cx="8784976" cy="29722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64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88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 marL="52705" algn="ctr">
                        <a:lnSpc>
                          <a:spcPct val="100000"/>
                        </a:lnSpc>
                      </a:pPr>
                      <a:r>
                        <a:rPr sz="1200" b="1" kern="1200" spc="-1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Категории</a:t>
                      </a:r>
                    </a:p>
                  </a:txBody>
                  <a:tcPr marL="0" marR="0" marT="333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algn="ctr" defTabSz="913622" rtl="0" eaLnBrk="1" latinLnBrk="0" hangingPunct="1">
                        <a:lnSpc>
                          <a:spcPct val="100000"/>
                        </a:lnSpc>
                      </a:pPr>
                      <a:endParaRPr lang="ru-RU" sz="1200" b="1" kern="1200" spc="-1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52705" algn="ctr" defTabSz="91362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1" kern="1200" spc="-15" noProof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Расходы</a:t>
                      </a:r>
                      <a:r>
                        <a:rPr sz="1200" b="1" kern="1200" spc="-1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,</a:t>
                      </a:r>
                    </a:p>
                    <a:p>
                      <a:pPr marL="52705" algn="ctr" defTabSz="913622" rtl="0" eaLnBrk="1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200" b="1" kern="1200" spc="-1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млн. </a:t>
                      </a:r>
                      <a:r>
                        <a:rPr sz="1200" b="1" kern="1200" spc="-15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те</a:t>
                      </a:r>
                      <a:r>
                        <a:rPr lang="kk-KZ" sz="1200" b="1" kern="1200" spc="-1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ң</a:t>
                      </a:r>
                      <a:r>
                        <a:rPr sz="1200" b="1" kern="1200" spc="-15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ге</a:t>
                      </a:r>
                      <a:endParaRPr sz="1200" b="1" kern="1200" spc="-1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514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ru-RU" sz="500" i="1" dirty="0">
                          <a:latin typeface="Arial"/>
                          <a:cs typeface="Arial"/>
                        </a:rPr>
                        <a:t>1</a:t>
                      </a:r>
                      <a:endParaRPr sz="500" dirty="0">
                        <a:latin typeface="Arial"/>
                        <a:cs typeface="Arial"/>
                      </a:endParaRPr>
                    </a:p>
                  </a:txBody>
                  <a:tcPr marL="0" marR="0" marT="1523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ru-RU" sz="500" i="1" dirty="0">
                          <a:latin typeface="Calibri"/>
                          <a:cs typeface="Calibri"/>
                        </a:rPr>
                        <a:t>3</a:t>
                      </a:r>
                      <a:endParaRPr sz="500" dirty="0">
                        <a:latin typeface="Calibri"/>
                        <a:cs typeface="Calibri"/>
                      </a:endParaRPr>
                    </a:p>
                  </a:txBody>
                  <a:tcPr marL="0" marR="0" marT="1523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128">
                <a:tc>
                  <a:txBody>
                    <a:bodyPr/>
                    <a:lstStyle/>
                    <a:p>
                      <a:pPr marL="1905" algn="l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1200" b="1" spc="-1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ИТОГО</a:t>
                      </a:r>
                      <a:endParaRPr sz="1200" b="1" spc="-1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lang="ru-RU" sz="1200" b="1" spc="-1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17 428,5</a:t>
                      </a:r>
                      <a:endParaRPr sz="1200" b="1" spc="-1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147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67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2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Бесплатный</a:t>
                      </a:r>
                      <a:r>
                        <a:rPr lang="ru-RU" sz="1200" b="1" spc="8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2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проезд</a:t>
                      </a:r>
                      <a:r>
                        <a:rPr lang="ru-RU" sz="1200" b="1" spc="2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200" b="1" spc="-1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детей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в городском</a:t>
                      </a:r>
                      <a:r>
                        <a:rPr lang="ru-RU" sz="1200" b="1" spc="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200" b="1" spc="-1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общественном</a:t>
                      </a:r>
                      <a:r>
                        <a:rPr lang="ru-RU" sz="1200" b="1" spc="10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200" b="1" spc="-1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транспорте</a:t>
                      </a:r>
                      <a:endParaRPr sz="1200" spc="-15" dirty="0">
                        <a:solidFill>
                          <a:schemeClr val="tx1"/>
                        </a:solidFill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lang="ru-RU" sz="1200" b="1" spc="-1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1 156,3</a:t>
                      </a:r>
                      <a:endParaRPr sz="1200" b="1" spc="-1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147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531">
                <a:tc>
                  <a:txBody>
                    <a:bodyPr/>
                    <a:lstStyle/>
                    <a:p>
                      <a:pPr algn="l"/>
                      <a:r>
                        <a:rPr lang="ru-RU" sz="1200" b="1" spc="-1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Субсидирование пассажирских перевозок</a:t>
                      </a:r>
                    </a:p>
                  </a:txBody>
                  <a:tcPr marL="0" marR="0" marT="318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lang="ru-RU" sz="1200" b="1" spc="-1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16 272,2</a:t>
                      </a:r>
                    </a:p>
                  </a:txBody>
                  <a:tcPr marL="0" marR="0" marT="1285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541"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Выплата субсидий на покрытие убытков АО Трамвайного управления города</a:t>
                      </a:r>
                    </a:p>
                  </a:txBody>
                  <a:tcPr marL="0" marR="0" marT="2523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3 766,7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617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Субсидирование социально значимых регулярных маршрутов города Павлодара</a:t>
                      </a:r>
                    </a:p>
                  </a:txBody>
                  <a:tcPr marL="0" marR="0" marT="2523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11 968,1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542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402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Возмещение расходов по компенсации затрат, связанных с пассажирскими в городском общественном транспорте</a:t>
                      </a:r>
                    </a:p>
                  </a:txBody>
                  <a:tcPr marL="0" marR="0" marT="2523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537,4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542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6132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929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7238"/>
            <a:ext cx="9108504" cy="630044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Проектирование и строительство, реконструкция жилья коммунального жилищного фонда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7504" y="771550"/>
          <a:ext cx="8696325" cy="1242896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тенге</a:t>
                      </a: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ПО ПРОЕКТАМ БЮДЖЕТА РАЗВИТИЯ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15 110,8</a:t>
                      </a: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042427"/>
                  </a:ext>
                </a:extLst>
              </a:tr>
              <a:tr h="23897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331,1</a:t>
                      </a: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18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 9-ти этажного 5-ти подъездного многоквартирного жилого дома № 27 в микрорайоне «Достык» в г. Павлодар (без наружных инженерных сетей и благоустройства)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331,1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0605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0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7238"/>
            <a:ext cx="9108504" cy="630044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eaLnBrk="1" fontAlgn="t" hangingPunct="1">
              <a:spcAft>
                <a:spcPts val="0"/>
              </a:spcAft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Проектирование, развитие, обустройство и приобретение инженерно-коммуникационной инфраструктуры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7504" y="771550"/>
          <a:ext cx="8696325" cy="4088056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тенге</a:t>
                      </a: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97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229,9</a:t>
                      </a: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272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Проектирование жилого микрорайона «Достык» в городе Павлодар. Наружные внутриплощадочные сети электроснабжения и электроосвещения (1-й пусковой комплекс 1-й очереди строительства)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7,3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320462"/>
                  </a:ext>
                </a:extLst>
              </a:tr>
              <a:tr h="23218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Проектирование жилого микрорайона «Достык» в городе Павлодар. Наружные внутриплощадочные сети электроснабжения и электроосвещения (6-й пусковой комплекс 1-й очереди строительства)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0605857"/>
                  </a:ext>
                </a:extLst>
              </a:tr>
              <a:tr h="23218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Строительство участка ВЛ-6кВ от опоры ВЛ-6кВ ЦРП-6/0,4кВ «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Мойылды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с установкой КТПН-6/0,4кВ в с.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Мойылды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Павлодарская область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66,3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3728894"/>
                  </a:ext>
                </a:extLst>
              </a:tr>
              <a:tr h="23218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Строительство наружных внутриплощадочных инженерных сетей (теплоснабжения, водоснабжения и канализации) и благоустройства в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мкр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Достык г. Павлодар (к жилым 9-ти этажным многоквартирным жилым домам № № 25, 26, 27)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9,5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812624"/>
                  </a:ext>
                </a:extLst>
              </a:tr>
              <a:tr h="23218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Строительство наружных внутриплощадочных инженерных сетей электроснабжения и электроосвещения в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мкр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Достык г. Павлодар (к жилым 9-ти этажным многоквартирным жилым домам №25, 26, 27)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36,5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668499"/>
                  </a:ext>
                </a:extLst>
              </a:tr>
              <a:tr h="23218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Строительство инженерно-коммуникационной инфраструктуры и благоустройства для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мкр.Авиагородок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старой застройки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8,9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507487"/>
                  </a:ext>
                </a:extLst>
              </a:tr>
              <a:tr h="23218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Строительство наружных сетей канализации для объекта: жилые дома №105,107,109,111,117,118,121,122,127,128,129,131,132,134,136,138,140,146 по ул. Сибирская в г. Павлодар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4,9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579974"/>
                  </a:ext>
                </a:extLst>
              </a:tr>
              <a:tr h="23218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Строительство сетей водопровода хозпитьевой воды по ул. Каз. Правды –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Ворушина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- Ладожская-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Камзина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 г. Павлодар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12,9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2561704"/>
                  </a:ext>
                </a:extLst>
              </a:tr>
              <a:tr h="23218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проектно-сметной документации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Строительстов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наружной сети электроснабжения административно-бытового корпуса по адресу: г. Павлодар,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ул.Камзина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строение 49/12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8479601"/>
                  </a:ext>
                </a:extLst>
              </a:tr>
              <a:tr h="23218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комплексной вневедомственной частной экспертизы по рабочему проекту "Строительство наружной сети электроснабжения административно- бытового корпуса по адресу: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г.Павлодар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ул.Камзина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строение 49/12"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6632853"/>
                  </a:ext>
                </a:extLst>
              </a:tr>
              <a:tr h="23218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Строительство наружной сети электроснабжения административно- бытового корпуса по адресу: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г.Павлодар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ул.Камзина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строение 49/12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48,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829757"/>
                  </a:ext>
                </a:extLst>
              </a:tr>
              <a:tr h="23218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ПСД и проведение экспертизы "Строительство внеплощадочных инженерных сетей для подключения ЖК в границах улиц Академика Маргулана-Павла Васильева-Академика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Бектурова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-Гагарина в городе Павлодар. Сети водоснабжения и канализации"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,3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138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01859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5A0DB-4011-D29C-6FDD-3E3254A3F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C526636-778C-95C0-E9F6-B634C0CCDC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47238"/>
            <a:ext cx="9108504" cy="630044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eaLnBrk="1" fontAlgn="t" hangingPunct="1">
              <a:spcAft>
                <a:spcPts val="0"/>
              </a:spcAft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Проектирование, развитие, обустройство и приобретение инженерно-коммуникационной инфраструктуры</a:t>
            </a: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4196FF0E-C4D4-F723-8C12-6EDE3DE5ADB2}"/>
              </a:ext>
            </a:extLst>
          </p:cNvPr>
          <p:cNvGraphicFramePr>
            <a:graphicFrameLocks noGrp="1"/>
          </p:cNvGraphicFramePr>
          <p:nvPr/>
        </p:nvGraphicFramePr>
        <p:xfrm>
          <a:off x="107504" y="771550"/>
          <a:ext cx="8696325" cy="1818801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2987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тенге</a:t>
                      </a: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63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KZ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ПСД и проведение экспертизы "Строительство внеплощадочных инженерных сетей для подключения ЖК в границах улиц Академика Маргулана-Павла Васильева-Академика Бектурова-Гагарина в городе Павлодар. Сети электроснабжения"</a:t>
                      </a:r>
                      <a:endParaRPr lang="ru-KZ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,3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1097832"/>
                  </a:ext>
                </a:extLst>
              </a:tr>
              <a:tr h="14163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ПСД и проведение экспертизы "Строительство внеплощадочных инженерных сетей для подключения ЖК в границах улиц Академика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Маргулана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-Павла Васильева-Академика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Бектурова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-Гагарина в городе Павлодар. Сети теплоснабжения"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,3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8763908"/>
                  </a:ext>
                </a:extLst>
              </a:tr>
              <a:tr h="14163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ПСД на строительство сетей канализации в границах улиц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Амагельды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-Чапаева-Гагарина-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Нуркина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-Теплова-Джамбульская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3081346"/>
                  </a:ext>
                </a:extLst>
              </a:tr>
              <a:tr h="14163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ПСД "Строительство наружных инженерных сетей к зданию культурно-оздоровительного комплекса по адресу: Павлодарская область,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г.Павлодар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ул.Майры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27/5"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55886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54706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03819"/>
            <a:ext cx="9108504" cy="316882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/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объектов спорта</a:t>
            </a:r>
            <a:endParaRPr lang="ru-RU" sz="22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417961"/>
              </p:ext>
            </p:extLst>
          </p:nvPr>
        </p:nvGraphicFramePr>
        <p:xfrm>
          <a:off x="107504" y="771550"/>
          <a:ext cx="8696325" cy="903206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97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118,0</a:t>
                      </a: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187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 стадиона по национальным конным видам спорта по адресу: г. Павлодар, район Щербактинского моста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118,0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8267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9293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89969"/>
            <a:ext cx="9108504" cy="344582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/>
            <a:r>
              <a:rPr lang="ru-RU" sz="24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теплоэнергетической системы</a:t>
            </a:r>
            <a:endParaRPr lang="ru-RU" sz="24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7504" y="771550"/>
          <a:ext cx="8696325" cy="1193835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тенге</a:t>
                      </a: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97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1 531</a:t>
                      </a:r>
                      <a:r>
                        <a:rPr kumimoji="0" lang="en-US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971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 подкачивающей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нансосной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станции КНС № 5 на обратном трубопроводе ТМ -31 в г. Павлодар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505,5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929857"/>
                  </a:ext>
                </a:extLst>
              </a:tr>
              <a:tr h="23218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Строительство новой тепловой магистрали ТМ-20А с увеличением пропускной способности (до Ду1000) на участке ТЭЦ-1 – НО-52 в г. Павлодаре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</a:t>
                      </a: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026,0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5999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0622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03819"/>
            <a:ext cx="9108504" cy="316882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/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объектов государственных органов</a:t>
            </a:r>
            <a:endParaRPr lang="ru-RU" sz="22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606766"/>
              </p:ext>
            </p:extLst>
          </p:nvPr>
        </p:nvGraphicFramePr>
        <p:xfrm>
          <a:off x="107504" y="771550"/>
          <a:ext cx="8696325" cy="1419238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97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258,8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187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Реконструкция госпиталя по адресу: город Павлодар,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ул.Академика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Маргулана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151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208,8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8267964"/>
                  </a:ext>
                </a:extLst>
              </a:tr>
              <a:tr h="23218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ПСД Реконструкция  здания с помещением подсобного и обслуживающего назначения  по адресу: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ул.Астана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49,0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6304165"/>
                  </a:ext>
                </a:extLst>
              </a:tr>
              <a:tr h="23218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ПСД "Реконструкция существующего здания Центра временной адаптации и детоксикации с пристройкой дополнительного вспомогательного помещения, расположенного по адресу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ул.Бекмаханова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150/1"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821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0359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79169"/>
            <a:ext cx="9108504" cy="566181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/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системы водоснабжения и водоотведения в сельских населенных пунктах</a:t>
            </a:r>
            <a:endParaRPr lang="ru-RU" sz="200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145244"/>
              </p:ext>
            </p:extLst>
          </p:nvPr>
        </p:nvGraphicFramePr>
        <p:xfrm>
          <a:off x="107504" y="771550"/>
          <a:ext cx="8696325" cy="1135393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97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r>
                        <a:rPr kumimoji="0" lang="en-US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,2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187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проектно-сметной документации на строительство сетей водоснабжения в п. Атамекен по ул. </a:t>
                      </a:r>
                      <a:r>
                        <a:rPr lang="ru-RU" sz="9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Кокжиек</a:t>
                      </a:r>
                      <a:endParaRPr lang="ru-RU" sz="900" b="0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8267964"/>
                  </a:ext>
                </a:extLst>
              </a:tr>
              <a:tr h="23218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ПСД на строительство водопровода для новостроек села Павлодарское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84592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6954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7503" y="771550"/>
          <a:ext cx="8928994" cy="1809832"/>
        </p:xfrm>
        <a:graphic>
          <a:graphicData uri="http://schemas.openxmlformats.org/drawingml/2006/table">
            <a:tbl>
              <a:tblPr/>
              <a:tblGrid>
                <a:gridCol w="488993">
                  <a:extLst>
                    <a:ext uri="{9D8B030D-6E8A-4147-A177-3AD203B41FA5}">
                      <a16:colId xmlns:a16="http://schemas.microsoft.com/office/drawing/2014/main" val="566829155"/>
                    </a:ext>
                  </a:extLst>
                </a:gridCol>
                <a:gridCol w="7096903">
                  <a:extLst>
                    <a:ext uri="{9D8B030D-6E8A-4147-A177-3AD203B41FA5}">
                      <a16:colId xmlns:a16="http://schemas.microsoft.com/office/drawing/2014/main" val="3356993019"/>
                    </a:ext>
                  </a:extLst>
                </a:gridCol>
                <a:gridCol w="1343098">
                  <a:extLst>
                    <a:ext uri="{9D8B030D-6E8A-4147-A177-3AD203B41FA5}">
                      <a16:colId xmlns:a16="http://schemas.microsoft.com/office/drawing/2014/main" val="640979593"/>
                    </a:ext>
                  </a:extLst>
                </a:gridCol>
              </a:tblGrid>
              <a:tr h="499109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тенге</a:t>
                      </a: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7294134"/>
                  </a:ext>
                </a:extLst>
              </a:tr>
              <a:tr h="291548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685,8</a:t>
                      </a:r>
                    </a:p>
                  </a:txBody>
                  <a:tcPr marL="0" marR="0" marT="571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942063"/>
                  </a:ext>
                </a:extLst>
              </a:tr>
              <a:tr h="204523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Реконструкция канализационного коллектора диаметром 800-1000 мм по ул. Молодогвардейцев от ул. Каз. Правды до ул. </a:t>
                      </a:r>
                      <a:r>
                        <a:rPr lang="ru-RU" sz="9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Баймульдина</a:t>
                      </a: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 увеличением диаметра 1000-1200 мм в городе Павлодаре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242,8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17098"/>
                  </a:ext>
                </a:extLst>
              </a:tr>
              <a:tr h="204523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Реконструкция канализационного коллектора диаметром 800-1000 мм по ул. </a:t>
                      </a:r>
                      <a:r>
                        <a:rPr lang="ru-RU" sz="9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Каз.Правды</a:t>
                      </a: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от ул. Курская до ул. Молодогвардейцев с увеличением диаметра 1000-1200 мм в городе Павлодаре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139,2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17238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ПСД "Проектирование работ по выносу (перемещению) существующего канализационного коллектора 700мм по улице Лунной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673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Реконструкция самотечного коллектора д. 400 мм в Северном промрайоне (район бывшего ПТЗ)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300,2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1849621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123478"/>
          <a:ext cx="9144000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237734074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23546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Развитие системы водоснабжения и водоотведения</a:t>
                      </a:r>
                      <a:endParaRPr lang="ru-RU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311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8417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58625"/>
            <a:ext cx="9108504" cy="32534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eaLnBrk="1" fontAlgn="t" hangingPunct="1">
              <a:spcAft>
                <a:spcPts val="0"/>
              </a:spcAft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коммунального хозяйства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798920"/>
              </p:ext>
            </p:extLst>
          </p:nvPr>
        </p:nvGraphicFramePr>
        <p:xfrm>
          <a:off x="89736" y="987574"/>
          <a:ext cx="8929032" cy="1351123"/>
        </p:xfrm>
        <a:graphic>
          <a:graphicData uri="http://schemas.openxmlformats.org/drawingml/2006/table">
            <a:tbl>
              <a:tblPr/>
              <a:tblGrid>
                <a:gridCol w="492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4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1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1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225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4 176,7</a:t>
                      </a:r>
                    </a:p>
                  </a:txBody>
                  <a:tcPr marL="0" marR="0" marT="571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Реконструкция квартальных сетей в границах улиц </a:t>
                      </a:r>
                      <a:r>
                        <a:rPr lang="ru-RU" sz="9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Ж.Мусы</a:t>
                      </a: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9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Баймульдина</a:t>
                      </a: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-пр. </a:t>
                      </a:r>
                      <a:r>
                        <a:rPr lang="ru-RU" sz="9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Н.Назарбаева</a:t>
                      </a: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-Парковая; Бестужева-Гагарина-пр.Н.Назарбаева-2-я Южная; Ломова-</a:t>
                      </a:r>
                      <a:r>
                        <a:rPr lang="ru-RU" sz="9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Ак.Чокина</a:t>
                      </a: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9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Ак.Маргулана-М.Жусупа</a:t>
                      </a: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 г. Павлодаре. 2 очередь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2 476,7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11618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Реконструкция квартальных сетей в границах улиц </a:t>
                      </a:r>
                      <a:r>
                        <a:rPr lang="ru-RU" sz="9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Ак.Чокина-М.Горького-Ак.Сатпаева-М.Жусупа</a:t>
                      </a: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; Толстого-Естая-М.Жусупа-29 Ноября; Ломова-Достоевского-Ак.Сатпаева-29 Ноября; Майры-Ткачева-</a:t>
                      </a:r>
                      <a:r>
                        <a:rPr lang="ru-RU" sz="9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Ак.Сатпаева</a:t>
                      </a: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900" b="0" i="0" u="none" strike="noStrike" kern="12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Бекхожина</a:t>
                      </a:r>
                      <a:r>
                        <a:rPr lang="ru-RU" sz="9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 г. Павлодаре. 2 очередь. 2 пусковой комплекс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1 700,0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2765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6081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09525-AA37-FAF1-C74E-DBFA4609D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91BC5FB-D4D2-FBD4-9A7D-D0D68A5A7C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06276"/>
            <a:ext cx="9108504" cy="630044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eaLnBrk="1" fontAlgn="t" hangingPunct="1">
              <a:spcAft>
                <a:spcPts val="0"/>
              </a:spcAft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или увеличение уставного капитала юридических лиц</a:t>
            </a: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C5D0EC90-1453-68DF-1DE2-CC7B8E5C3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677424"/>
              </p:ext>
            </p:extLst>
          </p:nvPr>
        </p:nvGraphicFramePr>
        <p:xfrm>
          <a:off x="89736" y="987574"/>
          <a:ext cx="8929032" cy="1408827"/>
        </p:xfrm>
        <a:graphic>
          <a:graphicData uri="http://schemas.openxmlformats.org/drawingml/2006/table">
            <a:tbl>
              <a:tblPr/>
              <a:tblGrid>
                <a:gridCol w="492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4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1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1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225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3 709,7</a:t>
                      </a:r>
                    </a:p>
                  </a:txBody>
                  <a:tcPr marL="0" marR="0" marT="571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27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Приобретение служебной спецтехники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301,7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61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8914851"/>
                  </a:ext>
                </a:extLst>
              </a:tr>
              <a:tr h="38127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 10-ти трамваев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3 408,0</a:t>
                      </a:r>
                    </a:p>
                  </a:txBody>
                  <a:tcPr marL="0" marR="0" marT="561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777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4846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FF2CC-0C28-4C6C-C1F8-7790C837E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0932C53-B28A-8FDD-E0F9-1EF4769DEF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58625"/>
            <a:ext cx="9108504" cy="32534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транспортной инфраструктуры</a:t>
            </a: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9B6AFC2C-BDEB-9F53-D038-26C9BAB34F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306262"/>
              </p:ext>
            </p:extLst>
          </p:nvPr>
        </p:nvGraphicFramePr>
        <p:xfrm>
          <a:off x="89736" y="987574"/>
          <a:ext cx="8929032" cy="1408827"/>
        </p:xfrm>
        <a:graphic>
          <a:graphicData uri="http://schemas.openxmlformats.org/drawingml/2006/table">
            <a:tbl>
              <a:tblPr/>
              <a:tblGrid>
                <a:gridCol w="492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4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1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1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225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4 056,1</a:t>
                      </a:r>
                    </a:p>
                  </a:txBody>
                  <a:tcPr marL="0" marR="0" marT="571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27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Строительство трамвайной линии вокруг микрорайона «Достык»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</a:t>
                      </a: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28,</a:t>
                      </a: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61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8914851"/>
                  </a:ext>
                </a:extLst>
              </a:tr>
              <a:tr h="38127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Строительство автодороги от ул. Ломова до автодороги от ул. Каз. Правды – ул.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Жибек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жолы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и автодорога от ул. Каз. Правды – ул. Братья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Дюсембиновых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до ул.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Жибек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Жолы в г. Павлодаре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1 928,0</a:t>
                      </a:r>
                    </a:p>
                  </a:txBody>
                  <a:tcPr marL="0" marR="0" marT="561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37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12690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974216"/>
              </p:ext>
            </p:extLst>
          </p:nvPr>
        </p:nvGraphicFramePr>
        <p:xfrm>
          <a:off x="181009" y="1275606"/>
          <a:ext cx="8712968" cy="172496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831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1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53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</a:p>
                  </a:txBody>
                  <a:tcPr marL="91433" marR="91433" marT="34280" marB="34280">
                    <a:solidFill>
                      <a:srgbClr val="1187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</a:txBody>
                  <a:tcPr marL="91433" marR="91433" marT="34280" marB="34280">
                    <a:solidFill>
                      <a:srgbClr val="1187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5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Дефицит (профицит) бюджета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34280" marB="3428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-9 179,7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34280" marB="3428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76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Финансирование  дефицита (использование профицита) бюджета</a:t>
                      </a:r>
                    </a:p>
                  </a:txBody>
                  <a:tcPr marL="91433" marR="91433" marT="34280" marB="3428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9 179,7</a:t>
                      </a:r>
                    </a:p>
                  </a:txBody>
                  <a:tcPr marL="91433" marR="91433" marT="34280" marB="3428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1520" y="3147814"/>
            <a:ext cx="8712968" cy="1015663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*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Дефицит (профицит) бюджета </a:t>
            </a:r>
            <a:r>
              <a:rPr lang="ru-RU" sz="14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равен разнице между доходами и затратами, чистым бюджетным кредитованием и сальдо по операциям с финансовыми активами.</a:t>
            </a:r>
            <a:br>
              <a:rPr lang="ru-RU" sz="14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Полученная разница с отрицательным знаком является дефицитом, с положительным знаком – профицитом бюджета.</a:t>
            </a:r>
            <a:r>
              <a:rPr lang="ru-RU" sz="14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1470"/>
            <a:ext cx="8712968" cy="110799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Дефицит (профицит) бюджета</a:t>
            </a:r>
          </a:p>
          <a:p>
            <a:pPr algn="ctr"/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Финансирование дефицита (использование профицита) бюджета</a:t>
            </a:r>
          </a:p>
        </p:txBody>
      </p:sp>
      <p:sp>
        <p:nvSpPr>
          <p:cNvPr id="5" name="Rectangle 76"/>
          <p:cNvSpPr>
            <a:spLocks noChangeArrowheads="1"/>
          </p:cNvSpPr>
          <p:nvPr/>
        </p:nvSpPr>
        <p:spPr bwMode="auto">
          <a:xfrm>
            <a:off x="7946241" y="869156"/>
            <a:ext cx="1008112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200" i="1" dirty="0">
                <a:latin typeface="Arial" charset="0"/>
              </a:rPr>
              <a:t>млн. </a:t>
            </a:r>
            <a:r>
              <a:rPr lang="ru-RU" altLang="ru-RU" sz="1200" i="1" dirty="0" err="1">
                <a:latin typeface="Arial" charset="0"/>
              </a:rPr>
              <a:t>теңге</a:t>
            </a:r>
            <a:r>
              <a:rPr lang="ru-RU" altLang="ru-RU" sz="1600" dirty="0">
                <a:latin typeface="Arial" charset="0"/>
              </a:rPr>
              <a:t>               </a:t>
            </a:r>
            <a:endParaRPr lang="ru-RU" altLang="ru-RU" sz="7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338890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chemeClr val="accent5">
            <a:lumMod val="20000"/>
            <a:lumOff val="80000"/>
          </a:schemeClr>
        </a:solidFill>
      </a:spPr>
      <a:bodyPr wrap="square" rtlCol="0">
        <a:spAutoFit/>
      </a:bodyPr>
      <a:lstStyle>
        <a:defPPr>
          <a:defRPr sz="1200" b="1" dirty="0" smtClean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20431</TotalTime>
  <Words>3247</Words>
  <Application>Microsoft Office PowerPoint</Application>
  <PresentationFormat>Экран (16:9)</PresentationFormat>
  <Paragraphs>781</Paragraphs>
  <Slides>31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2" baseType="lpstr">
      <vt:lpstr>Arial</vt:lpstr>
      <vt:lpstr>Calibri</vt:lpstr>
      <vt:lpstr>Calibri Light</vt:lpstr>
      <vt:lpstr>Georgia</vt:lpstr>
      <vt:lpstr>Gill Sans MT</vt:lpstr>
      <vt:lpstr>Microsoft Sans Serif</vt:lpstr>
      <vt:lpstr>Tahoma</vt:lpstr>
      <vt:lpstr>Times New Roman</vt:lpstr>
      <vt:lpstr>Wingdings</vt:lpstr>
      <vt:lpstr>Wingdings 2</vt:lpstr>
      <vt:lpstr>1_Тема Office</vt:lpstr>
      <vt:lpstr>Презентация PowerPoint</vt:lpstr>
      <vt:lpstr>Уважаемые посетители сайта!</vt:lpstr>
      <vt:lpstr>Презентация PowerPoint</vt:lpstr>
      <vt:lpstr>Презентация PowerPoint</vt:lpstr>
      <vt:lpstr>Презентация PowerPoint</vt:lpstr>
      <vt:lpstr>Основные показатели социально-экономического развития города Павлодара на 2025-2028 годы</vt:lpstr>
      <vt:lpstr>Павлодарский  городской бюджет на 2025-2028 годы</vt:lpstr>
      <vt:lpstr>Презентация PowerPoint</vt:lpstr>
      <vt:lpstr>Расходы Павлодарского городского бюджета                                            ( в разрезе  функциональных групп) на 2025-2028гг.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Развитие транспортной инфраструктуры</vt:lpstr>
      <vt:lpstr>  Расходы бюджета на жилищно-коммунальное хозяйство  города на 2026 год </vt:lpstr>
      <vt:lpstr>  Расходы бюджета на жилищно-коммунальное хозяйство  города на 2026 год </vt:lpstr>
      <vt:lpstr> Расходы бюджета на жилищно-коммунальное хозяйство города на 2026 год </vt:lpstr>
      <vt:lpstr>Презентация PowerPoint</vt:lpstr>
      <vt:lpstr>Проектирование и строительство, реконструкция жилья коммунального жилищного фонда</vt:lpstr>
      <vt:lpstr>Проектирование, развитие, обустройство и приобретение инженерно-коммуникационной инфраструктуры</vt:lpstr>
      <vt:lpstr>Проектирование, развитие, обустройство и приобретение инженерно-коммуникационной инфраструктуры</vt:lpstr>
      <vt:lpstr>Развитие объектов спорта</vt:lpstr>
      <vt:lpstr>Развитие теплоэнергетической системы</vt:lpstr>
      <vt:lpstr>Развитие объектов государственных органов</vt:lpstr>
      <vt:lpstr>Развитие системы водоснабжения и водоотведения в сельских населенных пунктах</vt:lpstr>
      <vt:lpstr>Презентация PowerPoint</vt:lpstr>
      <vt:lpstr>Развитие коммунального хозяйства</vt:lpstr>
      <vt:lpstr>Формирование или увеличение уставного капитала юридических лиц</vt:lpstr>
      <vt:lpstr>Развитие транспортной инфраструктуры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Computer</dc:creator>
  <cp:lastModifiedBy>User</cp:lastModifiedBy>
  <cp:revision>1804</cp:revision>
  <cp:lastPrinted>2026-10-07T11:54:41Z</cp:lastPrinted>
  <dcterms:created xsi:type="dcterms:W3CDTF">2018-11-12T03:53:43Z</dcterms:created>
  <dcterms:modified xsi:type="dcterms:W3CDTF">2026-10-09T07:02:37Z</dcterms:modified>
</cp:coreProperties>
</file>