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notesMasterIdLst>
    <p:notesMasterId r:id="rId9"/>
  </p:notesMasterIdLst>
  <p:handoutMasterIdLst>
    <p:handoutMasterId r:id="rId10"/>
  </p:handoutMasterIdLst>
  <p:sldIdLst>
    <p:sldId id="256" r:id="rId2"/>
    <p:sldId id="291" r:id="rId3"/>
    <p:sldId id="385" r:id="rId4"/>
    <p:sldId id="388" r:id="rId5"/>
    <p:sldId id="299" r:id="rId6"/>
    <p:sldId id="366" r:id="rId7"/>
    <p:sldId id="322" r:id="rId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ECFF"/>
    <a:srgbClr val="33CC33"/>
    <a:srgbClr val="FFEAD5"/>
    <a:srgbClr val="33CCFF"/>
    <a:srgbClr val="008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33" autoAdjust="0"/>
  </p:normalViewPr>
  <p:slideViewPr>
    <p:cSldViewPr>
      <p:cViewPr varScale="1">
        <p:scale>
          <a:sx n="91" d="100"/>
          <a:sy n="91" d="100"/>
        </p:scale>
        <p:origin x="140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53105861767275E-2"/>
          <c:y val="1.7773509303853383E-2"/>
          <c:w val="0.89590244969378829"/>
          <c:h val="0.798397045409980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Бекітілген бюджет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1242444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D8-4B4E-80BF-8FD113DC9F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8000"/>
                    <a:lumMod val="114000"/>
                  </a:schemeClr>
                </a:gs>
                <a:gs pos="100000">
                  <a:schemeClr val="accent3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2">
                  <c:v>1245498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D8-4B4E-80BF-8FD113DC9FA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98000"/>
                    <a:lumMod val="114000"/>
                  </a:schemeClr>
                </a:gs>
                <a:gs pos="100000">
                  <a:schemeClr val="accent5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0</c:v>
                </c:pt>
                <c:pt idx="3">
                  <c:v>1248237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D8-4B4E-80BF-8FD113DC9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80522560"/>
        <c:axId val="-1980519296"/>
      </c:barChart>
      <c:catAx>
        <c:axId val="-198052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80519296"/>
        <c:crosses val="autoZero"/>
        <c:auto val="1"/>
        <c:lblAlgn val="ctr"/>
        <c:lblOffset val="100"/>
        <c:noMultiLvlLbl val="0"/>
      </c:catAx>
      <c:valAx>
        <c:axId val="-198051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98052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08.10.2026</a:t>
            </a:fld>
            <a:endParaRPr lang="ru-RU" altLang="ru-RU" dirty="0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 dirty="0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46219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15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763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4999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6219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5479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873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261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2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41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1020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109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3302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57127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6415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71258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4714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83885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70623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0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0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520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476672"/>
            <a:ext cx="8208912" cy="5904656"/>
          </a:xfrm>
        </p:spPr>
        <p:txBody>
          <a:bodyPr anchor="ctr"/>
          <a:lstStyle/>
          <a:p>
            <a:pPr algn="ctr"/>
            <a:r>
              <a:rPr lang="ru-RU" altLang="ru-RU" sz="4000" dirty="0">
                <a:solidFill>
                  <a:schemeClr val="tx1"/>
                </a:solidFill>
              </a:rPr>
              <a:t/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4000" dirty="0">
                <a:solidFill>
                  <a:schemeClr val="tx1"/>
                </a:solidFill>
              </a:rPr>
              <a:t>«АҚСУ ҚАЛАСЫНЫҢ ЖҰМЫСПЕН ҚАМТУ ЖӘНЕ ӘЛЕУМЕТТІК БАҒДАРЛАМАЛАР БӨЛІМІ» ММ-НІҢ</a:t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4000" dirty="0">
                <a:solidFill>
                  <a:schemeClr val="tx1"/>
                </a:solidFill>
              </a:rPr>
              <a:t> 20</a:t>
            </a:r>
            <a:r>
              <a:rPr lang="en-US" altLang="ru-RU" sz="4000" dirty="0" smtClean="0">
                <a:solidFill>
                  <a:schemeClr val="tx1"/>
                </a:solidFill>
              </a:rPr>
              <a:t>2</a:t>
            </a:r>
            <a:r>
              <a:rPr lang="kk-KZ" altLang="ru-RU" sz="4000" dirty="0">
                <a:solidFill>
                  <a:schemeClr val="tx1"/>
                </a:solidFill>
              </a:rPr>
              <a:t>6</a:t>
            </a:r>
            <a:r>
              <a:rPr lang="ru-RU" altLang="ru-RU" sz="4000" dirty="0" smtClean="0">
                <a:solidFill>
                  <a:schemeClr val="tx1"/>
                </a:solidFill>
              </a:rPr>
              <a:t>-202</a:t>
            </a:r>
            <a:r>
              <a:rPr lang="kk-KZ" altLang="ru-RU" sz="4000" dirty="0">
                <a:solidFill>
                  <a:schemeClr val="tx1"/>
                </a:solidFill>
              </a:rPr>
              <a:t>8</a:t>
            </a:r>
            <a:r>
              <a:rPr lang="ru-RU" altLang="ru-RU" sz="4000" dirty="0" smtClean="0">
                <a:solidFill>
                  <a:schemeClr val="tx1"/>
                </a:solidFill>
              </a:rPr>
              <a:t> </a:t>
            </a:r>
            <a:r>
              <a:rPr lang="ru-RU" altLang="ru-RU" sz="4000" dirty="0">
                <a:solidFill>
                  <a:schemeClr val="tx1"/>
                </a:solidFill>
              </a:rPr>
              <a:t>ЖЫЛДАРҒА АЗАМАТТЫҚ БЮДЖЕТІ</a:t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5500" dirty="0">
                <a:solidFill>
                  <a:schemeClr val="tx1"/>
                </a:solidFill>
              </a:rPr>
              <a:t/>
            </a:r>
            <a:br>
              <a:rPr lang="ru-RU" altLang="ru-RU" sz="5500" dirty="0">
                <a:solidFill>
                  <a:schemeClr val="tx1"/>
                </a:solidFill>
              </a:rPr>
            </a:br>
            <a:r>
              <a:rPr lang="ru-RU" altLang="ru-RU" sz="1400" u="sng" dirty="0" err="1">
                <a:solidFill>
                  <a:schemeClr val="tx1"/>
                </a:solidFill>
              </a:rPr>
              <a:t>Бекітілген</a:t>
            </a:r>
            <a:r>
              <a:rPr lang="ru-RU" altLang="ru-RU" sz="1400" u="sng" dirty="0">
                <a:solidFill>
                  <a:schemeClr val="tx1"/>
                </a:solidFill>
              </a:rPr>
              <a:t> бюджет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696348"/>
            <a:ext cx="7929618" cy="101384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Құрметті Ақсу қаласының тұрғындары!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74220" y="1628800"/>
            <a:ext cx="5832648" cy="36724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Сіздің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назарыңызға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“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Жұмыспен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қамту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және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әлеуметтік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бағдарламалар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бөлімі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ММ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-202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жж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арналған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Ақсу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қалалық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мәслихатының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2026 </a:t>
            </a:r>
            <a:r>
              <a:rPr lang="ru-RU" altLang="ru-RU" sz="1600" b="1" dirty="0" err="1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жылғы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 </a:t>
            </a:r>
            <a:r>
              <a:rPr lang="kk-KZ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қазан</a:t>
            </a:r>
            <a:r>
              <a:rPr lang="kk-KZ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дағы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№301/55</a:t>
            </a:r>
            <a:r>
              <a:rPr lang="kk-KZ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шешімімен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қтыланған бюджеті ұсынылып отыр.</a:t>
            </a:r>
            <a:endParaRPr lang="ru-RU" sz="1600" b="1" dirty="0"/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641152" y="5393325"/>
            <a:ext cx="8065716" cy="1440161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k-KZ" sz="1600" b="1" dirty="0"/>
              <a:t>Бұл құжат келесі бөлімдерді қамтиды: </a:t>
            </a:r>
            <a:endParaRPr lang="ru-RU" sz="1600" b="1" dirty="0"/>
          </a:p>
          <a:p>
            <a:pPr algn="ctr"/>
            <a:r>
              <a:rPr lang="kk-KZ" sz="1600" b="1" dirty="0"/>
              <a:t>- бюджеттік процестің заңнамалық базасы;</a:t>
            </a:r>
            <a:endParaRPr lang="ru-RU" sz="1600" b="1" dirty="0"/>
          </a:p>
          <a:p>
            <a:pPr algn="ctr"/>
            <a:r>
              <a:rPr lang="kk-KZ" sz="1600" b="1" dirty="0"/>
              <a:t>- бюджет процесінің схемасы;</a:t>
            </a:r>
            <a:endParaRPr lang="ru-RU" sz="1600" b="1" dirty="0"/>
          </a:p>
          <a:p>
            <a:pPr algn="ctr">
              <a:buFontTx/>
              <a:buChar char="-"/>
            </a:pPr>
            <a:r>
              <a:rPr lang="kk-KZ" sz="1600" b="1" dirty="0"/>
              <a:t>Ақсу қаласының жұмыспен қамту және әлеуметтік</a:t>
            </a:r>
          </a:p>
          <a:p>
            <a:pPr algn="ctr"/>
            <a:r>
              <a:rPr lang="kk-KZ" sz="1600" b="1" dirty="0"/>
              <a:t> бағдарламалар бөлімінің  бюджетті  жоспарлау.</a:t>
            </a:r>
            <a:endParaRPr lang="ru-RU" sz="1600" b="1" dirty="0"/>
          </a:p>
        </p:txBody>
      </p:sp>
      <p:pic>
        <p:nvPicPr>
          <p:cNvPr id="6" name="Picture 2" descr="F:\ФОТО\20190330_1036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7365"/>
            <a:ext cx="2915816" cy="257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0034" y="404664"/>
            <a:ext cx="8136903" cy="153439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«Ақсу қаласының жұмыспен қамту және әлеуметтік бағдарламалар бөлімі» ММ-нің</a:t>
            </a:r>
            <a:b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</a:t>
            </a:r>
            <a:r>
              <a:rPr lang="kk-KZ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6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-202</a:t>
            </a:r>
            <a:r>
              <a:rPr lang="kk-KZ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8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жылдарға арналған негізгі көрсеткіштері</a:t>
            </a:r>
            <a:endParaRPr lang="ru-RU" sz="2400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113679"/>
              </p:ext>
            </p:extLst>
          </p:nvPr>
        </p:nvGraphicFramePr>
        <p:xfrm>
          <a:off x="500034" y="1928802"/>
          <a:ext cx="8136903" cy="445252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76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566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36765"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Атауы</a:t>
                      </a:r>
                      <a:r>
                        <a:rPr lang="kk-KZ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927">
                <a:tc>
                  <a:txBody>
                    <a:bodyPr/>
                    <a:lstStyle/>
                    <a:p>
                      <a:r>
                        <a:rPr lang="ru-RU" sz="1200" dirty="0"/>
                        <a:t>Жұмыспен қамту бөлімінің қызметін қамтамасыз 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141950,0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125500,0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79040">
                <a:tc>
                  <a:txBody>
                    <a:bodyPr/>
                    <a:lstStyle/>
                    <a:p>
                      <a:r>
                        <a:rPr lang="ru-RU" sz="1200" dirty="0"/>
                        <a:t>Ауылдық жерлерде тұратын денсаулық сақтау, білім беру, әлеуметтік қамсыздандыру, мәдениет, спорт және ветеринария мамандарына отын сатып алуға Қазақстан Республикасының заңнамасына сәйкес әлеуметтік көмек көрсету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36763,0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40525,0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42551,0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285">
                <a:tc>
                  <a:txBody>
                    <a:bodyPr/>
                    <a:lstStyle/>
                    <a:p>
                      <a:r>
                        <a:rPr lang="ru-RU" sz="1200" dirty="0"/>
                        <a:t>Мемлекеттік атаулы әлеуметтік көмек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152091,0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160000,0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170000,0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285">
                <a:tc>
                  <a:txBody>
                    <a:bodyPr/>
                    <a:lstStyle/>
                    <a:p>
                      <a:r>
                        <a:rPr lang="kk-KZ" sz="1200" dirty="0"/>
                        <a:t>Тұрғын</a:t>
                      </a:r>
                      <a:r>
                        <a:rPr lang="kk-KZ" sz="1200" baseline="0" dirty="0"/>
                        <a:t> үй көмегі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34,0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7596,0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7976,0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50298">
                <a:tc>
                  <a:txBody>
                    <a:bodyPr/>
                    <a:lstStyle/>
                    <a:p>
                      <a:r>
                        <a:rPr lang="ru-RU" sz="1200" dirty="0"/>
                        <a:t>Жергілікті өкілетті органдардың шешімдері бойынша  мұқтаж азаматтардың жекелеген санаттарына әлеуметтік көмек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345000,0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410000,0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420000,0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5927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Үйде тәрбиеленетін және оқитын мүгедек балаларды материалдық қамтамасыз ету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5501,0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5420,0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5991,0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69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7504" y="44624"/>
            <a:ext cx="8136903" cy="123667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«Ақсу қаласының жұмыспен қамту және әлеуметтік бағдарламалар бөлімі» ММ-нің</a:t>
            </a:r>
            <a:b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2026-2028 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жылдарға арналған негізгі көрсеткіштері</a:t>
            </a:r>
            <a:endParaRPr lang="ru-RU" sz="2000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16993"/>
              </p:ext>
            </p:extLst>
          </p:nvPr>
        </p:nvGraphicFramePr>
        <p:xfrm>
          <a:off x="539552" y="1196752"/>
          <a:ext cx="8100899" cy="525658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40684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Атауы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15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Жәрдемақыларды және басқа да әлеуметтік төлемдерді есептеу, төлеу және жеткізу бойынша қызметтерге  төлем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2300,0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2800,0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2800,0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856">
                <a:tc>
                  <a:txBody>
                    <a:bodyPr/>
                    <a:lstStyle/>
                    <a:p>
                      <a:r>
                        <a:rPr lang="ru-RU" sz="1200" dirty="0"/>
                        <a:t>Белгілі мекенжайы жоқ тұлғаларды әлеуметтік бейімдеу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tx1"/>
                          </a:solidFill>
                        </a:rPr>
                        <a:t>37504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83000,0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83000,0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64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Мұқтаж азаматтарға үйде әлеуметтік көмек көрсету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238958,0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247389,0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247389,0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344">
                <a:tc>
                  <a:txBody>
                    <a:bodyPr/>
                    <a:lstStyle/>
                    <a:p>
                      <a:r>
                        <a:rPr lang="ru-RU" sz="1200" dirty="0"/>
                        <a:t>Зейнеткерлерге</a:t>
                      </a:r>
                      <a:r>
                        <a:rPr lang="ru-RU" sz="1200" baseline="0" dirty="0"/>
                        <a:t> және мүгедектерге әлеуметтік қызмет көрсетудің аумақтық орталықтары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105934,0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122000,0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122000,0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199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Мұқтаж мүгедектерді міндетті гигиеналық құралдармен қамтамасыз 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740850,0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800000,0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344320,0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551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Мемлекеттік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әлеуметтік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тапсырысты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орналастыру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62080,0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35332,0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35332,0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74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Мемлекеттік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органдардың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күрделі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шығындары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2112,0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2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Зорлық-зомбылық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немесе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зорлық-зомбылық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қаупі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салдарынан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қиын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жағдайға</a:t>
                      </a:r>
                      <a:r>
                        <a:rPr lang="ru-RU" sz="1200" dirty="0" smtClean="0"/>
                        <a:t> тап </a:t>
                      </a:r>
                      <a:r>
                        <a:rPr lang="ru-RU" sz="1200" dirty="0" err="1" smtClean="0"/>
                        <a:t>болған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тәуекел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тобындағы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адамдарға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арналған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қызметтер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8263,0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6000,0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7000,0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03868162"/>
                  </a:ext>
                </a:extLst>
              </a:tr>
              <a:tr h="3502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Ведомстволық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бағынысты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мемлекеттік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органдар</a:t>
                      </a:r>
                      <a:r>
                        <a:rPr lang="ru-RU" sz="1200" dirty="0" smtClean="0"/>
                        <a:t> мен </a:t>
                      </a:r>
                      <a:r>
                        <a:rPr lang="ru-RU" sz="1200" dirty="0" err="1" smtClean="0"/>
                        <a:t>ұйымдардың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күрделі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шығындары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2205,0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/>
                        <a:t>Әлеуметтік көмек ретінде тұрғын үй сертификаттарын </a:t>
                      </a:r>
                      <a:r>
                        <a:rPr lang="kk-KZ" sz="1200" dirty="0" smtClean="0"/>
                        <a:t>беру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34465,0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69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-13533"/>
            <a:ext cx="7330008" cy="936526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chemeClr val="tx1"/>
                </a:solidFill>
              </a:rPr>
              <a:t>Бюджеттік  қаражатты  жұмсауы </a:t>
            </a:r>
          </a:p>
        </p:txBody>
      </p:sp>
      <p:sp>
        <p:nvSpPr>
          <p:cNvPr id="5" name="Овал 4"/>
          <p:cNvSpPr/>
          <p:nvPr/>
        </p:nvSpPr>
        <p:spPr>
          <a:xfrm>
            <a:off x="2786050" y="692696"/>
            <a:ext cx="3429024" cy="136738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Бөлімінің бюджеттік бағдарламалар</a:t>
            </a:r>
          </a:p>
        </p:txBody>
      </p:sp>
      <p:sp>
        <p:nvSpPr>
          <p:cNvPr id="6" name="Овал 5"/>
          <p:cNvSpPr/>
          <p:nvPr/>
        </p:nvSpPr>
        <p:spPr>
          <a:xfrm>
            <a:off x="142844" y="2285992"/>
            <a:ext cx="2479472" cy="72443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Мемлекеттік атаулы әлеуметтік көмек</a:t>
            </a:r>
          </a:p>
        </p:txBody>
      </p:sp>
      <p:sp>
        <p:nvSpPr>
          <p:cNvPr id="8" name="Овал 7"/>
          <p:cNvSpPr/>
          <p:nvPr/>
        </p:nvSpPr>
        <p:spPr>
          <a:xfrm>
            <a:off x="6191672" y="1071546"/>
            <a:ext cx="2952328" cy="122532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азаматтардың жекелеген санаттарына жергілікті өкілетті органдардың шешімдері бойынша әлеуметтік көмек</a:t>
            </a:r>
          </a:p>
        </p:txBody>
      </p:sp>
      <p:sp>
        <p:nvSpPr>
          <p:cNvPr id="9" name="Овал 8"/>
          <p:cNvSpPr/>
          <p:nvPr/>
        </p:nvSpPr>
        <p:spPr>
          <a:xfrm>
            <a:off x="0" y="1071546"/>
            <a:ext cx="1857356" cy="100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Мемлекеттік саясатты іске асыру жөніндегі қызметтер</a:t>
            </a:r>
          </a:p>
        </p:txBody>
      </p:sp>
      <p:sp>
        <p:nvSpPr>
          <p:cNvPr id="10" name="Овал 9"/>
          <p:cNvSpPr/>
          <p:nvPr/>
        </p:nvSpPr>
        <p:spPr>
          <a:xfrm>
            <a:off x="1714480" y="3714752"/>
            <a:ext cx="1643041" cy="7223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Жұмыспен қамту бағдарламасы</a:t>
            </a:r>
          </a:p>
        </p:txBody>
      </p:sp>
      <p:sp>
        <p:nvSpPr>
          <p:cNvPr id="11" name="Овал 10"/>
          <p:cNvSpPr/>
          <p:nvPr/>
        </p:nvSpPr>
        <p:spPr>
          <a:xfrm>
            <a:off x="0" y="3214686"/>
            <a:ext cx="1979406" cy="6380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Тұрғын үй көмегін көрсету</a:t>
            </a:r>
          </a:p>
        </p:txBody>
      </p:sp>
      <p:sp>
        <p:nvSpPr>
          <p:cNvPr id="12" name="Овал 11"/>
          <p:cNvSpPr/>
          <p:nvPr/>
        </p:nvSpPr>
        <p:spPr>
          <a:xfrm>
            <a:off x="3071802" y="2285992"/>
            <a:ext cx="2500330" cy="250033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Ауылдық жерлерде тұратын денсаулық сақтау, білім беру, әлеуметтік қамсыздандыру, мәдениет, спорт және ветеринария мамандарына отын сатып алуға Қазақстан Республикасының заңнамасына сәйкес әлеуметтік көмек көрсету</a:t>
            </a:r>
          </a:p>
        </p:txBody>
      </p:sp>
      <p:sp>
        <p:nvSpPr>
          <p:cNvPr id="13" name="Овал 12"/>
          <p:cNvSpPr/>
          <p:nvPr/>
        </p:nvSpPr>
        <p:spPr>
          <a:xfrm>
            <a:off x="6583221" y="2357430"/>
            <a:ext cx="2560779" cy="124018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</a:rPr>
              <a:t>Үйде тәрбиеленетін және оқитын мүгедек балаларды материалдық қамтамасыз ету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500562" y="4714884"/>
            <a:ext cx="2489341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Жәрдемақыларды және басқа да әлеуметтік төлемдерді есептеу, төлеу және жеткізу бойынша қызметтерге  төлем</a:t>
            </a:r>
          </a:p>
        </p:txBody>
      </p:sp>
      <p:cxnSp>
        <p:nvCxnSpPr>
          <p:cNvPr id="16" name="Прямая со стрелкой 15"/>
          <p:cNvCxnSpPr>
            <a:stCxn id="5" idx="2"/>
          </p:cNvCxnSpPr>
          <p:nvPr/>
        </p:nvCxnSpPr>
        <p:spPr>
          <a:xfrm rot="10800000" flipV="1">
            <a:off x="1857356" y="1376390"/>
            <a:ext cx="928694" cy="1952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071670" y="1857364"/>
            <a:ext cx="1071570" cy="4286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5715008" y="1928802"/>
            <a:ext cx="857256" cy="8572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1928794" y="2000240"/>
            <a:ext cx="1857388" cy="13573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2536017" y="2107397"/>
            <a:ext cx="1571636" cy="15001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929322" y="1785926"/>
            <a:ext cx="321791" cy="1176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Овал 43"/>
          <p:cNvSpPr/>
          <p:nvPr/>
        </p:nvSpPr>
        <p:spPr>
          <a:xfrm>
            <a:off x="0" y="4071942"/>
            <a:ext cx="2071702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Тұрғылықты мекенжайы жоқ тұлғаларды әлеуметтік бейімдеу</a:t>
            </a:r>
          </a:p>
        </p:txBody>
      </p:sp>
      <p:sp>
        <p:nvSpPr>
          <p:cNvPr id="47" name="Овал 46"/>
          <p:cNvSpPr/>
          <p:nvPr/>
        </p:nvSpPr>
        <p:spPr>
          <a:xfrm>
            <a:off x="6929422" y="5286388"/>
            <a:ext cx="2214578" cy="114300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азаматтарға үйде әлеуметтік көмек көрсету</a:t>
            </a:r>
          </a:p>
        </p:txBody>
      </p:sp>
      <p:sp>
        <p:nvSpPr>
          <p:cNvPr id="48" name="Овал 47"/>
          <p:cNvSpPr/>
          <p:nvPr/>
        </p:nvSpPr>
        <p:spPr>
          <a:xfrm>
            <a:off x="2285984" y="5714991"/>
            <a:ext cx="2571768" cy="114300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Зейнеткерлер мен мүгедектерге аумақтық әлеуметтік қызмет көрсету орталықтары</a:t>
            </a:r>
          </a:p>
        </p:txBody>
      </p:sp>
      <p:sp>
        <p:nvSpPr>
          <p:cNvPr id="49" name="Овал 48"/>
          <p:cNvSpPr/>
          <p:nvPr/>
        </p:nvSpPr>
        <p:spPr>
          <a:xfrm>
            <a:off x="0" y="5286388"/>
            <a:ext cx="2286016" cy="12858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мүгедектерді міндетті гигиеналық құралдармен қамтамасыз ету</a:t>
            </a:r>
          </a:p>
        </p:txBody>
      </p:sp>
      <p:sp>
        <p:nvSpPr>
          <p:cNvPr id="50" name="Овал 49"/>
          <p:cNvSpPr/>
          <p:nvPr/>
        </p:nvSpPr>
        <p:spPr>
          <a:xfrm>
            <a:off x="4929190" y="5786430"/>
            <a:ext cx="2000264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Мемлекеттік әлеуметтік тапсырысты орналастыру</a:t>
            </a:r>
          </a:p>
        </p:txBody>
      </p:sp>
      <p:sp>
        <p:nvSpPr>
          <p:cNvPr id="52" name="Овал 51"/>
          <p:cNvSpPr/>
          <p:nvPr/>
        </p:nvSpPr>
        <p:spPr>
          <a:xfrm>
            <a:off x="6572232" y="3645024"/>
            <a:ext cx="2571768" cy="135561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</a:rPr>
              <a:t>МАӘК алушы болып табылатын жеке тұлғаларды телевизиялық абоненттік приставкалармен қамтамасыз ету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1857356" y="4429132"/>
            <a:ext cx="2428892" cy="129614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Ведомстволық бағыныстағы мемлекеттік мекемелерінің күрделі шығыстары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 flipH="1">
            <a:off x="4571206" y="2060848"/>
            <a:ext cx="794" cy="2259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357818" y="1928802"/>
            <a:ext cx="1709382" cy="1797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H="1">
            <a:off x="4679157" y="2393149"/>
            <a:ext cx="1500198" cy="7143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5072066" y="3571876"/>
            <a:ext cx="1919302" cy="114300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Жұмыспен қамту орталығының қызметін қамтамасыз ету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5063"/>
            <a:ext cx="9144000" cy="6858000"/>
          </a:xfrm>
          <a:prstGeom prst="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7039"/>
            <a:ext cx="8786874" cy="761275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«Ақсу қаласының жұмыспен қамту және әлеуметтік бағдарламалар бөлімі» мемлекеттік </a:t>
            </a:r>
            <a:r>
              <a:rPr lang="ru-RU" sz="1800" b="1" dirty="0" err="1">
                <a:solidFill>
                  <a:schemeClr val="tx1"/>
                </a:solidFill>
              </a:rPr>
              <a:t>мекемесінің</a:t>
            </a:r>
            <a:r>
              <a:rPr lang="ru-RU" sz="1800" b="1" dirty="0">
                <a:solidFill>
                  <a:schemeClr val="tx1"/>
                </a:solidFill>
              </a:rPr>
              <a:t> 20</a:t>
            </a:r>
            <a:r>
              <a:rPr lang="en-US" sz="1800" b="1" dirty="0" smtClean="0">
                <a:solidFill>
                  <a:schemeClr val="tx1"/>
                </a:solidFill>
              </a:rPr>
              <a:t>2</a:t>
            </a:r>
            <a:r>
              <a:rPr lang="kk-KZ" sz="1800" b="1" dirty="0">
                <a:solidFill>
                  <a:schemeClr val="tx1"/>
                </a:solidFill>
              </a:rPr>
              <a:t>6</a:t>
            </a:r>
            <a:r>
              <a:rPr lang="ru-RU" sz="1800" b="1" dirty="0" smtClean="0">
                <a:solidFill>
                  <a:schemeClr val="tx1"/>
                </a:solidFill>
              </a:rPr>
              <a:t>-20</a:t>
            </a:r>
            <a:r>
              <a:rPr lang="en-US" sz="1800" b="1" dirty="0" smtClean="0">
                <a:solidFill>
                  <a:schemeClr val="tx1"/>
                </a:solidFill>
              </a:rPr>
              <a:t>2</a:t>
            </a:r>
            <a:r>
              <a:rPr lang="kk-KZ" sz="1800" b="1" dirty="0">
                <a:solidFill>
                  <a:schemeClr val="tx1"/>
                </a:solidFill>
              </a:rPr>
              <a:t>8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жылдарға</a:t>
            </a:r>
            <a:r>
              <a:rPr lang="ru-RU" sz="1800" b="1" dirty="0">
                <a:solidFill>
                  <a:schemeClr val="tx1"/>
                </a:solidFill>
              </a:rPr>
              <a:t> арналған бюджеті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764680437"/>
              </p:ext>
            </p:extLst>
          </p:nvPr>
        </p:nvGraphicFramePr>
        <p:xfrm>
          <a:off x="0" y="926705"/>
          <a:ext cx="9144000" cy="5094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596336" y="692696"/>
            <a:ext cx="1478061" cy="2160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млн. тенге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3143240" y="922464"/>
            <a:ext cx="1512167" cy="49031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</a:rPr>
              <a:t>1924610,0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76056" y="1142984"/>
            <a:ext cx="1637944" cy="5715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400" b="1" dirty="0">
              <a:solidFill>
                <a:prstClr val="black"/>
              </a:solidFill>
            </a:endParaRPr>
          </a:p>
          <a:p>
            <a:pPr lvl="0" algn="ctr"/>
            <a:r>
              <a:rPr lang="kk-KZ" sz="1400" b="1" dirty="0" smtClean="0">
                <a:solidFill>
                  <a:prstClr val="black"/>
                </a:solidFill>
              </a:rPr>
              <a:t>2075062,0</a:t>
            </a:r>
            <a:endParaRPr lang="ru-RU" sz="1400" b="1" dirty="0">
              <a:solidFill>
                <a:prstClr val="black"/>
              </a:solidFill>
            </a:endParaRP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219565" y="1129577"/>
            <a:ext cx="1478538" cy="5715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1643859,0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025663"/>
            <a:ext cx="9144000" cy="828097"/>
          </a:xfrm>
          <a:prstGeom prst="rect">
            <a:avLst/>
          </a:prstGeom>
          <a:ln/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Анықтама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5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 </a:t>
            </a:r>
            <a:r>
              <a:rPr lang="ru-RU" sz="15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</a:p>
        </p:txBody>
      </p:sp>
    </p:spTree>
    <p:extLst>
      <p:ext uri="{BB962C8B-B14F-4D97-AF65-F5344CB8AC3E}">
        <p14:creationId xmlns:p14="http://schemas.microsoft.com/office/powerpoint/2010/main" val="369139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9144000" cy="5545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kk-KZ" altLang="ru-RU" sz="1200" b="1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АҚСУ ҚАЛАСЫНЫҢ ЖҰМЫСПЕН ҚАМТУ ЖӘНЕ ӘЛЕУМЕТТІК БАҒДАРЛАМАЛАР БӨЛІМІ  </a:t>
            </a: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ЖҰМСАУ</a:t>
            </a:r>
            <a:endParaRPr lang="ru-RU" altLang="ru-RU" sz="1200" cap="non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30753815"/>
              </p:ext>
            </p:extLst>
          </p:nvPr>
        </p:nvGraphicFramePr>
        <p:xfrm>
          <a:off x="0" y="487892"/>
          <a:ext cx="9108505" cy="702693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364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22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Атауы 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r>
                        <a:rPr kumimoji="0" lang="en-US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ЖҰМСАУ - барлығы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1924610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2075062,0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1643859,0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001 – Мемлекеттік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с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аясатты іске асыру жөніндегі қызметтер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141950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125000,0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125500,0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6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004 - Денсаулық сақтау мамандарына отын сатып алуға әлеуметтік көмек көрсету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6763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40525,0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42551,0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8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005 – Мемлекеттік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атаулы әлеуметтік көмек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152091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160000,0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170000,0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5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006 – Тұрғын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үй көмегін көрсету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8634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7596,0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7976,0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3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007 -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Мұқтаж азаматтардың жекелеген санаттарына жергілікті өкілетті органдардың шешімдері бойынша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әлеуметтік көмек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345000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410000,0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420000,0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15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010 - </a:t>
                      </a:r>
                      <a:r>
                        <a:rPr lang="kk-KZ" sz="1100" b="1" dirty="0">
                          <a:solidFill>
                            <a:schemeClr val="tx1"/>
                          </a:solidFill>
                        </a:rPr>
                        <a:t>Үйде тәрбиеленетін және оқитын мүгедек балаларды материалдық қамтамасыз 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501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5420,0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5991,0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8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011 -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Жәрдемақыларды және басқа да әлеуметтік төлемдерді есептеу, төлеу және жеткізу бойынша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қызметтерге  төлем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2300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2800,0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2800,0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7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013 -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Тұрғылықты мекенжайы жоқ тұлғаларды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әлеуметтік бейімдеу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7504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83000,0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83000,0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171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014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Мұқтаж азаматтарға үйде әлеуметтік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көмек көрсету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238958,0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247389,0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247389,0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4376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015 – Әлеуметтік қызмет көрсетудің аумақтық орталықтары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05934</a:t>
                      </a:r>
                      <a:r>
                        <a:rPr kumimoji="0" lang="kk-KZ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122000,0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122000,0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7483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017 -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Мұқтаж мүгедектерді міндетті гигиеналық құралдармен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қамтамасыз 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850,0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800000,0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344320,0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7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021 - </a:t>
                      </a:r>
                      <a:r>
                        <a:rPr lang="ru-RU" sz="1100" b="1" dirty="0" err="1" smtClean="0"/>
                        <a:t>Мемлекеттік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органдардың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күрделі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шығындары</a:t>
                      </a:r>
                      <a:endParaRPr lang="ru-RU" sz="11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2112,0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650557"/>
                  </a:ext>
                </a:extLst>
              </a:tr>
              <a:tr h="36797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028 –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Зорлық-зомбылық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немесе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зорлық-зомбылық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қаупі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салдарынан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қиын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жағдайға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тап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болған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тәуекел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тобындағы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адамдарға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арналған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қызметтер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8263,0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6000,0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7924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054 –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Әлеуметтік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мемлекеттік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тапс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-ты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орналастыру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2080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35332,0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35332,0</a:t>
                      </a:r>
                    </a:p>
                  </a:txBody>
                  <a:tcPr marL="91430" marR="91430" marT="45713" marB="45713" horzOverflow="overflow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067 - </a:t>
                      </a:r>
                      <a:r>
                        <a:rPr lang="ru-RU" sz="1100" b="1" dirty="0" err="1" smtClean="0"/>
                        <a:t>Ведомстволық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бағынысты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мемлекеттік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органдар</a:t>
                      </a:r>
                      <a:r>
                        <a:rPr lang="ru-RU" sz="1100" b="1" dirty="0" smtClean="0"/>
                        <a:t> мен </a:t>
                      </a:r>
                      <a:r>
                        <a:rPr lang="ru-RU" sz="1100" b="1" dirty="0" err="1" smtClean="0"/>
                        <a:t>ұйымдардың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күрделі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шығындары</a:t>
                      </a:r>
                      <a:endParaRPr lang="ru-RU" sz="11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2205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86116">
                <a:tc>
                  <a:txBody>
                    <a:bodyPr/>
                    <a:lstStyle/>
                    <a:p>
                      <a:pPr algn="l"/>
                      <a:r>
                        <a:rPr lang="kk-KZ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094 - </a:t>
                      </a:r>
                      <a:r>
                        <a:rPr lang="kk-KZ" sz="1100" b="1" dirty="0"/>
                        <a:t>Әлеуметтік көмек ретінде тұрғын үй сертификаттарын беру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34465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47856" y="214290"/>
            <a:ext cx="1296144" cy="2160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теңге</a:t>
            </a:r>
          </a:p>
        </p:txBody>
      </p:sp>
    </p:spTree>
    <p:extLst>
      <p:ext uri="{BB962C8B-B14F-4D97-AF65-F5344CB8AC3E}">
        <p14:creationId xmlns:p14="http://schemas.microsoft.com/office/powerpoint/2010/main" val="41377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28852</TotalTime>
  <Words>721</Words>
  <Application>Microsoft Office PowerPoint</Application>
  <PresentationFormat>Экран (4:3)</PresentationFormat>
  <Paragraphs>183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8" baseType="lpstr">
      <vt:lpstr>Arial Unicode MS</vt:lpstr>
      <vt:lpstr>Arial</vt:lpstr>
      <vt:lpstr>Bookman Old Style</vt:lpstr>
      <vt:lpstr>Calibri</vt:lpstr>
      <vt:lpstr>Century Gothic</vt:lpstr>
      <vt:lpstr>Franklin Gothic Book</vt:lpstr>
      <vt:lpstr>Times New Roman</vt:lpstr>
      <vt:lpstr>Wingdings</vt:lpstr>
      <vt:lpstr>Wingdings 2</vt:lpstr>
      <vt:lpstr>Wingdings 3</vt:lpstr>
      <vt:lpstr>Ион (конференц-зал)</vt:lpstr>
      <vt:lpstr> «АҚСУ ҚАЛАСЫНЫҢ ЖҰМЫСПЕН ҚАМТУ ЖӘНЕ ӘЛЕУМЕТТІК БАҒДАРЛАМАЛАР БӨЛІМІ» ММ-НІҢ  2026-2028 ЖЫЛДАРҒА АЗАМАТТЫҚ БЮДЖЕТІ  Бекітілген бюджет</vt:lpstr>
      <vt:lpstr>Құрметті Ақсу қаласының тұрғындары!</vt:lpstr>
      <vt:lpstr>«Ақсу қаласының жұмыспен қамту және әлеуметтік бағдарламалар бөлімі» ММ-нің  2026-2028 жылдарға арналған негізгі көрсеткіштері</vt:lpstr>
      <vt:lpstr>«Ақсу қаласының жұмыспен қамту және әлеуметтік бағдарламалар бөлімі» ММ-нің  2026-2028 жылдарға арналған негізгі көрсеткіштері</vt:lpstr>
      <vt:lpstr>Бюджеттік  қаражатты  жұмсауы </vt:lpstr>
      <vt:lpstr>«Ақсу қаласының жұмыспен қамту және әлеуметтік бағдарламалар бөлімі» мемлекеттік мекемесінің 2026-2028 жылдарға арналған бюджеті</vt:lpstr>
      <vt:lpstr>АҚСУ ҚАЛАСЫНЫҢ ЖҰМЫСПЕН ҚАМТУ ЖӘНЕ ӘЛЕУМЕТТІК БАҒДАРЛАМАЛАР БӨЛІМІ  БЮДЖЕТІНІҢ ЖҰМСАУ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Admin</cp:lastModifiedBy>
  <cp:revision>1630</cp:revision>
  <cp:lastPrinted>2019-09-18T03:18:01Z</cp:lastPrinted>
  <dcterms:created xsi:type="dcterms:W3CDTF">2011-07-11T03:51:47Z</dcterms:created>
  <dcterms:modified xsi:type="dcterms:W3CDTF">2026-10-08T10:12:44Z</dcterms:modified>
</cp:coreProperties>
</file>