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"/>
  </p:notesMasterIdLst>
  <p:sldIdLst>
    <p:sldId id="261" r:id="rId2"/>
  </p:sldIdLst>
  <p:sldSz cx="12190413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2900"/>
    <a:srgbClr val="F44F42"/>
    <a:srgbClr val="F68A82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728" autoAdjust="0"/>
  </p:normalViewPr>
  <p:slideViewPr>
    <p:cSldViewPr>
      <p:cViewPr varScale="1">
        <p:scale>
          <a:sx n="85" d="100"/>
          <a:sy n="85" d="100"/>
        </p:scale>
        <p:origin x="787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0E02D-B326-4106-A4EC-576489AD1A38}" type="datetimeFigureOut">
              <a:rPr lang="ru-RU" smtClean="0"/>
              <a:t>08.10.2026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B6217-A1DA-4E96-A4BA-01FE10F632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161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07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507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2679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92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365126"/>
            <a:ext cx="1051423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79" y="1681163"/>
            <a:ext cx="51571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79" y="2505075"/>
            <a:ext cx="51571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397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4" indent="0">
              <a:buNone/>
              <a:defRPr sz="2000" b="1"/>
            </a:lvl2pPr>
            <a:lvl3pPr marL="914309" indent="0">
              <a:buNone/>
              <a:defRPr sz="1800" b="1"/>
            </a:lvl3pPr>
            <a:lvl4pPr marL="1371463" indent="0">
              <a:buNone/>
              <a:defRPr sz="1600" b="1"/>
            </a:lvl4pPr>
            <a:lvl5pPr marL="1828617" indent="0">
              <a:buNone/>
              <a:defRPr sz="1600" b="1"/>
            </a:lvl5pPr>
            <a:lvl6pPr marL="2285771" indent="0">
              <a:buNone/>
              <a:defRPr sz="1600" b="1"/>
            </a:lvl6pPr>
            <a:lvl7pPr marL="2742926" indent="0">
              <a:buNone/>
              <a:defRPr sz="1600" b="1"/>
            </a:lvl7pPr>
            <a:lvl8pPr marL="3200080" indent="0">
              <a:buNone/>
              <a:defRPr sz="1600" b="1"/>
            </a:lvl8pPr>
            <a:lvl9pPr marL="365723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397" y="2505075"/>
            <a:ext cx="5182513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420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729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73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051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426"/>
            <a:ext cx="617139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54" indent="0">
              <a:buNone/>
              <a:defRPr sz="2800"/>
            </a:lvl2pPr>
            <a:lvl3pPr marL="914309" indent="0">
              <a:buNone/>
              <a:defRPr sz="2400"/>
            </a:lvl3pPr>
            <a:lvl4pPr marL="1371463" indent="0">
              <a:buNone/>
              <a:defRPr sz="2000"/>
            </a:lvl4pPr>
            <a:lvl5pPr marL="1828617" indent="0">
              <a:buNone/>
              <a:defRPr sz="2000"/>
            </a:lvl5pPr>
            <a:lvl6pPr marL="2285771" indent="0">
              <a:buNone/>
              <a:defRPr sz="2000"/>
            </a:lvl6pPr>
            <a:lvl7pPr marL="2742926" indent="0">
              <a:buNone/>
              <a:defRPr sz="2000"/>
            </a:lvl7pPr>
            <a:lvl8pPr marL="3200080" indent="0">
              <a:buNone/>
              <a:defRPr sz="2000"/>
            </a:lvl8pPr>
            <a:lvl9pPr marL="365723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54" indent="0">
              <a:buNone/>
              <a:defRPr sz="1400"/>
            </a:lvl2pPr>
            <a:lvl3pPr marL="914309" indent="0">
              <a:buNone/>
              <a:defRPr sz="1200"/>
            </a:lvl3pPr>
            <a:lvl4pPr marL="1371463" indent="0">
              <a:buNone/>
              <a:defRPr sz="1000"/>
            </a:lvl4pPr>
            <a:lvl5pPr marL="1828617" indent="0">
              <a:buNone/>
              <a:defRPr sz="1000"/>
            </a:lvl5pPr>
            <a:lvl6pPr marL="2285771" indent="0">
              <a:buNone/>
              <a:defRPr sz="1000"/>
            </a:lvl6pPr>
            <a:lvl7pPr marL="2742926" indent="0">
              <a:buNone/>
              <a:defRPr sz="1000"/>
            </a:lvl7pPr>
            <a:lvl8pPr marL="3200080" indent="0">
              <a:buNone/>
              <a:defRPr sz="1000"/>
            </a:lvl8pPr>
            <a:lvl9pPr marL="3657234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78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326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4" y="365125"/>
            <a:ext cx="2628558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1" y="365125"/>
            <a:ext cx="7733293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56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91" y="365126"/>
            <a:ext cx="10514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1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E661E7-2B07-48D5-8813-B3BB140C5F68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08.10.2026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635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635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2C003-91D2-4D5C-B559-B866320EF60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032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309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77" indent="-228577" algn="l" defTabSz="9143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3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86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40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94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49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03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57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11" indent="-228577" algn="l" defTabSz="914309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9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63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7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71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26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80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34" algn="l" defTabSz="91430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478CF91A-8982-4D55-9D3D-07FC46389E0D}"/>
              </a:ext>
            </a:extLst>
          </p:cNvPr>
          <p:cNvSpPr txBox="1">
            <a:spLocks/>
          </p:cNvSpPr>
          <p:nvPr/>
        </p:nvSpPr>
        <p:spPr>
          <a:xfrm>
            <a:off x="1192968" y="223887"/>
            <a:ext cx="10711581" cy="6952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3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b="1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kk-KZ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ЖОҒАРЫ АУДИТОРЛЫҚ ПАЛАТАНЫҢ 202</a:t>
            </a:r>
            <a:r>
              <a:rPr lang="ru-RU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6</a:t>
            </a:r>
            <a:r>
              <a:rPr lang="kk-KZ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kk-KZ" sz="2400" b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ЖЫЛҒЫ 2</a:t>
            </a:r>
            <a:r>
              <a:rPr lang="en-US" sz="2400" b="1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-</a:t>
            </a:r>
            <a:r>
              <a:rPr lang="kk-KZ" sz="2400" b="1" dirty="0"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ТОҚСАНДАҒЫ ҚЫЗМЕТІНІҢ НЕГІЗГІ ҚОРЫТЫНДЫЛАРЫ</a:t>
            </a:r>
            <a:endParaRPr lang="ru-RU" sz="2400" b="1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endParaRPr lang="ru-RU" sz="2400" b="1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49" name="Таблица 48">
            <a:extLst>
              <a:ext uri="{FF2B5EF4-FFF2-40B4-BE49-F238E27FC236}">
                <a16:creationId xmlns:a16="http://schemas.microsoft.com/office/drawing/2014/main" id="{7067BEE4-96F0-44F1-9512-A5F96F938B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983836"/>
              </p:ext>
            </p:extLst>
          </p:nvPr>
        </p:nvGraphicFramePr>
        <p:xfrm>
          <a:off x="4222998" y="1340769"/>
          <a:ext cx="3744416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11">
                  <a:extLst>
                    <a:ext uri="{9D8B030D-6E8A-4147-A177-3AD203B41FA5}">
                      <a16:colId xmlns:a16="http://schemas.microsoft.com/office/drawing/2014/main" val="503460999"/>
                    </a:ext>
                  </a:extLst>
                </a:gridCol>
                <a:gridCol w="3509205">
                  <a:extLst>
                    <a:ext uri="{9D8B030D-6E8A-4147-A177-3AD203B41FA5}">
                      <a16:colId xmlns:a16="http://schemas.microsoft.com/office/drawing/2014/main" val="3565560133"/>
                    </a:ext>
                  </a:extLst>
                </a:gridCol>
              </a:tblGrid>
              <a:tr h="950418">
                <a:tc gridSpan="2"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675,</a:t>
                      </a: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3 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МЛРД ТЕҢГЕГЕ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БҰЗУШЫЛЫҚТАР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АНЫҚТАЛДЫ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kk-KZ" sz="1200" b="0" noProof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соның ішінде</a:t>
                      </a:r>
                      <a:r>
                        <a:rPr lang="ru-RU" sz="1100" b="0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: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639532"/>
                  </a:ext>
                </a:extLst>
              </a:tr>
              <a:tr h="631117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247,7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  МЛРД ТЕНГЕ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</a:t>
                      </a:r>
                    </a:p>
                    <a:p>
                      <a:pPr marL="0" indent="0"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ҚАРЖЫЛЫҚ БҰЗУШЫЛЫҚТАР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6464667"/>
                  </a:ext>
                </a:extLst>
              </a:tr>
              <a:tr h="631499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12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171,</a:t>
                      </a: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МЛРД ТЕНГЕ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</a:t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ТИІМСІЗ ЖОСПАРЛАУ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9318646"/>
                  </a:ext>
                </a:extLst>
              </a:tr>
              <a:tr h="739293">
                <a:tc>
                  <a:txBody>
                    <a:bodyPr/>
                    <a:lstStyle/>
                    <a:p>
                      <a:pPr marL="342900" indent="-342900" algn="l">
                        <a:buFont typeface="Wingdings" panose="05000000000000000000" pitchFamily="2" charset="2"/>
                        <a:buChar char="Ø"/>
                      </a:pPr>
                      <a:r>
                        <a:rPr lang="ru-RU" sz="2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255,8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МЛРД ТЕНГЕ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– </a:t>
                      </a:r>
                      <a:br>
                        <a:rPr lang="ru-RU" sz="1200" b="1" dirty="0">
                          <a:solidFill>
                            <a:srgbClr val="C0000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ТИІМСІЗ ПАЙДАЛАНУ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9268714"/>
                  </a:ext>
                </a:extLst>
              </a:tr>
            </a:tbl>
          </a:graphicData>
        </a:graphic>
      </p:graphicFrame>
      <p:graphicFrame>
        <p:nvGraphicFramePr>
          <p:cNvPr id="68" name="Таблица 43">
            <a:extLst>
              <a:ext uri="{FF2B5EF4-FFF2-40B4-BE49-F238E27FC236}">
                <a16:creationId xmlns:a16="http://schemas.microsoft.com/office/drawing/2014/main" id="{433A4C13-3865-491E-A923-BAEB045CE0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357759"/>
              </p:ext>
            </p:extLst>
          </p:nvPr>
        </p:nvGraphicFramePr>
        <p:xfrm>
          <a:off x="8461563" y="4007199"/>
          <a:ext cx="35757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5700">
                  <a:extLst>
                    <a:ext uri="{9D8B030D-6E8A-4147-A177-3AD203B41FA5}">
                      <a16:colId xmlns:a16="http://schemas.microsoft.com/office/drawing/2014/main" val="3614639442"/>
                    </a:ext>
                  </a:extLst>
                </a:gridCol>
              </a:tblGrid>
              <a:tr h="180674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</a:b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                   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РӘСІМДІК</a:t>
                      </a:r>
                      <a:r>
                        <a:rPr lang="en-US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БҰЗУШЫЛЫҚТАР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                              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253419"/>
                  </a:ext>
                </a:extLst>
              </a:tr>
              <a:tr h="176747">
                <a:tc>
                  <a:txBody>
                    <a:bodyPr/>
                    <a:lstStyle/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7706918"/>
                  </a:ext>
                </a:extLst>
              </a:tr>
              <a:tr h="176747">
                <a:tc>
                  <a:txBody>
                    <a:bodyPr/>
                    <a:lstStyle/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2854305"/>
                  </a:ext>
                </a:extLst>
              </a:tr>
            </a:tbl>
          </a:graphicData>
        </a:graphic>
      </p:graphicFrame>
      <p:sp>
        <p:nvSpPr>
          <p:cNvPr id="72" name="Прямоугольник: скругленные углы 71">
            <a:extLst>
              <a:ext uri="{FF2B5EF4-FFF2-40B4-BE49-F238E27FC236}">
                <a16:creationId xmlns:a16="http://schemas.microsoft.com/office/drawing/2014/main" id="{B0D93E8E-8EA4-4046-81B3-59976C876F6D}"/>
              </a:ext>
            </a:extLst>
          </p:cNvPr>
          <p:cNvSpPr/>
          <p:nvPr/>
        </p:nvSpPr>
        <p:spPr>
          <a:xfrm>
            <a:off x="277493" y="2813604"/>
            <a:ext cx="933240" cy="61145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13</a:t>
            </a:r>
            <a:endParaRPr lang="ru-RU" sz="28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4" name="Прямоугольник: скругленные углы 73">
            <a:extLst>
              <a:ext uri="{FF2B5EF4-FFF2-40B4-BE49-F238E27FC236}">
                <a16:creationId xmlns:a16="http://schemas.microsoft.com/office/drawing/2014/main" id="{CC35F129-D6FD-47E8-B076-CB1285BF10FF}"/>
              </a:ext>
            </a:extLst>
          </p:cNvPr>
          <p:cNvSpPr/>
          <p:nvPr/>
        </p:nvSpPr>
        <p:spPr>
          <a:xfrm>
            <a:off x="301727" y="1922241"/>
            <a:ext cx="931768" cy="61145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5,8</a:t>
            </a:r>
            <a:r>
              <a:rPr lang="ru-RU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05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трлн </a:t>
            </a:r>
            <a:r>
              <a:rPr lang="kk-KZ" sz="105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теңге</a:t>
            </a:r>
            <a:endParaRPr lang="ru-RU" sz="280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F7A73CC-91C7-4EB1-BF54-7C494CAB8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66" y="151761"/>
            <a:ext cx="708285" cy="687453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060E361B-02F2-4BFF-8E25-0A0F0433173F}"/>
              </a:ext>
            </a:extLst>
          </p:cNvPr>
          <p:cNvSpPr/>
          <p:nvPr/>
        </p:nvSpPr>
        <p:spPr>
          <a:xfrm>
            <a:off x="8319121" y="4238822"/>
            <a:ext cx="941734" cy="61145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2316</a:t>
            </a:r>
            <a:endParaRPr lang="ru-RU" sz="20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38" name="Таблица 43">
            <a:extLst>
              <a:ext uri="{FF2B5EF4-FFF2-40B4-BE49-F238E27FC236}">
                <a16:creationId xmlns:a16="http://schemas.microsoft.com/office/drawing/2014/main" id="{AC68336F-FCB0-4DEA-99C4-9B1B530E6D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777245"/>
              </p:ext>
            </p:extLst>
          </p:nvPr>
        </p:nvGraphicFramePr>
        <p:xfrm>
          <a:off x="8259653" y="1358462"/>
          <a:ext cx="3575700" cy="193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5700">
                  <a:extLst>
                    <a:ext uri="{9D8B030D-6E8A-4147-A177-3AD203B41FA5}">
                      <a16:colId xmlns:a16="http://schemas.microsoft.com/office/drawing/2014/main" val="3614639442"/>
                    </a:ext>
                  </a:extLst>
                </a:gridCol>
              </a:tblGrid>
              <a:tr h="88749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128,4</a:t>
                      </a:r>
                      <a:r>
                        <a:rPr lang="ru-RU" sz="12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 МЛРД ТЕҢГЕ </a:t>
                      </a:r>
                      <a:endParaRPr lang="en-US" sz="1200" b="1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Arial" panose="020B0604020202020204" pitchFamily="34" charset="0"/>
                        </a:rPr>
                        <a:t>ҚАЛПЫНА КЕЛТІРІЛДІ (ӨТЕЛДІ)</a:t>
                      </a:r>
                      <a:endParaRPr lang="ru-RU" sz="18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solidFill>
                          <a:schemeClr val="tx1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1704975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253419"/>
                  </a:ext>
                </a:extLst>
              </a:tr>
            </a:tbl>
          </a:graphicData>
        </a:graphic>
      </p:graphicFrame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B796E7F-0E77-4708-872E-D6888D8858DF}"/>
              </a:ext>
            </a:extLst>
          </p:cNvPr>
          <p:cNvSpPr/>
          <p:nvPr/>
        </p:nvSpPr>
        <p:spPr>
          <a:xfrm>
            <a:off x="1318078" y="1585432"/>
            <a:ext cx="2573329" cy="17999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79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АУДИТ ОБЪЕКТІСІНДЕ</a:t>
            </a:r>
          </a:p>
          <a:p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endParaRPr lang="ru-RU" sz="12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АУДИТПЕН ҚАМТЫЛЫП</a:t>
            </a:r>
            <a:r>
              <a:rPr lang="kk-KZ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,</a:t>
            </a:r>
          </a:p>
          <a:p>
            <a:endParaRPr lang="kk-KZ" sz="12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endParaRPr lang="kk-KZ" sz="12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endParaRPr lang="kk-KZ" sz="12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АУДИТОРЛЫҚ ІС-ШАРА</a:t>
            </a:r>
          </a:p>
          <a:p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1A34F2E-7321-42A3-A2B8-B504565DC7B6}"/>
              </a:ext>
            </a:extLst>
          </p:cNvPr>
          <p:cNvSpPr/>
          <p:nvPr/>
        </p:nvSpPr>
        <p:spPr>
          <a:xfrm>
            <a:off x="2047767" y="3690769"/>
            <a:ext cx="1989760" cy="346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ЖҮРГІЗІЛДІ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B5E586C-9DD8-4CFF-8CA6-3C25DA29A971}"/>
              </a:ext>
            </a:extLst>
          </p:cNvPr>
          <p:cNvSpPr/>
          <p:nvPr/>
        </p:nvSpPr>
        <p:spPr>
          <a:xfrm>
            <a:off x="10047503" y="5032261"/>
            <a:ext cx="1989760" cy="3465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b="1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АНЫҚТАЛДЫ</a:t>
            </a:r>
            <a:endParaRPr lang="ru-RU" b="1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4022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1714</TotalTime>
  <Words>75</Words>
  <Application>Microsoft Office PowerPoint</Application>
  <PresentationFormat>Произвольный</PresentationFormat>
  <Paragraphs>34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Общие итоги работы ревизионных комиссий за  1 квартал 2019 года</dc:title>
  <dc:creator>Махатов Самат</dc:creator>
  <cp:lastModifiedBy>Жансая Алибаева</cp:lastModifiedBy>
  <cp:revision>218</cp:revision>
  <cp:lastPrinted>2022-09-06T09:45:23Z</cp:lastPrinted>
  <dcterms:created xsi:type="dcterms:W3CDTF">2019-05-14T09:37:13Z</dcterms:created>
  <dcterms:modified xsi:type="dcterms:W3CDTF">2026-10-08T10:20:54Z</dcterms:modified>
</cp:coreProperties>
</file>