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6" r:id="rId8"/>
    <p:sldId id="26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584124"/>
            <a:ext cx="10229325" cy="3329581"/>
          </a:xfrm>
        </p:spPr>
        <p:txBody>
          <a:bodyPr/>
          <a:lstStyle/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қаржы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бөлімі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» ММ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7485" y="5477747"/>
            <a:ext cx="8825658" cy="861420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2730" y="1905711"/>
            <a:ext cx="11237976" cy="1136591"/>
          </a:xfrm>
        </p:spPr>
        <p:txBody>
          <a:bodyPr/>
          <a:lstStyle/>
          <a:p>
            <a:pPr algn="ctr"/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6111" y="210312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err="1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sz="40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err="1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</a:t>
            </a:r>
            <a:r>
              <a:rPr lang="ru-RU" sz="40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err="1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тұрғындары</a:t>
            </a:r>
            <a:r>
              <a:rPr lang="ru-RU" sz="40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C5679B-5E0E-4E31-92DE-434BE593F56D}"/>
              </a:ext>
            </a:extLst>
          </p:cNvPr>
          <p:cNvSpPr txBox="1"/>
          <p:nvPr/>
        </p:nvSpPr>
        <p:spPr>
          <a:xfrm rot="10800000" flipV="1">
            <a:off x="581115" y="3854777"/>
            <a:ext cx="10656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4DF775-2009-44FE-97FC-5777A49042E4}"/>
              </a:ext>
            </a:extLst>
          </p:cNvPr>
          <p:cNvSpPr txBox="1"/>
          <p:nvPr/>
        </p:nvSpPr>
        <p:spPr>
          <a:xfrm>
            <a:off x="520117" y="1627464"/>
            <a:ext cx="1084696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</a:t>
            </a: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СІЗДІҢ НАЗАРЫҢЫЗҒА "АҚСУ ҚАЛАСЫНЫҢ ҚАРЖЫ БӨЛІМІ" ММ АЗАМАТТЫҚ БЮДЖЕТІ БЕРІЛДІ, ОНДА ҚАЛАНЫҢ ҚАРЖЫ БӨЛІМІ БЮДЖЕТІНІҢ НЕГІЗГІ КӨРСЕТКІШТЕРІ ТУРАЛЫ АҚПАРАТ БАР.</a:t>
            </a:r>
          </a:p>
          <a:p>
            <a:pPr lvl="0" algn="ctr">
              <a:defRPr/>
            </a:pP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</a:t>
            </a:r>
            <a:r>
              <a:rPr lang="kk-KZ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ҚСУ</a:t>
            </a: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ҚАЛАЛЫҚ МӘСЛИХАТЫНЫҢ (</a:t>
            </a:r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 </a:t>
            </a:r>
            <a:r>
              <a:rPr lang="kk-KZ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САЙЛАНҒАҢ</a:t>
            </a: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 </a:t>
            </a:r>
            <a:r>
              <a:rPr lang="kk-KZ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СЕССИЯСЫ</a:t>
            </a: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2026 ЖЫЛҒЫ 05 КАЗАН "АҚСУ ҚАЛАЛЫҚ ӘСЛИХАТЫНЫҢ 2025 ЖЫЛҒЫ 17 ЖЕЛТОҚСАНДАҒЫ" АҚСУ ҚАЛАСЫНЫҢ 2026-2028 ЖЫЛДАРҒА АРНАЛҒАН БЮДЖЕТІ ТУРАЛЫ "№286/51 ШЕШІМІНЕ ӨЗГЕРІСТЕР ЕНГІЗУ ТУРАЛЫ" № 301/55 ШЕШІМІНЕҢ БЕКІТІЛГЕН</a:t>
            </a: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</a:p>
          <a:p>
            <a:pPr lvl="0" algn="ctr">
              <a:defRPr/>
            </a:pP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ru-RU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74229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3180" y="1963099"/>
            <a:ext cx="11237976" cy="4035275"/>
          </a:xfrm>
        </p:spPr>
        <p:txBody>
          <a:bodyPr/>
          <a:lstStyle/>
          <a:p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органның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фукциялары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атқарылуы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бухгалтерлік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есеп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пен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есептілікті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атқарылуын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үйлестіру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талдау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қаланың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әкімшілерінің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қаражатын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уақтылы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тиімді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пайдалануына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бағдарламалардың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орындалуына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мониторинг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қаланың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алулары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мониторингті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асыру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жиынтық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есептілікті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коммуналдық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мүлікті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басқару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егер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Республикасының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заңдарында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өзгеше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көзделмесе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оны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қорғау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шараларды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асыру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қорынан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үйге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мұқтаж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есепке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қою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олардың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кезектілігі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қорынан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үйлерді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жекешелендіру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96803" y="2188306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10606" y="4100026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96803" y="941915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10606" y="3144166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152CC5-D226-4356-B4D9-A8F918E35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3" y="319427"/>
            <a:ext cx="377985" cy="329213"/>
          </a:xfrm>
          <a:prstGeom prst="rect">
            <a:avLst/>
          </a:prstGeom>
        </p:spPr>
      </p:pic>
      <p:sp>
        <p:nvSpPr>
          <p:cNvPr id="8" name="Стрелка вправо 4">
            <a:extLst>
              <a:ext uri="{FF2B5EF4-FFF2-40B4-BE49-F238E27FC236}">
                <a16:creationId xmlns:a16="http://schemas.microsoft.com/office/drawing/2014/main" id="{2E944A44-BF32-4F63-9C84-266A668EC1F7}"/>
              </a:ext>
            </a:extLst>
          </p:cNvPr>
          <p:cNvSpPr/>
          <p:nvPr/>
        </p:nvSpPr>
        <p:spPr>
          <a:xfrm>
            <a:off x="283694" y="4937780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42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59" y="199884"/>
            <a:ext cx="9951394" cy="970155"/>
          </a:xfrm>
        </p:spPr>
        <p:txBody>
          <a:bodyPr/>
          <a:lstStyle/>
          <a:p>
            <a:pPr algn="ctr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орган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6126343"/>
              </p:ext>
            </p:extLst>
          </p:nvPr>
        </p:nvGraphicFramePr>
        <p:xfrm>
          <a:off x="-17092" y="1360657"/>
          <a:ext cx="12648550" cy="2813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7657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689715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253229">
                  <a:extLst>
                    <a:ext uri="{9D8B030D-6E8A-4147-A177-3AD203B41FA5}">
                      <a16:colId xmlns:a16="http://schemas.microsoft.com/office/drawing/2014/main" val="2022952019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75279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Бюджеттік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бағдарламаның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атауы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40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2026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2027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2028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190967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маңызы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коммуналдық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меншігін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басқару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атқару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саласындағы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r>
                        <a:rPr lang="kk-K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,3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117,9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435597">
                <a:tc>
                  <a:txBody>
                    <a:bodyPr/>
                    <a:lstStyle/>
                    <a:p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r>
                        <a:rPr lang="kk-K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,3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117,9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03383" y="886807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" y="4092240"/>
            <a:ext cx="121093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мақсаты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атқарылу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нәтижелілігінің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индикаторларына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әсер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ететін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факторларды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талдау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бюджеттердің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атқарылуы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есептілікті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ұсыну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процесінің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тиімділігін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оңтайландыру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арттыру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міндеті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түсімдерінің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орындалуына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асырылуына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мониторингті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бюджеттерден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бөлінген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нысаналы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трансферттердің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нысаналы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тиімді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пайдаланылуын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алуды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уақтылы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өткізу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мониторингті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асыру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меншіктің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жай-күйін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есепке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жүйесін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2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774"/>
            <a:ext cx="12469091" cy="835375"/>
          </a:xfrm>
        </p:spPr>
        <p:txBody>
          <a:bodyPr/>
          <a:lstStyle/>
          <a:p>
            <a:b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321814"/>
              </p:ext>
            </p:extLst>
          </p:nvPr>
        </p:nvGraphicFramePr>
        <p:xfrm>
          <a:off x="-4" y="1288472"/>
          <a:ext cx="12192004" cy="5569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71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631485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258529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755328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724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438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601721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Бөлімді</a:t>
                      </a:r>
                      <a:r>
                        <a:rPr lang="ru-RU" sz="2000" baseline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aseline="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2000" baseline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aseline="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ету</a:t>
                      </a:r>
                      <a:r>
                        <a:rPr lang="ru-RU" sz="2000" baseline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Азаматтық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қызметшілердің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әкімшілік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қызметшілердің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еңбегіне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ақы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төлеу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штат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бірліктерінің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саны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,75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23,5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23,5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23,5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1773915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әкімшілік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қызметшілерді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даярлау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олардың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біліктілігін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арттыру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адам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саны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30959013"/>
                  </a:ext>
                </a:extLst>
              </a:tr>
              <a:tr h="1282494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1060" y="906680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8659" y="199885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іске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асыратын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61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17573"/>
              </p:ext>
            </p:extLst>
          </p:nvPr>
        </p:nvGraphicFramePr>
        <p:xfrm>
          <a:off x="0" y="1021593"/>
          <a:ext cx="12192002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3445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39530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395304">
                  <a:extLst>
                    <a:ext uri="{9D8B030D-6E8A-4147-A177-3AD203B41FA5}">
                      <a16:colId xmlns:a16="http://schemas.microsoft.com/office/drawing/2014/main" val="268209600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33581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Бюджеттік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бағдарламаның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атауы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3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2026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2027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2028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салу 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мақсатында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мүлікке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бағалау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жүргізу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19599"/>
                  </a:ext>
                </a:extLst>
              </a:tr>
              <a:tr h="32837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kumimoji="0" lang="ru-RU" sz="2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2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есебінен</a:t>
                      </a:r>
                      <a:endParaRPr kumimoji="0" lang="ru-RU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992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90219" y="598513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3" y="3074795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мақсаты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Ақсу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қаласы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салық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салу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базасын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құру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міндеті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Кәсіпкерлік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қызметте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пайдаланылмайтын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жеке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тұлғалардың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жылжымайтын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мүлік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объектілерінен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салық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төлемдерінің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түсуі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есебінен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бюджеттің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кіріс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бөлігін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ұлғайту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үшін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мүлікті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бағалауды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қамтамасыз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ету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3" name="Объект 3"/>
          <p:cNvGraphicFramePr>
            <a:graphicFrameLocks/>
          </p:cNvGraphicFramePr>
          <p:nvPr>
            <p:extLst/>
          </p:nvPr>
        </p:nvGraphicFramePr>
        <p:xfrm>
          <a:off x="-3" y="4892477"/>
          <a:ext cx="12192003" cy="1965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0509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915829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957033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890683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42194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442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081136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Салық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салу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базасын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құруға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объектілер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саны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объект</a:t>
                      </a:r>
                      <a:b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29 1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490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78659" y="78543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іске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асыратын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31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4653071"/>
              </p:ext>
            </p:extLst>
          </p:nvPr>
        </p:nvGraphicFramePr>
        <p:xfrm>
          <a:off x="41946" y="838711"/>
          <a:ext cx="12108107" cy="257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931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91288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912884">
                  <a:extLst>
                    <a:ext uri="{9D8B030D-6E8A-4147-A177-3AD203B41FA5}">
                      <a16:colId xmlns:a16="http://schemas.microsoft.com/office/drawing/2014/main" val="3503324586"/>
                    </a:ext>
                  </a:extLst>
                </a:gridCol>
                <a:gridCol w="1684237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6546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92243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60565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Бюджеттік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бағдарламаның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атауы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540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2026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2027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2028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630989">
                <a:tc>
                  <a:txBody>
                    <a:bodyPr/>
                    <a:lstStyle/>
                    <a:p>
                      <a:r>
                        <a:rPr lang="ru-RU" b="1" dirty="0"/>
                        <a:t>4.</a:t>
                      </a:r>
                      <a:r>
                        <a:rPr lang="ru-RU" b="1" baseline="0" dirty="0"/>
                        <a:t> </a:t>
                      </a:r>
                      <a:r>
                        <a:rPr lang="ru-RU" b="1" dirty="0" err="1"/>
                        <a:t>Жекешелендіру</a:t>
                      </a:r>
                      <a:r>
                        <a:rPr lang="ru-RU" b="1" dirty="0"/>
                        <a:t>, </a:t>
                      </a:r>
                      <a:r>
                        <a:rPr lang="ru-RU" b="1" dirty="0" err="1"/>
                        <a:t>коммуналдық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мүлікті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басқару</a:t>
                      </a:r>
                      <a:r>
                        <a:rPr lang="ru-RU" b="1" dirty="0"/>
                        <a:t>, </a:t>
                      </a:r>
                      <a:r>
                        <a:rPr lang="ru-RU" b="1" dirty="0" err="1"/>
                        <a:t>жекешелендіруден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кейінгі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қызмет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және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осыған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байланысты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дауларды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реттеу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  <a:r>
                        <a:rPr lang="ru-RU" b="1" dirty="0"/>
                        <a:t>,</a:t>
                      </a:r>
                      <a:r>
                        <a:rPr lang="en-US" b="1" dirty="0"/>
                        <a:t>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</a:t>
                      </a:r>
                      <a:r>
                        <a:rPr lang="ru-RU" b="1" dirty="0"/>
                        <a:t>,</a:t>
                      </a:r>
                      <a:r>
                        <a:rPr lang="en-US" b="1" dirty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8,8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  <a:r>
                        <a:rPr lang="kk-KZ" b="1" dirty="0"/>
                        <a:t>,</a:t>
                      </a:r>
                      <a:r>
                        <a:rPr lang="en-US" b="1" dirty="0"/>
                        <a:t>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46476"/>
                  </a:ext>
                </a:extLst>
              </a:tr>
              <a:tr h="4674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kumimoji="0" lang="ru-RU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kumimoji="0" lang="ru-RU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kumimoji="0" lang="ru-RU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есебінен</a:t>
                      </a:r>
                      <a:endParaRPr kumimoji="0" lang="ru-RU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  <a:r>
                        <a:rPr lang="ru-RU" b="1" dirty="0"/>
                        <a:t>,</a:t>
                      </a:r>
                      <a:r>
                        <a:rPr lang="en-US" b="1" dirty="0"/>
                        <a:t>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</a:t>
                      </a:r>
                      <a:r>
                        <a:rPr lang="ru-RU" b="1" dirty="0"/>
                        <a:t>,</a:t>
                      </a:r>
                      <a:r>
                        <a:rPr lang="en-US" b="1" dirty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8,8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</a:t>
                      </a:r>
                      <a:r>
                        <a:rPr lang="kk-KZ" b="1" dirty="0"/>
                        <a:t>,</a:t>
                      </a:r>
                      <a:r>
                        <a:rPr lang="en-US" b="1" dirty="0"/>
                        <a:t>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8779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" y="3668113"/>
            <a:ext cx="121919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әкімінің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коммуналдық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меншігін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тиімді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басқару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түпкілікті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нәтижелері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коммуналдық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меншікті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тиімді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басқаруды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қамтамасыз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ету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306092"/>
              </p:ext>
            </p:extLst>
          </p:nvPr>
        </p:nvGraphicFramePr>
        <p:xfrm>
          <a:off x="-6" y="5085372"/>
          <a:ext cx="12192004" cy="1969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9824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014231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085315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984685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44819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44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041108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Пайдаланылмаған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тиімсіз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пайдаланылған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активтерді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жекешелендіруді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ұйымдастыру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не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оларды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бәсекелестік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ортаға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бөлу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объект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142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4330</a:t>
                      </a:r>
                      <a:endParaRPr lang="kk-KZ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119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0" y="-33121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іске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асыратын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201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807904"/>
              </p:ext>
            </p:extLst>
          </p:nvPr>
        </p:nvGraphicFramePr>
        <p:xfrm>
          <a:off x="41946" y="838711"/>
          <a:ext cx="12108107" cy="2296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931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91288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912884">
                  <a:extLst>
                    <a:ext uri="{9D8B030D-6E8A-4147-A177-3AD203B41FA5}">
                      <a16:colId xmlns:a16="http://schemas.microsoft.com/office/drawing/2014/main" val="3503324586"/>
                    </a:ext>
                  </a:extLst>
                </a:gridCol>
                <a:gridCol w="1684237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6546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92243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60565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Бюджеттік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бағдарламаның</a:t>
                      </a:r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атауы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540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2026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2027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2028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630989">
                <a:tc>
                  <a:txBody>
                    <a:bodyPr/>
                    <a:lstStyle/>
                    <a:p>
                      <a:r>
                        <a:rPr lang="ru-RU" b="1" dirty="0"/>
                        <a:t>3.</a:t>
                      </a:r>
                      <a:r>
                        <a:rPr lang="ru-RU" b="1" baseline="0" dirty="0"/>
                        <a:t> </a:t>
                      </a:r>
                      <a:r>
                        <a:rPr lang="ru-RU" b="1" dirty="0" err="1"/>
                        <a:t>Мемлекеттік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мекеменің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капиталдық</a:t>
                      </a:r>
                      <a:r>
                        <a:rPr lang="ru-RU" b="1" dirty="0"/>
                        <a:t> </a:t>
                      </a:r>
                      <a:r>
                        <a:rPr lang="ru-RU" b="1" dirty="0" err="1"/>
                        <a:t>шығындары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0</a:t>
                      </a:r>
                      <a:r>
                        <a:rPr lang="en-US" b="1" dirty="0"/>
                        <a:t>,</a:t>
                      </a:r>
                      <a:r>
                        <a:rPr lang="kk-KZ" b="1" dirty="0"/>
                        <a:t>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46476"/>
                  </a:ext>
                </a:extLst>
              </a:tr>
              <a:tr h="4674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kumimoji="0" lang="ru-RU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kumimoji="0" lang="ru-RU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kumimoji="0" lang="ru-RU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есебінен</a:t>
                      </a:r>
                      <a:endParaRPr kumimoji="0" lang="ru-RU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/>
                        <a:t>0</a:t>
                      </a:r>
                      <a:r>
                        <a:rPr lang="en-US" b="1" dirty="0"/>
                        <a:t>,</a:t>
                      </a:r>
                      <a:r>
                        <a:rPr lang="kk-KZ" b="1" dirty="0"/>
                        <a:t>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8779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6264" y="3624982"/>
            <a:ext cx="121057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мақсаты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мемлекеттік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органның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материалдық-техникалық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жарақтандырылуын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жақсарту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қызметін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қамтамасыз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ету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түпкілікті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нәтижелері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Компьютерлер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серверлік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жабдықтарды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жаңарту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арқылы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қызметкерлердің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өнімділігін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арттыру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/>
          </p:nvPr>
        </p:nvGraphicFramePr>
        <p:xfrm>
          <a:off x="-6" y="5085372"/>
          <a:ext cx="12192004" cy="1772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9824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014231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085315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984685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44819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44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041108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Функцияларды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тиімді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орындау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материалдық-техникалық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базаны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нығайту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шт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0" y="-33121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іске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асыратын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9249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966</TotalTime>
  <Words>541</Words>
  <Application>Microsoft Office PowerPoint</Application>
  <PresentationFormat>Широкоэкранный</PresentationFormat>
  <Paragraphs>169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Ион</vt:lpstr>
      <vt:lpstr>«Ақсу қаласының қаржы бөлімі» ММ азаматтық бюджеті</vt:lpstr>
      <vt:lpstr>        </vt:lpstr>
      <vt:lpstr>Мемлекеттік органның негізгі фукциялары:  Ақсу қаласының жергілікті бюджетінің атқарылуы бойынша бухгалтерлік есеп пен есептілікті жүргізу; Ақсу қаласының жергілікті бюджетінің атқарылуын үйлестіру және талдау, қаланың бюджеттік бағдарламалары әкімшілерінің бюджет қаражатын уақтылы және тиімді пайдалануына, жергілікті бюджеттік бағдарламалардың орындалуына мониторинг жүргізу;   қаланың мемлекеттік сатып алулары бойынша мониторингті жүзеге асыру және жиынтық есептілікті жүргізу;  қалалық коммуналдық мүлікті басқару, егер Қазақстан Республикасының заңдарында өзгеше көзделмесе, оны қорғау жөніндегі шараларды жүзеге асыру;  «Мемлекеттік тұрғын үй қорынан тұрғын үйге мұқтаж азаматтарды есепке қою және олардың кезектілігі» мемлекеттік қызметін көрсету  «Мемлекеттік тұрғын үй қорынан тұрғын үйлерді жекешелендіру» мемлекеттік қызметін көрсету. </vt:lpstr>
      <vt:lpstr>Мемлекеттік орган іске асыратын бюджеттік бағдарламалар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User</cp:lastModifiedBy>
  <cp:revision>114</cp:revision>
  <cp:lastPrinted>2021-04-02T06:33:23Z</cp:lastPrinted>
  <dcterms:created xsi:type="dcterms:W3CDTF">2019-11-13T03:03:50Z</dcterms:created>
  <dcterms:modified xsi:type="dcterms:W3CDTF">2026-10-07T12:02:09Z</dcterms:modified>
</cp:coreProperties>
</file>