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b" ContentType="application/vnd.ms-excel.sheet.binary.macroEnabled.12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780" r:id="rId2"/>
    <p:sldMasterId id="2147483792" r:id="rId3"/>
    <p:sldMasterId id="2147483804" r:id="rId4"/>
  </p:sldMasterIdLst>
  <p:notesMasterIdLst>
    <p:notesMasterId r:id="rId15"/>
  </p:notesMasterIdLst>
  <p:sldIdLst>
    <p:sldId id="280" r:id="rId5"/>
    <p:sldId id="279" r:id="rId6"/>
    <p:sldId id="289" r:id="rId7"/>
    <p:sldId id="290" r:id="rId8"/>
    <p:sldId id="291" r:id="rId9"/>
    <p:sldId id="285" r:id="rId10"/>
    <p:sldId id="286" r:id="rId11"/>
    <p:sldId id="287" r:id="rId12"/>
    <p:sldId id="284" r:id="rId13"/>
    <p:sldId id="288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E515"/>
    <a:srgbClr val="FFFF66"/>
    <a:srgbClr val="E7E79B"/>
    <a:srgbClr val="FF33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655" autoAdjust="0"/>
    <p:restoredTop sz="91959" autoAdjust="0"/>
  </p:normalViewPr>
  <p:slideViewPr>
    <p:cSldViewPr>
      <p:cViewPr>
        <p:scale>
          <a:sx n="125" d="100"/>
          <a:sy n="125" d="100"/>
        </p:scale>
        <p:origin x="-1536" y="2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32408F-8C4B-4223-9FE6-995E7F1E27CA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D3A5DD6-332B-4F43-AB2E-128C228435AA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</a:rPr>
            <a:t>3 </a:t>
          </a:r>
          <a:r>
            <a:rPr lang="kk-KZ" b="1" dirty="0" smtClean="0">
              <a:solidFill>
                <a:schemeClr val="tx1"/>
              </a:solidFill>
            </a:rPr>
            <a:t>744,3 </a:t>
          </a:r>
          <a:r>
            <a:rPr lang="kk-KZ" b="1" dirty="0">
              <a:solidFill>
                <a:schemeClr val="tx1"/>
              </a:solidFill>
            </a:rPr>
            <a:t>млн.тенге</a:t>
          </a:r>
          <a:endParaRPr lang="ru-RU" b="1" dirty="0">
            <a:solidFill>
              <a:schemeClr val="tx1"/>
            </a:solidFill>
          </a:endParaRPr>
        </a:p>
      </dgm:t>
    </dgm:pt>
    <dgm:pt modelId="{94FDCBCA-C0BA-4445-A9F1-0C272F3F56D1}" type="parTrans" cxnId="{8B06EB22-6C29-4628-BE9F-7888CDD9ECBB}">
      <dgm:prSet/>
      <dgm:spPr/>
      <dgm:t>
        <a:bodyPr/>
        <a:lstStyle/>
        <a:p>
          <a:endParaRPr lang="ru-RU"/>
        </a:p>
      </dgm:t>
    </dgm:pt>
    <dgm:pt modelId="{D75F2744-300C-489E-A50B-D85D9AED9815}" type="sibTrans" cxnId="{8B06EB22-6C29-4628-BE9F-7888CDD9ECBB}">
      <dgm:prSet/>
      <dgm:spPr/>
      <dgm:t>
        <a:bodyPr/>
        <a:lstStyle/>
        <a:p>
          <a:endParaRPr lang="ru-RU"/>
        </a:p>
      </dgm:t>
    </dgm:pt>
    <dgm:pt modelId="{D7765D35-153D-4174-A933-5F169A4DC685}">
      <dgm:prSet phldrT="[Текст]"/>
      <dgm:spPr/>
      <dgm:t>
        <a:bodyPr/>
        <a:lstStyle/>
        <a:p>
          <a:r>
            <a:rPr lang="kk-KZ" i="1" dirty="0"/>
            <a:t>Әлеуметтік көмек және әлеуметтік қамсыздандыру</a:t>
          </a:r>
          <a:endParaRPr lang="ru-RU" i="1" dirty="0"/>
        </a:p>
      </dgm:t>
    </dgm:pt>
    <dgm:pt modelId="{028B0718-C67E-4FAA-9EC0-F663DC375946}" type="parTrans" cxnId="{F273BFAB-5C08-49BB-A225-F0325A121EFC}">
      <dgm:prSet/>
      <dgm:spPr/>
      <dgm:t>
        <a:bodyPr/>
        <a:lstStyle/>
        <a:p>
          <a:endParaRPr lang="ru-RU"/>
        </a:p>
      </dgm:t>
    </dgm:pt>
    <dgm:pt modelId="{42E3F19D-0FD5-4150-8824-40DE78D0D233}" type="sibTrans" cxnId="{F273BFAB-5C08-49BB-A225-F0325A121EFC}">
      <dgm:prSet/>
      <dgm:spPr/>
      <dgm:t>
        <a:bodyPr/>
        <a:lstStyle/>
        <a:p>
          <a:endParaRPr lang="ru-RU"/>
        </a:p>
      </dgm:t>
    </dgm:pt>
    <dgm:pt modelId="{75D41533-52EA-4F47-BD10-713CE18D2F44}">
      <dgm:prSet phldrT="[Текст]"/>
      <dgm:spPr/>
      <dgm:t>
        <a:bodyPr/>
        <a:lstStyle/>
        <a:p>
          <a:r>
            <a:rPr lang="kk-KZ" b="1" dirty="0">
              <a:solidFill>
                <a:schemeClr val="tx1"/>
              </a:solidFill>
            </a:rPr>
            <a:t>2 </a:t>
          </a:r>
          <a:r>
            <a:rPr lang="kk-KZ" b="1" dirty="0" smtClean="0">
              <a:solidFill>
                <a:schemeClr val="tx1"/>
              </a:solidFill>
            </a:rPr>
            <a:t>265,0 </a:t>
          </a:r>
          <a:r>
            <a:rPr lang="kk-KZ" b="1" dirty="0">
              <a:solidFill>
                <a:schemeClr val="tx1"/>
              </a:solidFill>
            </a:rPr>
            <a:t>млн.тенге</a:t>
          </a:r>
          <a:endParaRPr lang="ru-RU" b="1" dirty="0">
            <a:solidFill>
              <a:schemeClr val="tx1"/>
            </a:solidFill>
          </a:endParaRPr>
        </a:p>
      </dgm:t>
    </dgm:pt>
    <dgm:pt modelId="{7F04C6AA-EF7B-49DB-AF65-C29F245FCDCF}" type="parTrans" cxnId="{53B8D7A3-3DB4-4D7F-B28A-90385D6D1358}">
      <dgm:prSet/>
      <dgm:spPr/>
      <dgm:t>
        <a:bodyPr/>
        <a:lstStyle/>
        <a:p>
          <a:endParaRPr lang="ru-RU"/>
        </a:p>
      </dgm:t>
    </dgm:pt>
    <dgm:pt modelId="{38191B99-C8C5-41D4-9000-F370B40D72E3}" type="sibTrans" cxnId="{53B8D7A3-3DB4-4D7F-B28A-90385D6D1358}">
      <dgm:prSet/>
      <dgm:spPr/>
      <dgm:t>
        <a:bodyPr/>
        <a:lstStyle/>
        <a:p>
          <a:endParaRPr lang="ru-RU"/>
        </a:p>
      </dgm:t>
    </dgm:pt>
    <dgm:pt modelId="{5DD0419A-4D72-4D08-BAF0-1503C7B91C8E}">
      <dgm:prSet phldrT="[Текст]"/>
      <dgm:spPr/>
      <dgm:t>
        <a:bodyPr/>
        <a:lstStyle/>
        <a:p>
          <a:r>
            <a:rPr lang="kk-KZ" i="1" dirty="0"/>
            <a:t>Мәдениет, спорт, туризм және ақпараттық кеңістік</a:t>
          </a:r>
          <a:endParaRPr lang="ru-RU" i="1" dirty="0"/>
        </a:p>
      </dgm:t>
    </dgm:pt>
    <dgm:pt modelId="{C5ADB21D-852C-46AC-A828-FA692B30FEA1}" type="parTrans" cxnId="{C8C33392-F6DC-4C0E-A097-3934C074FA7F}">
      <dgm:prSet/>
      <dgm:spPr/>
      <dgm:t>
        <a:bodyPr/>
        <a:lstStyle/>
        <a:p>
          <a:endParaRPr lang="ru-RU"/>
        </a:p>
      </dgm:t>
    </dgm:pt>
    <dgm:pt modelId="{C04FA985-13D5-47B0-8D35-5E3E8CC471A6}" type="sibTrans" cxnId="{C8C33392-F6DC-4C0E-A097-3934C074FA7F}">
      <dgm:prSet/>
      <dgm:spPr/>
      <dgm:t>
        <a:bodyPr/>
        <a:lstStyle/>
        <a:p>
          <a:endParaRPr lang="ru-RU"/>
        </a:p>
      </dgm:t>
    </dgm:pt>
    <dgm:pt modelId="{E731B0C2-3075-4C17-AEB0-0F24E2FF6BCE}" type="pres">
      <dgm:prSet presAssocID="{C132408F-8C4B-4223-9FE6-995E7F1E27C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6DE82C-40F9-4ED1-A4BD-94E26C05FD22}" type="pres">
      <dgm:prSet presAssocID="{BD3A5DD6-332B-4F43-AB2E-128C228435AA}" presName="composite" presStyleCnt="0"/>
      <dgm:spPr/>
    </dgm:pt>
    <dgm:pt modelId="{9FFDE4EF-E9AB-4936-896E-7C4EA91BBEC5}" type="pres">
      <dgm:prSet presAssocID="{BD3A5DD6-332B-4F43-AB2E-128C228435AA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5BFDB2-5DE8-4B3A-9204-81EF93CEA26C}" type="pres">
      <dgm:prSet presAssocID="{BD3A5DD6-332B-4F43-AB2E-128C228435AA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88E675-5FCD-49B5-B710-6477555547F8}" type="pres">
      <dgm:prSet presAssocID="{D75F2744-300C-489E-A50B-D85D9AED9815}" presName="sp" presStyleCnt="0"/>
      <dgm:spPr/>
    </dgm:pt>
    <dgm:pt modelId="{B719BD60-7BAD-40C1-B0B8-0531720C6C80}" type="pres">
      <dgm:prSet presAssocID="{75D41533-52EA-4F47-BD10-713CE18D2F44}" presName="composite" presStyleCnt="0"/>
      <dgm:spPr/>
    </dgm:pt>
    <dgm:pt modelId="{C856813B-F6A3-4A73-BF3B-BFE347ADDC5E}" type="pres">
      <dgm:prSet presAssocID="{75D41533-52EA-4F47-BD10-713CE18D2F44}" presName="parentText" presStyleLbl="alignNode1" presStyleIdx="1" presStyleCnt="2" custLinFactNeighborX="0" custLinFactNeighborY="260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BEACF5-9AEF-4D7C-964C-C1222552D5E5}" type="pres">
      <dgm:prSet presAssocID="{75D41533-52EA-4F47-BD10-713CE18D2F44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273BFAB-5C08-49BB-A225-F0325A121EFC}" srcId="{BD3A5DD6-332B-4F43-AB2E-128C228435AA}" destId="{D7765D35-153D-4174-A933-5F169A4DC685}" srcOrd="0" destOrd="0" parTransId="{028B0718-C67E-4FAA-9EC0-F663DC375946}" sibTransId="{42E3F19D-0FD5-4150-8824-40DE78D0D233}"/>
    <dgm:cxn modelId="{47519095-AB31-4FD3-A40A-4A714F5CCF37}" type="presOf" srcId="{75D41533-52EA-4F47-BD10-713CE18D2F44}" destId="{C856813B-F6A3-4A73-BF3B-BFE347ADDC5E}" srcOrd="0" destOrd="0" presId="urn:microsoft.com/office/officeart/2005/8/layout/chevron2"/>
    <dgm:cxn modelId="{6E487BF6-28DB-468C-A6A4-3B74BE986232}" type="presOf" srcId="{D7765D35-153D-4174-A933-5F169A4DC685}" destId="{125BFDB2-5DE8-4B3A-9204-81EF93CEA26C}" srcOrd="0" destOrd="0" presId="urn:microsoft.com/office/officeart/2005/8/layout/chevron2"/>
    <dgm:cxn modelId="{C8C33392-F6DC-4C0E-A097-3934C074FA7F}" srcId="{75D41533-52EA-4F47-BD10-713CE18D2F44}" destId="{5DD0419A-4D72-4D08-BAF0-1503C7B91C8E}" srcOrd="0" destOrd="0" parTransId="{C5ADB21D-852C-46AC-A828-FA692B30FEA1}" sibTransId="{C04FA985-13D5-47B0-8D35-5E3E8CC471A6}"/>
    <dgm:cxn modelId="{53B8D7A3-3DB4-4D7F-B28A-90385D6D1358}" srcId="{C132408F-8C4B-4223-9FE6-995E7F1E27CA}" destId="{75D41533-52EA-4F47-BD10-713CE18D2F44}" srcOrd="1" destOrd="0" parTransId="{7F04C6AA-EF7B-49DB-AF65-C29F245FCDCF}" sibTransId="{38191B99-C8C5-41D4-9000-F370B40D72E3}"/>
    <dgm:cxn modelId="{8FA89FF5-B439-4166-AB1E-05A29687B082}" type="presOf" srcId="{BD3A5DD6-332B-4F43-AB2E-128C228435AA}" destId="{9FFDE4EF-E9AB-4936-896E-7C4EA91BBEC5}" srcOrd="0" destOrd="0" presId="urn:microsoft.com/office/officeart/2005/8/layout/chevron2"/>
    <dgm:cxn modelId="{E348650C-33C9-402E-BB70-9367D1CDE159}" type="presOf" srcId="{5DD0419A-4D72-4D08-BAF0-1503C7B91C8E}" destId="{5DBEACF5-9AEF-4D7C-964C-C1222552D5E5}" srcOrd="0" destOrd="0" presId="urn:microsoft.com/office/officeart/2005/8/layout/chevron2"/>
    <dgm:cxn modelId="{8B06EB22-6C29-4628-BE9F-7888CDD9ECBB}" srcId="{C132408F-8C4B-4223-9FE6-995E7F1E27CA}" destId="{BD3A5DD6-332B-4F43-AB2E-128C228435AA}" srcOrd="0" destOrd="0" parTransId="{94FDCBCA-C0BA-4445-A9F1-0C272F3F56D1}" sibTransId="{D75F2744-300C-489E-A50B-D85D9AED9815}"/>
    <dgm:cxn modelId="{7D976740-B5C1-4C3C-BD83-971C43F76530}" type="presOf" srcId="{C132408F-8C4B-4223-9FE6-995E7F1E27CA}" destId="{E731B0C2-3075-4C17-AEB0-0F24E2FF6BCE}" srcOrd="0" destOrd="0" presId="urn:microsoft.com/office/officeart/2005/8/layout/chevron2"/>
    <dgm:cxn modelId="{932AA0E9-BB89-49A2-9A81-837360B31432}" type="presParOf" srcId="{E731B0C2-3075-4C17-AEB0-0F24E2FF6BCE}" destId="{7E6DE82C-40F9-4ED1-A4BD-94E26C05FD22}" srcOrd="0" destOrd="0" presId="urn:microsoft.com/office/officeart/2005/8/layout/chevron2"/>
    <dgm:cxn modelId="{DB7DCECD-D9B1-481F-9DFD-29C50BD5458B}" type="presParOf" srcId="{7E6DE82C-40F9-4ED1-A4BD-94E26C05FD22}" destId="{9FFDE4EF-E9AB-4936-896E-7C4EA91BBEC5}" srcOrd="0" destOrd="0" presId="urn:microsoft.com/office/officeart/2005/8/layout/chevron2"/>
    <dgm:cxn modelId="{CE46174D-3FE8-47EA-A947-DB365C66436C}" type="presParOf" srcId="{7E6DE82C-40F9-4ED1-A4BD-94E26C05FD22}" destId="{125BFDB2-5DE8-4B3A-9204-81EF93CEA26C}" srcOrd="1" destOrd="0" presId="urn:microsoft.com/office/officeart/2005/8/layout/chevron2"/>
    <dgm:cxn modelId="{FF7982AB-D8BD-4910-AB76-FA7FD2E27616}" type="presParOf" srcId="{E731B0C2-3075-4C17-AEB0-0F24E2FF6BCE}" destId="{D788E675-5FCD-49B5-B710-6477555547F8}" srcOrd="1" destOrd="0" presId="urn:microsoft.com/office/officeart/2005/8/layout/chevron2"/>
    <dgm:cxn modelId="{6E8A7A21-FCD6-4344-9843-30BCDBDFFBF5}" type="presParOf" srcId="{E731B0C2-3075-4C17-AEB0-0F24E2FF6BCE}" destId="{B719BD60-7BAD-40C1-B0B8-0531720C6C80}" srcOrd="2" destOrd="0" presId="urn:microsoft.com/office/officeart/2005/8/layout/chevron2"/>
    <dgm:cxn modelId="{EDA1A491-D404-44E7-BAFD-A046C0E823E9}" type="presParOf" srcId="{B719BD60-7BAD-40C1-B0B8-0531720C6C80}" destId="{C856813B-F6A3-4A73-BF3B-BFE347ADDC5E}" srcOrd="0" destOrd="0" presId="urn:microsoft.com/office/officeart/2005/8/layout/chevron2"/>
    <dgm:cxn modelId="{504421DF-AFE9-4C77-9428-F247B76B6779}" type="presParOf" srcId="{B719BD60-7BAD-40C1-B0B8-0531720C6C80}" destId="{5DBEACF5-9AEF-4D7C-964C-C1222552D5E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FDE4EF-E9AB-4936-896E-7C4EA91BBEC5}">
      <dsp:nvSpPr>
        <dsp:cNvPr id="0" name=""/>
        <dsp:cNvSpPr/>
      </dsp:nvSpPr>
      <dsp:spPr>
        <a:xfrm rot="5400000">
          <a:off x="-361688" y="362140"/>
          <a:ext cx="2411258" cy="16878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>
              <a:solidFill>
                <a:schemeClr val="tx1"/>
              </a:solidFill>
            </a:rPr>
            <a:t>3 </a:t>
          </a:r>
          <a:r>
            <a:rPr lang="kk-KZ" sz="2200" b="1" kern="1200" dirty="0" smtClean="0">
              <a:solidFill>
                <a:schemeClr val="tx1"/>
              </a:solidFill>
            </a:rPr>
            <a:t>744,3 </a:t>
          </a:r>
          <a:r>
            <a:rPr lang="kk-KZ" sz="2200" b="1" kern="1200" dirty="0">
              <a:solidFill>
                <a:schemeClr val="tx1"/>
              </a:solidFill>
            </a:rPr>
            <a:t>млн.тенге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1" y="844391"/>
        <a:ext cx="1687880" cy="723378"/>
      </dsp:txXfrm>
    </dsp:sp>
    <dsp:sp modelId="{125BFDB2-5DE8-4B3A-9204-81EF93CEA26C}">
      <dsp:nvSpPr>
        <dsp:cNvPr id="0" name=""/>
        <dsp:cNvSpPr/>
      </dsp:nvSpPr>
      <dsp:spPr>
        <a:xfrm rot="5400000">
          <a:off x="3502428" y="-1814096"/>
          <a:ext cx="1567317" cy="5196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i="1" kern="1200" dirty="0"/>
            <a:t>Әлеуметтік көмек және әлеуметтік қамсыздандыру</a:t>
          </a:r>
          <a:endParaRPr lang="ru-RU" sz="3200" i="1" kern="1200" dirty="0"/>
        </a:p>
      </dsp:txBody>
      <dsp:txXfrm rot="-5400000">
        <a:off x="1687880" y="76962"/>
        <a:ext cx="5119903" cy="1414297"/>
      </dsp:txXfrm>
    </dsp:sp>
    <dsp:sp modelId="{C856813B-F6A3-4A73-BF3B-BFE347ADDC5E}">
      <dsp:nvSpPr>
        <dsp:cNvPr id="0" name=""/>
        <dsp:cNvSpPr/>
      </dsp:nvSpPr>
      <dsp:spPr>
        <a:xfrm rot="5400000">
          <a:off x="-361688" y="2489269"/>
          <a:ext cx="2411258" cy="168788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200" b="1" kern="1200" dirty="0">
              <a:solidFill>
                <a:schemeClr val="tx1"/>
              </a:solidFill>
            </a:rPr>
            <a:t>2 </a:t>
          </a:r>
          <a:r>
            <a:rPr lang="kk-KZ" sz="2200" b="1" kern="1200" dirty="0" smtClean="0">
              <a:solidFill>
                <a:schemeClr val="tx1"/>
              </a:solidFill>
            </a:rPr>
            <a:t>265,0 </a:t>
          </a:r>
          <a:r>
            <a:rPr lang="kk-KZ" sz="2200" b="1" kern="1200" dirty="0">
              <a:solidFill>
                <a:schemeClr val="tx1"/>
              </a:solidFill>
            </a:rPr>
            <a:t>млн.тенге</a:t>
          </a:r>
          <a:endParaRPr lang="ru-RU" sz="2200" b="1" kern="1200" dirty="0">
            <a:solidFill>
              <a:schemeClr val="tx1"/>
            </a:solidFill>
          </a:endParaRPr>
        </a:p>
      </dsp:txBody>
      <dsp:txXfrm rot="-5400000">
        <a:off x="1" y="2971520"/>
        <a:ext cx="1687880" cy="723378"/>
      </dsp:txXfrm>
    </dsp:sp>
    <dsp:sp modelId="{5DBEACF5-9AEF-4D7C-964C-C1222552D5E5}">
      <dsp:nvSpPr>
        <dsp:cNvPr id="0" name=""/>
        <dsp:cNvSpPr/>
      </dsp:nvSpPr>
      <dsp:spPr>
        <a:xfrm rot="5400000">
          <a:off x="3502428" y="312581"/>
          <a:ext cx="1567317" cy="519641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7584" tIns="20320" rIns="20320" bIns="20320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3200" i="1" kern="1200" dirty="0"/>
            <a:t>Мәдениет, спорт, туризм және ақпараттық кеңістік</a:t>
          </a:r>
          <a:endParaRPr lang="ru-RU" sz="3200" i="1" kern="1200" dirty="0"/>
        </a:p>
      </dsp:txBody>
      <dsp:txXfrm rot="-5400000">
        <a:off x="1687880" y="2203639"/>
        <a:ext cx="5119903" cy="1414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A3F5B-08B3-4D4F-9E9C-3B6855B4C272}" type="datetimeFigureOut">
              <a:rPr lang="ru-RU" smtClean="0"/>
              <a:pPr/>
              <a:t>02.10.2026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BDFFF-7A96-4F80-97FF-E871AE5DD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1381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434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EBDFFF-7A96-4F80-97FF-E871AE5DDB20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361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5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7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3.xml"/><Relationship Id="rId1" Type="http://schemas.openxmlformats.org/officeDocument/2006/relationships/themeOverride" Target="../theme/themeOverride8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9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0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0770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12736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993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9609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95747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836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13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5003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803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5382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46388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7359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70637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6459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803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8653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38721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2282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3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68408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4893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310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1" y="4664075"/>
            <a:ext cx="9150374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87" y="4953000"/>
            <a:ext cx="9147187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138" y="4832896"/>
              <a:ext cx="7456862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Полилиния 18"/>
            <p:cNvSpPr>
              <a:spLocks/>
            </p:cNvSpPr>
            <p:nvPr/>
          </p:nvSpPr>
          <p:spPr bwMode="auto">
            <a:xfrm>
              <a:off x="36078" y="5135025"/>
              <a:ext cx="9107922" cy="838869"/>
            </a:xfrm>
            <a:custGeom>
              <a:avLst/>
              <a:gdLst>
                <a:gd name="T0" fmla="*/ 0 w 5760"/>
                <a:gd name="T1" fmla="*/ 0 h 528"/>
                <a:gd name="T2" fmla="*/ 2147483647 w 5760"/>
                <a:gd name="T3" fmla="*/ 0 h 528"/>
                <a:gd name="T4" fmla="*/ 2147483647 w 5760"/>
                <a:gd name="T5" fmla="*/ 2147483647 h 528"/>
                <a:gd name="T6" fmla="*/ 2147483647 w 5760"/>
                <a:gd name="T7" fmla="*/ 0 h 52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60"/>
                <a:gd name="T13" fmla="*/ 0 h 528"/>
                <a:gd name="T14" fmla="*/ 5760 w 5760"/>
                <a:gd name="T15" fmla="*/ 528 h 52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sz="2600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600">
                <a:solidFill>
                  <a:prstClr val="white"/>
                </a:solidFill>
              </a:endParaRPr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1" y="1752603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1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C5A7428-6BAA-4CBB-B62B-673CFEF1BA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55719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CF826-65CC-4B3D-BDCF-1546E231600D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59973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565" y="3005138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5" name="Нашивка 4"/>
          <p:cNvSpPr/>
          <p:nvPr/>
        </p:nvSpPr>
        <p:spPr>
          <a:xfrm>
            <a:off x="3450116" y="3005138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2" y="2931712"/>
            <a:ext cx="4572001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EF2672A-CB75-4372-9690-FD34A1BF330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337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3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9D2E42D-6FEB-4301-B524-36850FAE2E13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9801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1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7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1" y="1444296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444296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241F3FC-57A3-48E5-9140-DEC25EA58C14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9967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5FB59F4-07E8-4EB6-AEC1-F67CA9278F44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9356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3944F-CAF0-438A-AED8-60604B83DC5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4237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1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1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C7524B7-C15E-4426-AA32-17F685D599D0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5951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лилиния 15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white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331" y="4987925"/>
            <a:ext cx="1832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8477881" y="4987925"/>
            <a:ext cx="1832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1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37E421-2C85-4877-8DF1-0975331EC93E}" type="slidenum">
              <a:rPr lang="ru-RU">
                <a:solidFill>
                  <a:prstClr val="white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552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31"/>
            <a:ext cx="8229601" cy="438607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C2053-CD28-45DF-84FA-6A9CAA4B55BB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04754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4" y="274642"/>
            <a:ext cx="1777470" cy="559276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FF692-A872-43D0-8F7D-DF6083B10F8A}" type="slidenum">
              <a:rPr lang="ru-RU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833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4943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293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7114" y="5002214"/>
            <a:ext cx="3800705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Полилиния 11"/>
          <p:cNvSpPr>
            <a:spLocks/>
          </p:cNvSpPr>
          <p:nvPr/>
        </p:nvSpPr>
        <p:spPr bwMode="auto">
          <a:xfrm>
            <a:off x="-54182" y="5784850"/>
            <a:ext cx="3802298" cy="838200"/>
          </a:xfrm>
          <a:custGeom>
            <a:avLst/>
            <a:gdLst>
              <a:gd name="T0" fmla="*/ 0 w 5760"/>
              <a:gd name="T1" fmla="*/ 0 h 528"/>
              <a:gd name="T2" fmla="*/ 2147483647 w 5760"/>
              <a:gd name="T3" fmla="*/ 0 h 528"/>
              <a:gd name="T4" fmla="*/ 2147483647 w 5760"/>
              <a:gd name="T5" fmla="*/ 2147483647 h 528"/>
              <a:gd name="T6" fmla="*/ 2147483647 w 5760"/>
              <a:gd name="T7" fmla="*/ 0 h 528"/>
              <a:gd name="T8" fmla="*/ 0 60000 65536"/>
              <a:gd name="T9" fmla="*/ 0 60000 65536"/>
              <a:gd name="T10" fmla="*/ 0 60000 65536"/>
              <a:gd name="T11" fmla="*/ 0 60000 65536"/>
              <a:gd name="T12" fmla="*/ 0 w 5760"/>
              <a:gd name="T13" fmla="*/ 0 h 528"/>
              <a:gd name="T14" fmla="*/ 5760 w 5760"/>
              <a:gd name="T15" fmla="*/ 528 h 5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260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600">
              <a:solidFill>
                <a:prstClr val="white"/>
              </a:solidFill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6" y="5787740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360" y="274638"/>
            <a:ext cx="8229281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360" y="1481138"/>
            <a:ext cx="8229281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6530" y="6408739"/>
            <a:ext cx="1920271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770" y="6408739"/>
            <a:ext cx="235054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6801" y="6408739"/>
            <a:ext cx="366525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504639-0682-4263-9C26-44430E43233D}" type="slidenum">
              <a:rPr lang="ru-RU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930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emf"/><Relationship Id="rId4" Type="http://schemas.openxmlformats.org/officeDocument/2006/relationships/package" Target="../embeddings/_____Microsoft_Excel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Microsoft_Excel2.xlsb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3" name="Rectangle 5"/>
          <p:cNvSpPr>
            <a:spLocks noChangeArrowheads="1"/>
          </p:cNvSpPr>
          <p:nvPr/>
        </p:nvSpPr>
        <p:spPr bwMode="auto">
          <a:xfrm>
            <a:off x="609601" y="381000"/>
            <a:ext cx="3048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Түркістан қаласының экономика және қаржы бөлімі</a:t>
            </a:r>
          </a:p>
        </p:txBody>
      </p:sp>
      <p:sp>
        <p:nvSpPr>
          <p:cNvPr id="160774" name="Rectangle 6"/>
          <p:cNvSpPr>
            <a:spLocks noChangeArrowheads="1"/>
          </p:cNvSpPr>
          <p:nvPr/>
        </p:nvSpPr>
        <p:spPr bwMode="auto">
          <a:xfrm>
            <a:off x="3429002" y="6172201"/>
            <a:ext cx="299633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b="1" dirty="0">
                <a:solidFill>
                  <a:srgbClr val="DA1F28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Түркістан - 2026 ж.</a:t>
            </a:r>
            <a:endParaRPr lang="ru-RU" sz="2400" b="1" dirty="0">
              <a:solidFill>
                <a:srgbClr val="DA1F28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85801" y="2514789"/>
            <a:ext cx="8001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26</a:t>
            </a:r>
            <a:r>
              <a:rPr lang="en-US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жылғы </a:t>
            </a:r>
            <a:r>
              <a:rPr lang="kk-KZ" sz="3200" b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1- қазанға </a:t>
            </a:r>
            <a:r>
              <a:rPr lang="kk-KZ" sz="32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жергілікті бюджеттің орындалуы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32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“Азаматтық бюджет”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5638801" y="381000"/>
            <a:ext cx="3048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Отдел экономики и финансов города Туркестан</a:t>
            </a:r>
          </a:p>
        </p:txBody>
      </p:sp>
      <p:pic>
        <p:nvPicPr>
          <p:cNvPr id="7" name="Рисунок 6" descr="C:\Users\Darhan\Desktop\Без названия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229" y="381000"/>
            <a:ext cx="1296144" cy="1175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1230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228600"/>
            <a:ext cx="8534400" cy="533400"/>
          </a:xfrm>
          <a:prstGeom prst="rect">
            <a:avLst/>
          </a:prstGeom>
          <a:solidFill>
            <a:srgbClr val="3399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 ОРЫНДАЛУЫ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94928" y="1412776"/>
            <a:ext cx="3429000" cy="914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kk-KZ" sz="2400" dirty="0">
              <a:solidFill>
                <a:srgbClr val="66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srgbClr val="6600CC"/>
                </a:solidFill>
                <a:latin typeface="Times New Roman" pitchFamily="18" charset="0"/>
                <a:cs typeface="Times New Roman" pitchFamily="18" charset="0"/>
              </a:rPr>
              <a:t>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26 956,1 млн. теңге</a:t>
            </a:r>
            <a:endParaRPr lang="en-US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29201" y="1412776"/>
            <a:ext cx="3352800" cy="9144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ШЫҒЫСТАР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76 049,8 </a:t>
            </a:r>
            <a:r>
              <a:rPr lang="kk-KZ" sz="2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2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Минус 7"/>
          <p:cNvSpPr/>
          <p:nvPr/>
        </p:nvSpPr>
        <p:spPr>
          <a:xfrm>
            <a:off x="4267201" y="1447800"/>
            <a:ext cx="457200" cy="457200"/>
          </a:xfrm>
          <a:prstGeom prst="mathMinus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9" name="Плюс 8"/>
          <p:cNvSpPr/>
          <p:nvPr/>
        </p:nvSpPr>
        <p:spPr>
          <a:xfrm>
            <a:off x="4267201" y="1828800"/>
            <a:ext cx="457200" cy="457200"/>
          </a:xfrm>
          <a:prstGeom prst="mathPlus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11" name="Выгнутая вправо стрелка 10"/>
          <p:cNvSpPr/>
          <p:nvPr/>
        </p:nvSpPr>
        <p:spPr>
          <a:xfrm rot="16200000">
            <a:off x="4343401" y="457200"/>
            <a:ext cx="381000" cy="1600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2" name="Выгнутая влево стрелка 11"/>
          <p:cNvSpPr/>
          <p:nvPr/>
        </p:nvSpPr>
        <p:spPr>
          <a:xfrm rot="16200000">
            <a:off x="4343401" y="1676400"/>
            <a:ext cx="381000" cy="16002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black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381001" y="2438400"/>
            <a:ext cx="387350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БЮДЖЕТ ТАПШЫЛЫҒЫ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4 986,3 </a:t>
            </a: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1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трелка влево 13"/>
          <p:cNvSpPr/>
          <p:nvPr/>
        </p:nvSpPr>
        <p:spPr>
          <a:xfrm>
            <a:off x="4800601" y="2438400"/>
            <a:ext cx="3810000" cy="1524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БЮДЖЕТ ТАПШЫЛЫҒЫН ҚАРЖЫЛАНДЫРУ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4 </a:t>
            </a:r>
            <a:r>
              <a:rPr lang="kk-KZ" sz="1400" b="1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986,3 </a:t>
            </a:r>
            <a:r>
              <a:rPr lang="kk-KZ" sz="14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14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Минус 14"/>
          <p:cNvSpPr/>
          <p:nvPr/>
        </p:nvSpPr>
        <p:spPr>
          <a:xfrm>
            <a:off x="1752601" y="3733800"/>
            <a:ext cx="5638800" cy="10668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ҚАРЫЗДАРДЫҢ ТҮСІМІ </a:t>
            </a:r>
            <a:r>
              <a:rPr lang="kk-KZ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1 215,3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Минус 15"/>
          <p:cNvSpPr/>
          <p:nvPr/>
        </p:nvSpPr>
        <p:spPr>
          <a:xfrm>
            <a:off x="1752601" y="4191000"/>
            <a:ext cx="5638800" cy="10668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ҚАРЫЗДАРДЫ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ӨТЕУ  </a:t>
            </a:r>
            <a:r>
              <a:rPr lang="kk-KZ" sz="14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20 459,0 </a:t>
            </a:r>
            <a:r>
              <a:rPr lang="kk-KZ" sz="1400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1400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1752601" y="3810000"/>
            <a:ext cx="5638800" cy="3276600"/>
          </a:xfrm>
          <a:prstGeom prst="mathMinu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 ЖЫЛЫНЫҢ БАСЫНДАҒЫ БЮДЖЕТ ҚАРАЖАТЫНЫҢ ҚАЛДЫҚТАРЫ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15 922,9  млн. теңге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Минус 18"/>
          <p:cNvSpPr/>
          <p:nvPr/>
        </p:nvSpPr>
        <p:spPr>
          <a:xfrm>
            <a:off x="1714481" y="5214950"/>
            <a:ext cx="5786477" cy="2024050"/>
          </a:xfrm>
          <a:prstGeom prst="mathMinus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БЮДЖЕТ ҚАРАЖАТЫНЫҢ ҚОЛДАНЫЛАТЫН                       ҚАЛДЫҚТАРЫ </a:t>
            </a:r>
            <a:r>
              <a:rPr lang="kk-KZ" sz="14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14 257,4 </a:t>
            </a:r>
            <a:r>
              <a:rPr lang="kk-KZ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млн. теңге</a:t>
            </a:r>
            <a:endParaRPr lang="ru-RU" sz="14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6151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2731" y="304800"/>
            <a:ext cx="8534400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БЮДЖЕТТІҢ КІРІСТЕРІ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Минус 14"/>
          <p:cNvSpPr/>
          <p:nvPr/>
        </p:nvSpPr>
        <p:spPr>
          <a:xfrm>
            <a:off x="299847" y="466847"/>
            <a:ext cx="4419600" cy="31242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Салық түсімдері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29 755,4млн.теңге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Минус 15"/>
          <p:cNvSpPr/>
          <p:nvPr/>
        </p:nvSpPr>
        <p:spPr>
          <a:xfrm>
            <a:off x="4419601" y="457200"/>
            <a:ext cx="4114800" cy="3048000"/>
          </a:xfrm>
          <a:prstGeom prst="mathMinu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Салықтық емес 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588,1  </a:t>
            </a: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Минус 16"/>
          <p:cNvSpPr/>
          <p:nvPr/>
        </p:nvSpPr>
        <p:spPr>
          <a:xfrm>
            <a:off x="-17462" y="3619500"/>
            <a:ext cx="4495800" cy="3276600"/>
          </a:xfrm>
          <a:prstGeom prst="mathMinus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Трансферт түсімдері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20 901,3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352801" y="2971800"/>
            <a:ext cx="22860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Кірістердің барлығы 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81 005,7 млн. теңге</a:t>
            </a:r>
            <a:endParaRPr lang="ru-RU" b="1" i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Штриховая стрелка вправо 19"/>
          <p:cNvSpPr/>
          <p:nvPr/>
        </p:nvSpPr>
        <p:spPr>
          <a:xfrm rot="19611806">
            <a:off x="2414588" y="4114800"/>
            <a:ext cx="979488" cy="48418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1" name="Штриховая стрелка вправо 20"/>
          <p:cNvSpPr/>
          <p:nvPr/>
        </p:nvSpPr>
        <p:spPr>
          <a:xfrm rot="12629492">
            <a:off x="5618163" y="4100514"/>
            <a:ext cx="977900" cy="48577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2" name="Штриховая стрелка вправо 21"/>
          <p:cNvSpPr/>
          <p:nvPr/>
        </p:nvSpPr>
        <p:spPr>
          <a:xfrm rot="1821755">
            <a:off x="2493963" y="2652714"/>
            <a:ext cx="977900" cy="4841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3" name="Штриховая стрелка вправо 22"/>
          <p:cNvSpPr/>
          <p:nvPr/>
        </p:nvSpPr>
        <p:spPr>
          <a:xfrm rot="8977203">
            <a:off x="5541963" y="2652714"/>
            <a:ext cx="977900" cy="484187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2600" dirty="0">
              <a:solidFill>
                <a:prstClr val="white"/>
              </a:solidFill>
            </a:endParaRPr>
          </a:p>
        </p:txBody>
      </p:sp>
      <p:sp>
        <p:nvSpPr>
          <p:cNvPr id="24" name="Минус 23"/>
          <p:cNvSpPr/>
          <p:nvPr/>
        </p:nvSpPr>
        <p:spPr>
          <a:xfrm>
            <a:off x="4530205" y="3600694"/>
            <a:ext cx="4495800" cy="3276600"/>
          </a:xfrm>
          <a:prstGeom prst="mathMinus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Негізгі капиталды сатудан түскен түсімдер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kk-KZ" sz="1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29 760,9 млн.теңге</a:t>
            </a:r>
            <a:endParaRPr lang="ru-RU" sz="1600" b="1" dirty="0">
              <a:solidFill>
                <a:prstClr val="black">
                  <a:lumMod val="95000"/>
                  <a:lumOff val="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413224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504" y="260648"/>
            <a:ext cx="8919532" cy="399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 бюджет бойынша кірістердің 2026 жылғы </a:t>
            </a:r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1-қазанға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xmlns="" id="{B0E57C48-F8D2-470E-AE58-A959D5CAE9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7378550"/>
              </p:ext>
            </p:extLst>
          </p:nvPr>
        </p:nvGraphicFramePr>
        <p:xfrm>
          <a:off x="250825" y="709613"/>
          <a:ext cx="8775700" cy="588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Worksheet" r:id="rId4" imgW="6734089" imgH="5438639" progId="Excel.Sheet.12">
                  <p:embed/>
                </p:oleObj>
              </mc:Choice>
              <mc:Fallback>
                <p:oleObj name="Worksheet" r:id="rId4" imgW="6734089" imgH="543863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0825" y="709613"/>
                        <a:ext cx="8775700" cy="5888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00898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9512" y="223782"/>
            <a:ext cx="8892480" cy="39904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rgbClr val="EB641B">
                <a:satMod val="300000"/>
              </a:srgbClr>
            </a:contourClr>
          </a:sp3d>
        </p:spPr>
        <p:txBody>
          <a:bodyPr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1600" b="0" i="0" u="none" strike="noStrike" kern="0" cap="none" spc="0" normalizeH="0" baseline="0" noProof="0" dirty="0">
                <a:ln w="18415" cmpd="sng">
                  <a:solidFill>
                    <a:prstClr val="white"/>
                  </a:solidFill>
                  <a:prstDash val="solid"/>
                </a:ln>
                <a:solidFill>
                  <a:schemeClr val="bg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 бюджет бойынша кірістердің 2026 жылғы </a:t>
            </a:r>
            <a:r>
              <a:rPr lang="kk-KZ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1-қазанға </a:t>
            </a:r>
            <a:r>
              <a:rPr lang="kk-KZ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орындалуы</a:t>
            </a:r>
            <a:endParaRPr lang="ru-RU" sz="1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3B651601-CE22-452C-BB59-C7532ABAE61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730" t="36483" r="29369" b="27546"/>
          <a:stretch/>
        </p:blipFill>
        <p:spPr>
          <a:xfrm>
            <a:off x="395536" y="764704"/>
            <a:ext cx="8424936" cy="5616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8607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31" y="304800"/>
            <a:ext cx="8567122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2026 жылғы 1 </a:t>
            </a:r>
            <a:r>
              <a:rPr lang="kk-KZ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қазанға  </a:t>
            </a: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 шығыстарының бағыттары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2" name="Таблица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058376"/>
              </p:ext>
            </p:extLst>
          </p:nvPr>
        </p:nvGraphicFramePr>
        <p:xfrm>
          <a:off x="360881" y="1196752"/>
          <a:ext cx="3748115" cy="5625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161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7595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48695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Жалпы сипаттағы мемлекеттік қызметтерге	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Times New Roman"/>
                        </a:rPr>
                        <a:t> 4</a:t>
                      </a:r>
                      <a:r>
                        <a:rPr lang="ru-RU" sz="1200" b="1" i="0" u="none" strike="noStrike" baseline="0" dirty="0">
                          <a:solidFill>
                            <a:schemeClr val="bg1"/>
                          </a:solidFill>
                          <a:latin typeface="Times New Roman"/>
                        </a:rPr>
                        <a:t> </a:t>
                      </a:r>
                      <a:r>
                        <a:rPr lang="ru-RU" sz="1200" b="1" i="0" u="none" strike="noStrike" baseline="0" dirty="0" smtClean="0">
                          <a:solidFill>
                            <a:schemeClr val="bg1"/>
                          </a:solidFill>
                          <a:latin typeface="Times New Roman"/>
                        </a:rPr>
                        <a:t>234,7</a:t>
                      </a:r>
                      <a:endParaRPr lang="kk-KZ" sz="1200" b="1" i="0" u="none" strike="noStrike" dirty="0">
                        <a:latin typeface="Times New Roman"/>
                      </a:endParaRPr>
                    </a:p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dirty="0">
                          <a:latin typeface="Times New Roman"/>
                        </a:rPr>
                        <a:t>  </a:t>
                      </a:r>
                      <a:r>
                        <a:rPr lang="ru-RU" sz="1200" b="1" i="0" u="none" strike="noStrike" dirty="0">
                          <a:latin typeface="Times New Roman"/>
                        </a:rPr>
                        <a:t>млн</a:t>
                      </a:r>
                      <a:r>
                        <a:rPr lang="kk-KZ" sz="1200" b="1" i="0" u="none" strike="noStrike" dirty="0">
                          <a:latin typeface="Times New Roman"/>
                        </a:rPr>
                        <a:t>.тенге</a:t>
                      </a:r>
                      <a:endParaRPr lang="en-US" sz="1200" b="1" i="0" u="none" strike="noStrike" dirty="0">
                        <a:latin typeface="Times New Roman"/>
                      </a:endParaRPr>
                    </a:p>
                  </a:txBody>
                  <a:tcPr marL="9562" marR="9562" marT="9525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0838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Қорғаныс, қ</a:t>
                      </a:r>
                      <a:r>
                        <a:rPr kumimoji="0" lang="kk-KZ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оғамдық тәртіп, қауіпсіздік, құқықтық, сот, қылмыстық-атқару қызметі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50,3 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Әлеуметтік көмек және әлеуметтік қамсыздандыру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744,3</a:t>
                      </a:r>
                      <a:endParaRPr lang="kk-KZ" sz="12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Тұрғын үй-коммуналдық шаруашылық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37 638,4</a:t>
                      </a:r>
                      <a:endParaRPr lang="kk-KZ" sz="1200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Мәдениет, спорт, туризм және ақпараттық кеңістік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265,0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5724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Отын-энергетика кешені және жер қойнауын пайдалану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273,3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05134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Ауыл, су, орман,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балық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шаруашылығы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ерекше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қорғалатын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табиғи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аумақтар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қоршаған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ортаны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жануарлар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дүниесін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қорғау</a:t>
                      </a: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, жер </a:t>
                      </a:r>
                      <a:r>
                        <a:rPr lang="ru-RU" sz="1200" dirty="0" err="1">
                          <a:latin typeface="Times New Roman" pitchFamily="18" charset="0"/>
                          <a:cs typeface="Times New Roman" pitchFamily="18" charset="0"/>
                        </a:rPr>
                        <a:t>қатынастары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64,7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703465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Өнеркәсіп, сәулет, қала құрылысы және құрылыс қызметі, көлік және</a:t>
                      </a:r>
                      <a:r>
                        <a:rPr lang="kk-KZ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коммуникация және басқалар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lang="kk-KZ" sz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910,0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Борышқа қызмет көрсету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kk-KZ" sz="1200" baseline="0" dirty="0">
                          <a:latin typeface="Times New Roman" pitchFamily="18" charset="0"/>
                          <a:cs typeface="Times New Roman" pitchFamily="18" charset="0"/>
                        </a:rPr>
                        <a:t> 265,5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 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449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Трансферттер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5" marB="45725"/>
                </a:tc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kk-KZ" sz="12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100,6</a:t>
                      </a:r>
                      <a:r>
                        <a:rPr lang="kk-KZ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млн.тенге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791" marR="91791" marT="45723" marB="45723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33" name="Прямоугольник 32"/>
          <p:cNvSpPr/>
          <p:nvPr/>
        </p:nvSpPr>
        <p:spPr>
          <a:xfrm>
            <a:off x="4213440" y="1357298"/>
            <a:ext cx="4724985" cy="990600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</a:t>
            </a:r>
            <a:r>
              <a:rPr lang="kk-KZ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қазанға </a:t>
            </a: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бюджет шығыстарының басым бөлігі тұрғын үй-коммуналдық шаруашылық саласына бағытталды.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4213440" y="2420888"/>
            <a:ext cx="4724985" cy="533400"/>
          </a:xfrm>
          <a:prstGeom prst="rect">
            <a:avLst/>
          </a:prstGeom>
          <a:solidFill>
            <a:srgbClr val="92D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2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Шығыстардың орындалу динамикасы млн.теңге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2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4428" name="Object 9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493267"/>
              </p:ext>
            </p:extLst>
          </p:nvPr>
        </p:nvGraphicFramePr>
        <p:xfrm>
          <a:off x="4329113" y="3068638"/>
          <a:ext cx="4451350" cy="290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Двоичный лист" r:id="rId3" imgW="5133877" imgH="2333610" progId="Excel.SheetBinaryMacroEnabled.12">
                  <p:embed/>
                </p:oleObj>
              </mc:Choice>
              <mc:Fallback>
                <p:oleObj name="Двоичный лист" r:id="rId3" imgW="5133877" imgH="2333610" progId="Excel.SheetBinaryMacroEnabled.12">
                  <p:embed/>
                  <p:pic>
                    <p:nvPicPr>
                      <p:cNvPr id="0" name="Picture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9113" y="3068638"/>
                        <a:ext cx="4451350" cy="290195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6219963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64931" y="304800"/>
            <a:ext cx="8567122" cy="76200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ӘЛЕУМЕТТІК САЛА – шығыстардың жалпы көлемінен </a:t>
            </a:r>
          </a:p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kk-KZ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6 009</a:t>
            </a:r>
            <a:r>
              <a:rPr lang="kk-KZ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,3 </a:t>
            </a: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млн.теңге 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4255332008"/>
              </p:ext>
            </p:extLst>
          </p:nvPr>
        </p:nvGraphicFramePr>
        <p:xfrm>
          <a:off x="1206345" y="1404761"/>
          <a:ext cx="6884294" cy="45388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9529603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7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816207"/>
              </p:ext>
            </p:extLst>
          </p:nvPr>
        </p:nvGraphicFramePr>
        <p:xfrm>
          <a:off x="1030288" y="2289175"/>
          <a:ext cx="7080250" cy="2401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Лист" r:id="rId3" imgW="8620281" imgH="2924118" progId="Excel.Sheet.8">
                  <p:embed/>
                </p:oleObj>
              </mc:Choice>
              <mc:Fallback>
                <p:oleObj name="Лист" r:id="rId3" imgW="8620281" imgH="2924118" progId="Excel.Sheet.8">
                  <p:embed/>
                  <p:pic>
                    <p:nvPicPr>
                      <p:cNvPr id="0" name="Picture 4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0288" y="2289175"/>
                        <a:ext cx="7080250" cy="2401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8959" y="548680"/>
            <a:ext cx="8567122" cy="838200"/>
          </a:xfrm>
          <a:prstGeom prst="rect">
            <a:avLst/>
          </a:prstGeom>
          <a:solidFill>
            <a:srgbClr val="00B050"/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БЮДЖЕТ ШЫҒЫСТАРЫНЫҢ ӨСУ ҚАРҚЫНЫ</a:t>
            </a:r>
          </a:p>
        </p:txBody>
      </p:sp>
    </p:spTree>
    <p:extLst>
      <p:ext uri="{BB962C8B-B14F-4D97-AF65-F5344CB8AC3E}">
        <p14:creationId xmlns:p14="http://schemas.microsoft.com/office/powerpoint/2010/main" val="2289361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642910" y="214290"/>
            <a:ext cx="8001056" cy="57148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2026 жылдың 1 </a:t>
            </a:r>
            <a:r>
              <a:rPr lang="kk-KZ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қазанға 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жағдайға Түркістан қаласының әлеуметтік-экономикалық дамуының негізгі көрсеткіштері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 descr="news_full15952426557651837ee2c0a01ccaa26207ed6e4f6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4643446"/>
            <a:ext cx="1357290" cy="1214446"/>
          </a:xfrm>
          <a:prstGeom prst="rect">
            <a:avLst/>
          </a:prstGeom>
        </p:spPr>
      </p:pic>
      <p:cxnSp>
        <p:nvCxnSpPr>
          <p:cNvPr id="20" name="Прямая соединительная линия 19"/>
          <p:cNvCxnSpPr/>
          <p:nvPr/>
        </p:nvCxnSpPr>
        <p:spPr>
          <a:xfrm>
            <a:off x="2428860" y="5786454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00298" y="5224994"/>
            <a:ext cx="5072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Ең төменгі күнкөріс деңгейі: 60 284,0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Рисунок 22" descr="скачанные файлы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4348" y="2714620"/>
            <a:ext cx="1428760" cy="1214446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>
            <a:off x="2428860" y="3929066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571736" y="3286124"/>
            <a:ext cx="357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Жұмыссыздық деңгейі: 4,6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357422" y="2285992"/>
            <a:ext cx="54292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500298" y="1643050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>
                <a:latin typeface="Times New Roman" pitchFamily="18" charset="0"/>
                <a:cs typeface="Times New Roman" pitchFamily="18" charset="0"/>
              </a:rPr>
              <a:t>Жалпы өңірлік өнім: 374,3 </a:t>
            </a:r>
            <a:r>
              <a:rPr lang="kk-KZ" sz="2000" b="1" dirty="0">
                <a:latin typeface="Times New Roman" pitchFamily="18" charset="0"/>
                <a:cs typeface="Times New Roman" pitchFamily="18" charset="0"/>
              </a:rPr>
              <a:t>млрд теңге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Рисунок 27" descr="image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5786" y="1071546"/>
            <a:ext cx="1357322" cy="114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912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/>
          <p:cNvSpPr>
            <a:spLocks noChangeArrowheads="1"/>
          </p:cNvSpPr>
          <p:nvPr/>
        </p:nvSpPr>
        <p:spPr bwMode="auto">
          <a:xfrm>
            <a:off x="395536" y="1255985"/>
            <a:ext cx="8352928" cy="4278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indent="457200" eaLnBrk="0" hangingPunct="0">
              <a:defRPr/>
            </a:pPr>
            <a:endParaRPr lang="kk-KZ" alt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eaLnBrk="0" hangingPunct="0">
              <a:defRPr/>
            </a:pPr>
            <a:r>
              <a:rPr lang="kk-KZ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2026 жылғы 1 </a:t>
            </a:r>
            <a:r>
              <a:rPr lang="kk-KZ" alt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қазанға </a:t>
            </a:r>
            <a:r>
              <a:rPr lang="kk-KZ" alt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жергілікті бюджеттің орындалуы туралы</a:t>
            </a:r>
          </a:p>
          <a:p>
            <a:pPr indent="457200" eaLnBrk="0" hangingPunct="0">
              <a:defRPr/>
            </a:pP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2026 жылғы 1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қазандағы 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жергілікті кірістер көзінің жоспары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81 581 873,0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теңгеге жоспарланып,  орындалуы 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81 005 706,0 мың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теңге құрады,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99,3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%-ға орындалды.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Жергілікті бюджетте шығыстар бойынша жоспарланған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76 061 507,0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  қаржылардың  игерілуі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76 049785,7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теңгені құрап, жоспар  100 %-ға орындалды.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Ағымдағы жылдың 1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қазандағы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жаратылған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76 049785,7 мың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теңгенің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6 009 371,2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теңгесі әлеуметтік салаға бағытталған, оның ішінде: әлеуметтік көмек және әлеуметтік қамсыздандыруға – 3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744 339,9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теңге, мәдениет, спорт, туризм және ақпараттық кеңістік саласына – 2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265 031,3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 жұмсалған.</a:t>
            </a:r>
            <a:endParaRPr lang="ru-RU" altLang="ru-RU" sz="1600" dirty="0">
              <a:latin typeface="Times New Roman" pitchFamily="18" charset="0"/>
              <a:cs typeface="Times New Roman" pitchFamily="18" charset="0"/>
            </a:endParaRPr>
          </a:p>
          <a:p>
            <a:pPr indent="457200" algn="just" eaLnBrk="0" hangingPunct="0">
              <a:defRPr/>
            </a:pP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Жалпы сипаттағы мемлекеттік қызметтер –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4 234 706,0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теңге. Қорғаныс –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50 333,0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теңге, тұрғын үй-коммуналдық шаруашылық шығындарына –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37 638 423,6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теңге, өнеркәсіп, сәулет, қала құрылысы және құрылыс қызметі шығындарына – 2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910 000,8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 жұмсалды. Көлік және коммуникация шығындарына –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14 084 617,1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теңге, ауыл, су, орман, балық шаруашылығы, ерекше қорғалатын табиғи аумақтар, қо</a:t>
            </a:r>
            <a:r>
              <a:rPr lang="ru-RU" altLang="ru-RU" sz="1600" dirty="0" err="1">
                <a:latin typeface="Times New Roman" pitchFamily="18" charset="0"/>
                <a:cs typeface="Times New Roman" pitchFamily="18" charset="0"/>
              </a:rPr>
              <a:t>ршаған</a:t>
            </a:r>
            <a:r>
              <a:rPr lang="ru-RU" alt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ортаны және жануарлар дүниесін қорғау, жер қатынастары шығындарына – </a:t>
            </a:r>
            <a:r>
              <a:rPr lang="kk-KZ" altLang="ru-RU" sz="1600" dirty="0" smtClean="0">
                <a:latin typeface="Times New Roman" pitchFamily="18" charset="0"/>
                <a:cs typeface="Times New Roman" pitchFamily="18" charset="0"/>
              </a:rPr>
              <a:t>64 674,4 </a:t>
            </a:r>
            <a:r>
              <a:rPr lang="kk-KZ" altLang="ru-RU" sz="1600" dirty="0">
                <a:latin typeface="Times New Roman" pitchFamily="18" charset="0"/>
                <a:cs typeface="Times New Roman" pitchFamily="18" charset="0"/>
              </a:rPr>
              <a:t>мың теңге игерілді.</a:t>
            </a:r>
          </a:p>
        </p:txBody>
      </p:sp>
    </p:spTree>
    <p:extLst>
      <p:ext uri="{BB962C8B-B14F-4D97-AF65-F5344CB8AC3E}">
        <p14:creationId xmlns:p14="http://schemas.microsoft.com/office/powerpoint/2010/main" val="224607327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7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8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9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0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1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20864</TotalTime>
  <Words>546</Words>
  <Application>Microsoft Office PowerPoint</Application>
  <PresentationFormat>Экран (4:3)</PresentationFormat>
  <Paragraphs>79</Paragraphs>
  <Slides>10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Аспект</vt:lpstr>
      <vt:lpstr>Открытая</vt:lpstr>
      <vt:lpstr>1_Открытая</vt:lpstr>
      <vt:lpstr>2_Открытая</vt:lpstr>
      <vt:lpstr>Worksheet</vt:lpstr>
      <vt:lpstr>Двоичный лист Microsoft Excel</vt:lpstr>
      <vt:lpstr>Лист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2133</cp:revision>
  <cp:lastPrinted>2025-04-04T03:59:07Z</cp:lastPrinted>
  <dcterms:modified xsi:type="dcterms:W3CDTF">2026-10-02T13:28:28Z</dcterms:modified>
</cp:coreProperties>
</file>