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  <p:sldMasterId id="2147483792" r:id="rId3"/>
    <p:sldMasterId id="2147483804" r:id="rId4"/>
  </p:sldMasterIdLst>
  <p:notesMasterIdLst>
    <p:notesMasterId r:id="rId15"/>
  </p:notesMasterIdLst>
  <p:sldIdLst>
    <p:sldId id="280" r:id="rId5"/>
    <p:sldId id="279" r:id="rId6"/>
    <p:sldId id="289" r:id="rId7"/>
    <p:sldId id="290" r:id="rId8"/>
    <p:sldId id="291" r:id="rId9"/>
    <p:sldId id="285" r:id="rId10"/>
    <p:sldId id="286" r:id="rId11"/>
    <p:sldId id="287" r:id="rId12"/>
    <p:sldId id="284" r:id="rId13"/>
    <p:sldId id="288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515"/>
    <a:srgbClr val="FFFF66"/>
    <a:srgbClr val="E7E79B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55" autoAdjust="0"/>
    <p:restoredTop sz="91959" autoAdjust="0"/>
  </p:normalViewPr>
  <p:slideViewPr>
    <p:cSldViewPr>
      <p:cViewPr>
        <p:scale>
          <a:sx n="125" d="100"/>
          <a:sy n="125" d="100"/>
        </p:scale>
        <p:origin x="-1536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32408F-8C4B-4223-9FE6-995E7F1E27C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3A5DD6-332B-4F43-AB2E-128C228435AA}">
      <dgm:prSet phldrT="[Текст]"/>
      <dgm:spPr/>
      <dgm:t>
        <a:bodyPr/>
        <a:lstStyle/>
        <a:p>
          <a:r>
            <a:rPr lang="kk-KZ" b="1" dirty="0">
              <a:solidFill>
                <a:schemeClr val="tx1"/>
              </a:solidFill>
            </a:rPr>
            <a:t>3 247,1 млн.тенге</a:t>
          </a:r>
          <a:endParaRPr lang="ru-RU" b="1" dirty="0">
            <a:solidFill>
              <a:schemeClr val="tx1"/>
            </a:solidFill>
          </a:endParaRPr>
        </a:p>
      </dgm:t>
    </dgm:pt>
    <dgm:pt modelId="{94FDCBCA-C0BA-4445-A9F1-0C272F3F56D1}" type="parTrans" cxnId="{8B06EB22-6C29-4628-BE9F-7888CDD9ECBB}">
      <dgm:prSet/>
      <dgm:spPr/>
      <dgm:t>
        <a:bodyPr/>
        <a:lstStyle/>
        <a:p>
          <a:endParaRPr lang="ru-RU"/>
        </a:p>
      </dgm:t>
    </dgm:pt>
    <dgm:pt modelId="{D75F2744-300C-489E-A50B-D85D9AED9815}" type="sibTrans" cxnId="{8B06EB22-6C29-4628-BE9F-7888CDD9ECBB}">
      <dgm:prSet/>
      <dgm:spPr/>
      <dgm:t>
        <a:bodyPr/>
        <a:lstStyle/>
        <a:p>
          <a:endParaRPr lang="ru-RU"/>
        </a:p>
      </dgm:t>
    </dgm:pt>
    <dgm:pt modelId="{D7765D35-153D-4174-A933-5F169A4DC685}">
      <dgm:prSet phldrT="[Текст]"/>
      <dgm:spPr/>
      <dgm:t>
        <a:bodyPr/>
        <a:lstStyle/>
        <a:p>
          <a:r>
            <a:rPr lang="kk-KZ" i="1" dirty="0"/>
            <a:t>Әлеуметтік көмек және әлеуметтік қамсыздандыру</a:t>
          </a:r>
          <a:endParaRPr lang="ru-RU" i="1" dirty="0"/>
        </a:p>
      </dgm:t>
    </dgm:pt>
    <dgm:pt modelId="{028B0718-C67E-4FAA-9EC0-F663DC375946}" type="parTrans" cxnId="{F273BFAB-5C08-49BB-A225-F0325A121EFC}">
      <dgm:prSet/>
      <dgm:spPr/>
      <dgm:t>
        <a:bodyPr/>
        <a:lstStyle/>
        <a:p>
          <a:endParaRPr lang="ru-RU"/>
        </a:p>
      </dgm:t>
    </dgm:pt>
    <dgm:pt modelId="{42E3F19D-0FD5-4150-8824-40DE78D0D233}" type="sibTrans" cxnId="{F273BFAB-5C08-49BB-A225-F0325A121EFC}">
      <dgm:prSet/>
      <dgm:spPr/>
      <dgm:t>
        <a:bodyPr/>
        <a:lstStyle/>
        <a:p>
          <a:endParaRPr lang="ru-RU"/>
        </a:p>
      </dgm:t>
    </dgm:pt>
    <dgm:pt modelId="{75D41533-52EA-4F47-BD10-713CE18D2F44}">
      <dgm:prSet phldrT="[Текст]"/>
      <dgm:spPr/>
      <dgm:t>
        <a:bodyPr/>
        <a:lstStyle/>
        <a:p>
          <a:r>
            <a:rPr lang="kk-KZ" b="1" dirty="0">
              <a:solidFill>
                <a:schemeClr val="tx1"/>
              </a:solidFill>
            </a:rPr>
            <a:t>2 101,4 млн.тенге</a:t>
          </a:r>
          <a:endParaRPr lang="ru-RU" b="1" dirty="0">
            <a:solidFill>
              <a:schemeClr val="tx1"/>
            </a:solidFill>
          </a:endParaRPr>
        </a:p>
      </dgm:t>
    </dgm:pt>
    <dgm:pt modelId="{7F04C6AA-EF7B-49DB-AF65-C29F245FCDCF}" type="parTrans" cxnId="{53B8D7A3-3DB4-4D7F-B28A-90385D6D1358}">
      <dgm:prSet/>
      <dgm:spPr/>
      <dgm:t>
        <a:bodyPr/>
        <a:lstStyle/>
        <a:p>
          <a:endParaRPr lang="ru-RU"/>
        </a:p>
      </dgm:t>
    </dgm:pt>
    <dgm:pt modelId="{38191B99-C8C5-41D4-9000-F370B40D72E3}" type="sibTrans" cxnId="{53B8D7A3-3DB4-4D7F-B28A-90385D6D1358}">
      <dgm:prSet/>
      <dgm:spPr/>
      <dgm:t>
        <a:bodyPr/>
        <a:lstStyle/>
        <a:p>
          <a:endParaRPr lang="ru-RU"/>
        </a:p>
      </dgm:t>
    </dgm:pt>
    <dgm:pt modelId="{5DD0419A-4D72-4D08-BAF0-1503C7B91C8E}">
      <dgm:prSet phldrT="[Текст]"/>
      <dgm:spPr/>
      <dgm:t>
        <a:bodyPr/>
        <a:lstStyle/>
        <a:p>
          <a:r>
            <a:rPr lang="kk-KZ" i="1" dirty="0"/>
            <a:t>Мәдениет, спорт, туризм және ақпараттық кеңістік</a:t>
          </a:r>
          <a:endParaRPr lang="ru-RU" i="1" dirty="0"/>
        </a:p>
      </dgm:t>
    </dgm:pt>
    <dgm:pt modelId="{C5ADB21D-852C-46AC-A828-FA692B30FEA1}" type="parTrans" cxnId="{C8C33392-F6DC-4C0E-A097-3934C074FA7F}">
      <dgm:prSet/>
      <dgm:spPr/>
      <dgm:t>
        <a:bodyPr/>
        <a:lstStyle/>
        <a:p>
          <a:endParaRPr lang="ru-RU"/>
        </a:p>
      </dgm:t>
    </dgm:pt>
    <dgm:pt modelId="{C04FA985-13D5-47B0-8D35-5E3E8CC471A6}" type="sibTrans" cxnId="{C8C33392-F6DC-4C0E-A097-3934C074FA7F}">
      <dgm:prSet/>
      <dgm:spPr/>
      <dgm:t>
        <a:bodyPr/>
        <a:lstStyle/>
        <a:p>
          <a:endParaRPr lang="ru-RU"/>
        </a:p>
      </dgm:t>
    </dgm:pt>
    <dgm:pt modelId="{E731B0C2-3075-4C17-AEB0-0F24E2FF6BCE}" type="pres">
      <dgm:prSet presAssocID="{C132408F-8C4B-4223-9FE6-995E7F1E27C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6DE82C-40F9-4ED1-A4BD-94E26C05FD22}" type="pres">
      <dgm:prSet presAssocID="{BD3A5DD6-332B-4F43-AB2E-128C228435AA}" presName="composite" presStyleCnt="0"/>
      <dgm:spPr/>
    </dgm:pt>
    <dgm:pt modelId="{9FFDE4EF-E9AB-4936-896E-7C4EA91BBEC5}" type="pres">
      <dgm:prSet presAssocID="{BD3A5DD6-332B-4F43-AB2E-128C228435AA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BFDB2-5DE8-4B3A-9204-81EF93CEA26C}" type="pres">
      <dgm:prSet presAssocID="{BD3A5DD6-332B-4F43-AB2E-128C228435AA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88E675-5FCD-49B5-B710-6477555547F8}" type="pres">
      <dgm:prSet presAssocID="{D75F2744-300C-489E-A50B-D85D9AED9815}" presName="sp" presStyleCnt="0"/>
      <dgm:spPr/>
    </dgm:pt>
    <dgm:pt modelId="{B719BD60-7BAD-40C1-B0B8-0531720C6C80}" type="pres">
      <dgm:prSet presAssocID="{75D41533-52EA-4F47-BD10-713CE18D2F44}" presName="composite" presStyleCnt="0"/>
      <dgm:spPr/>
    </dgm:pt>
    <dgm:pt modelId="{C856813B-F6A3-4A73-BF3B-BFE347ADDC5E}" type="pres">
      <dgm:prSet presAssocID="{75D41533-52EA-4F47-BD10-713CE18D2F44}" presName="parentText" presStyleLbl="alignNode1" presStyleIdx="1" presStyleCnt="2" custLinFactNeighborX="0" custLinFactNeighborY="26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EACF5-9AEF-4D7C-964C-C1222552D5E5}" type="pres">
      <dgm:prSet presAssocID="{75D41533-52EA-4F47-BD10-713CE18D2F44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73BFAB-5C08-49BB-A225-F0325A121EFC}" srcId="{BD3A5DD6-332B-4F43-AB2E-128C228435AA}" destId="{D7765D35-153D-4174-A933-5F169A4DC685}" srcOrd="0" destOrd="0" parTransId="{028B0718-C67E-4FAA-9EC0-F663DC375946}" sibTransId="{42E3F19D-0FD5-4150-8824-40DE78D0D233}"/>
    <dgm:cxn modelId="{47519095-AB31-4FD3-A40A-4A714F5CCF37}" type="presOf" srcId="{75D41533-52EA-4F47-BD10-713CE18D2F44}" destId="{C856813B-F6A3-4A73-BF3B-BFE347ADDC5E}" srcOrd="0" destOrd="0" presId="urn:microsoft.com/office/officeart/2005/8/layout/chevron2"/>
    <dgm:cxn modelId="{6E487BF6-28DB-468C-A6A4-3B74BE986232}" type="presOf" srcId="{D7765D35-153D-4174-A933-5F169A4DC685}" destId="{125BFDB2-5DE8-4B3A-9204-81EF93CEA26C}" srcOrd="0" destOrd="0" presId="urn:microsoft.com/office/officeart/2005/8/layout/chevron2"/>
    <dgm:cxn modelId="{C8C33392-F6DC-4C0E-A097-3934C074FA7F}" srcId="{75D41533-52EA-4F47-BD10-713CE18D2F44}" destId="{5DD0419A-4D72-4D08-BAF0-1503C7B91C8E}" srcOrd="0" destOrd="0" parTransId="{C5ADB21D-852C-46AC-A828-FA692B30FEA1}" sibTransId="{C04FA985-13D5-47B0-8D35-5E3E8CC471A6}"/>
    <dgm:cxn modelId="{53B8D7A3-3DB4-4D7F-B28A-90385D6D1358}" srcId="{C132408F-8C4B-4223-9FE6-995E7F1E27CA}" destId="{75D41533-52EA-4F47-BD10-713CE18D2F44}" srcOrd="1" destOrd="0" parTransId="{7F04C6AA-EF7B-49DB-AF65-C29F245FCDCF}" sibTransId="{38191B99-C8C5-41D4-9000-F370B40D72E3}"/>
    <dgm:cxn modelId="{8FA89FF5-B439-4166-AB1E-05A29687B082}" type="presOf" srcId="{BD3A5DD6-332B-4F43-AB2E-128C228435AA}" destId="{9FFDE4EF-E9AB-4936-896E-7C4EA91BBEC5}" srcOrd="0" destOrd="0" presId="urn:microsoft.com/office/officeart/2005/8/layout/chevron2"/>
    <dgm:cxn modelId="{E348650C-33C9-402E-BB70-9367D1CDE159}" type="presOf" srcId="{5DD0419A-4D72-4D08-BAF0-1503C7B91C8E}" destId="{5DBEACF5-9AEF-4D7C-964C-C1222552D5E5}" srcOrd="0" destOrd="0" presId="urn:microsoft.com/office/officeart/2005/8/layout/chevron2"/>
    <dgm:cxn modelId="{8B06EB22-6C29-4628-BE9F-7888CDD9ECBB}" srcId="{C132408F-8C4B-4223-9FE6-995E7F1E27CA}" destId="{BD3A5DD6-332B-4F43-AB2E-128C228435AA}" srcOrd="0" destOrd="0" parTransId="{94FDCBCA-C0BA-4445-A9F1-0C272F3F56D1}" sibTransId="{D75F2744-300C-489E-A50B-D85D9AED9815}"/>
    <dgm:cxn modelId="{7D976740-B5C1-4C3C-BD83-971C43F76530}" type="presOf" srcId="{C132408F-8C4B-4223-9FE6-995E7F1E27CA}" destId="{E731B0C2-3075-4C17-AEB0-0F24E2FF6BCE}" srcOrd="0" destOrd="0" presId="urn:microsoft.com/office/officeart/2005/8/layout/chevron2"/>
    <dgm:cxn modelId="{932AA0E9-BB89-49A2-9A81-837360B31432}" type="presParOf" srcId="{E731B0C2-3075-4C17-AEB0-0F24E2FF6BCE}" destId="{7E6DE82C-40F9-4ED1-A4BD-94E26C05FD22}" srcOrd="0" destOrd="0" presId="urn:microsoft.com/office/officeart/2005/8/layout/chevron2"/>
    <dgm:cxn modelId="{DB7DCECD-D9B1-481F-9DFD-29C50BD5458B}" type="presParOf" srcId="{7E6DE82C-40F9-4ED1-A4BD-94E26C05FD22}" destId="{9FFDE4EF-E9AB-4936-896E-7C4EA91BBEC5}" srcOrd="0" destOrd="0" presId="urn:microsoft.com/office/officeart/2005/8/layout/chevron2"/>
    <dgm:cxn modelId="{CE46174D-3FE8-47EA-A947-DB365C66436C}" type="presParOf" srcId="{7E6DE82C-40F9-4ED1-A4BD-94E26C05FD22}" destId="{125BFDB2-5DE8-4B3A-9204-81EF93CEA26C}" srcOrd="1" destOrd="0" presId="urn:microsoft.com/office/officeart/2005/8/layout/chevron2"/>
    <dgm:cxn modelId="{FF7982AB-D8BD-4910-AB76-FA7FD2E27616}" type="presParOf" srcId="{E731B0C2-3075-4C17-AEB0-0F24E2FF6BCE}" destId="{D788E675-5FCD-49B5-B710-6477555547F8}" srcOrd="1" destOrd="0" presId="urn:microsoft.com/office/officeart/2005/8/layout/chevron2"/>
    <dgm:cxn modelId="{6E8A7A21-FCD6-4344-9843-30BCDBDFFBF5}" type="presParOf" srcId="{E731B0C2-3075-4C17-AEB0-0F24E2FF6BCE}" destId="{B719BD60-7BAD-40C1-B0B8-0531720C6C80}" srcOrd="2" destOrd="0" presId="urn:microsoft.com/office/officeart/2005/8/layout/chevron2"/>
    <dgm:cxn modelId="{EDA1A491-D404-44E7-BAFD-A046C0E823E9}" type="presParOf" srcId="{B719BD60-7BAD-40C1-B0B8-0531720C6C80}" destId="{C856813B-F6A3-4A73-BF3B-BFE347ADDC5E}" srcOrd="0" destOrd="0" presId="urn:microsoft.com/office/officeart/2005/8/layout/chevron2"/>
    <dgm:cxn modelId="{504421DF-AFE9-4C77-9428-F247B76B6779}" type="presParOf" srcId="{B719BD60-7BAD-40C1-B0B8-0531720C6C80}" destId="{5DBEACF5-9AEF-4D7C-964C-C1222552D5E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DE4EF-E9AB-4936-896E-7C4EA91BBEC5}">
      <dsp:nvSpPr>
        <dsp:cNvPr id="0" name=""/>
        <dsp:cNvSpPr/>
      </dsp:nvSpPr>
      <dsp:spPr>
        <a:xfrm rot="5400000">
          <a:off x="-361688" y="362140"/>
          <a:ext cx="2411258" cy="16878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b="1" kern="1200" dirty="0">
              <a:solidFill>
                <a:schemeClr val="tx1"/>
              </a:solidFill>
            </a:rPr>
            <a:t>3 247,1 млн.тенге</a:t>
          </a:r>
          <a:endParaRPr lang="ru-RU" sz="2200" b="1" kern="1200" dirty="0">
            <a:solidFill>
              <a:schemeClr val="tx1"/>
            </a:solidFill>
          </a:endParaRPr>
        </a:p>
      </dsp:txBody>
      <dsp:txXfrm rot="-5400000">
        <a:off x="1" y="844391"/>
        <a:ext cx="1687880" cy="723378"/>
      </dsp:txXfrm>
    </dsp:sp>
    <dsp:sp modelId="{125BFDB2-5DE8-4B3A-9204-81EF93CEA26C}">
      <dsp:nvSpPr>
        <dsp:cNvPr id="0" name=""/>
        <dsp:cNvSpPr/>
      </dsp:nvSpPr>
      <dsp:spPr>
        <a:xfrm rot="5400000">
          <a:off x="3502428" y="-1814096"/>
          <a:ext cx="1567317" cy="5196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200" i="1" kern="1200" dirty="0"/>
            <a:t>Әлеуметтік көмек және әлеуметтік қамсыздандыру</a:t>
          </a:r>
          <a:endParaRPr lang="ru-RU" sz="3200" i="1" kern="1200" dirty="0"/>
        </a:p>
      </dsp:txBody>
      <dsp:txXfrm rot="-5400000">
        <a:off x="1687880" y="76962"/>
        <a:ext cx="5119903" cy="1414297"/>
      </dsp:txXfrm>
    </dsp:sp>
    <dsp:sp modelId="{C856813B-F6A3-4A73-BF3B-BFE347ADDC5E}">
      <dsp:nvSpPr>
        <dsp:cNvPr id="0" name=""/>
        <dsp:cNvSpPr/>
      </dsp:nvSpPr>
      <dsp:spPr>
        <a:xfrm rot="5400000">
          <a:off x="-361688" y="2489269"/>
          <a:ext cx="2411258" cy="16878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b="1" kern="1200" dirty="0">
              <a:solidFill>
                <a:schemeClr val="tx1"/>
              </a:solidFill>
            </a:rPr>
            <a:t>2 101,4 млн.тенге</a:t>
          </a:r>
          <a:endParaRPr lang="ru-RU" sz="2200" b="1" kern="1200" dirty="0">
            <a:solidFill>
              <a:schemeClr val="tx1"/>
            </a:solidFill>
          </a:endParaRPr>
        </a:p>
      </dsp:txBody>
      <dsp:txXfrm rot="-5400000">
        <a:off x="1" y="2971520"/>
        <a:ext cx="1687880" cy="723378"/>
      </dsp:txXfrm>
    </dsp:sp>
    <dsp:sp modelId="{5DBEACF5-9AEF-4D7C-964C-C1222552D5E5}">
      <dsp:nvSpPr>
        <dsp:cNvPr id="0" name=""/>
        <dsp:cNvSpPr/>
      </dsp:nvSpPr>
      <dsp:spPr>
        <a:xfrm rot="5400000">
          <a:off x="3502428" y="312581"/>
          <a:ext cx="1567317" cy="5196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200" i="1" kern="1200" dirty="0"/>
            <a:t>Мәдениет, спорт, туризм және ақпараттық кеңістік</a:t>
          </a:r>
          <a:endParaRPr lang="ru-RU" sz="3200" i="1" kern="1200" dirty="0"/>
        </a:p>
      </dsp:txBody>
      <dsp:txXfrm rot="-5400000">
        <a:off x="1687880" y="2203639"/>
        <a:ext cx="5119903" cy="1414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A3F5B-08B3-4D4F-9E9C-3B6855B4C272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BDFFF-7A96-4F80-97FF-E871AE5DD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381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34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36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9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1" y="4664075"/>
            <a:ext cx="915037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87" y="4953000"/>
            <a:ext cx="9147187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138" y="4832896"/>
              <a:ext cx="7456862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6078" y="5135025"/>
              <a:ext cx="9107922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3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5A7428-6BAA-4CBB-B62B-673CFEF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70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F826-65CC-4B3D-BDCF-1546E231600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273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565" y="3005138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450116" y="3005138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572001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F2672A-CB75-4372-9690-FD34A1BF330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993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D2E42D-6FEB-4301-B524-36850FAE2E1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60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1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F3FC-57A3-48E5-9140-DEC25EA58C1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574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FB59F4-07E8-4EB6-AEC1-F67CA9278F4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836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944F-CAF0-438A-AED8-60604B83DC5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13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1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524B7-C15E-4426-AA32-17F685D599D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500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331" y="4987925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477881" y="4987925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37E421-2C85-4877-8DF1-0975331EC93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80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1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2053-CD28-45DF-84FA-6A9CAA4B55B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38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2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F692-A872-43D0-8F7D-DF6083B10F8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63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1" y="4664075"/>
            <a:ext cx="915037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87" y="4953000"/>
            <a:ext cx="9147187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138" y="4832896"/>
              <a:ext cx="7456862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6078" y="5135025"/>
              <a:ext cx="9107922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3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5A7428-6BAA-4CBB-B62B-673CFEF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735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F826-65CC-4B3D-BDCF-1546E231600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706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565" y="3005138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450116" y="3005138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572001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F2672A-CB75-4372-9690-FD34A1BF330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645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D2E42D-6FEB-4301-B524-36850FAE2E1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8031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1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F3FC-57A3-48E5-9140-DEC25EA58C1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865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FB59F4-07E8-4EB6-AEC1-F67CA9278F4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872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944F-CAF0-438A-AED8-60604B83DC5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2282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1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524B7-C15E-4426-AA32-17F685D599D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33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331" y="4987925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477881" y="4987925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37E421-2C85-4877-8DF1-0975331EC93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40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1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2053-CD28-45DF-84FA-6A9CAA4B55B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4893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2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F692-A872-43D0-8F7D-DF6083B10F8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104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1" y="4664075"/>
            <a:ext cx="915037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87" y="4953000"/>
            <a:ext cx="9147187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138" y="4832896"/>
              <a:ext cx="7456862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6078" y="5135025"/>
              <a:ext cx="9107922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3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5A7428-6BAA-4CBB-B62B-673CFEF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719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F826-65CC-4B3D-BDCF-1546E231600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9973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565" y="3005138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450116" y="3005138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572001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F2672A-CB75-4372-9690-FD34A1BF330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33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D2E42D-6FEB-4301-B524-36850FAE2E1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80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1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F3FC-57A3-48E5-9140-DEC25EA58C1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96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FB59F4-07E8-4EB6-AEC1-F67CA9278F4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35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944F-CAF0-438A-AED8-60604B83DC5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237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1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524B7-C15E-4426-AA32-17F685D599D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95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331" y="4987925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477881" y="4987925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37E421-2C85-4877-8DF1-0975331EC93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52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1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2053-CD28-45DF-84FA-6A9CAA4B55B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047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2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F692-A872-43D0-8F7D-DF6083B10F8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3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360" y="274638"/>
            <a:ext cx="8229281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360" y="1481138"/>
            <a:ext cx="82292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6530" y="6408739"/>
            <a:ext cx="19202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770" y="6408739"/>
            <a:ext cx="23505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6801" y="6408739"/>
            <a:ext cx="3665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504639-0682-4263-9C26-44430E43233D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94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360" y="274638"/>
            <a:ext cx="8229281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360" y="1481138"/>
            <a:ext cx="82292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6530" y="6408739"/>
            <a:ext cx="19202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770" y="6408739"/>
            <a:ext cx="23505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6801" y="6408739"/>
            <a:ext cx="3665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504639-0682-4263-9C26-44430E43233D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29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360" y="274638"/>
            <a:ext cx="8229281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360" y="1481138"/>
            <a:ext cx="82292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6530" y="6408739"/>
            <a:ext cx="19202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770" y="6408739"/>
            <a:ext cx="23505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6801" y="6408739"/>
            <a:ext cx="3665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504639-0682-4263-9C26-44430E43233D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3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_____Microsoft_Excel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Microsoft_Excel2.xlsb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609601" y="381000"/>
            <a:ext cx="3048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Түркістан қаласының экономика және қаржы бөлімі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3429002" y="6172201"/>
            <a:ext cx="29963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srgbClr val="DA1F2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Түркістан - 2026 ж.</a:t>
            </a:r>
            <a:endParaRPr lang="ru-RU" sz="2400" b="1" dirty="0">
              <a:solidFill>
                <a:srgbClr val="DA1F2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85801" y="2514789"/>
            <a:ext cx="8001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жылғы 1- қыркүйекке жергілікті бюджеттің орындалуы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2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“Азаматтық бюджет”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638801" y="381000"/>
            <a:ext cx="3048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Отдел экономики и финансов города Туркестан</a:t>
            </a:r>
          </a:p>
        </p:txBody>
      </p:sp>
      <p:pic>
        <p:nvPicPr>
          <p:cNvPr id="7" name="Рисунок 6" descr="C:\Users\Darhan\Desktop\Без названия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229" y="381000"/>
            <a:ext cx="1296144" cy="117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1230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228600"/>
            <a:ext cx="8534400" cy="533400"/>
          </a:xfrm>
          <a:prstGeom prst="rect">
            <a:avLst/>
          </a:prstGeom>
          <a:solidFill>
            <a:srgbClr val="3399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БЮДЖЕТТІҢ ОРЫНДАЛУЫ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4928" y="1412776"/>
            <a:ext cx="34290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ТҮСІМДЕР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26 956,1 млн. теңге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29201" y="1412776"/>
            <a:ext cx="33528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ШЫҒЫСТАР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67 458,9 млн. теңге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Минус 7"/>
          <p:cNvSpPr/>
          <p:nvPr/>
        </p:nvSpPr>
        <p:spPr>
          <a:xfrm>
            <a:off x="4267201" y="1447800"/>
            <a:ext cx="457200" cy="457200"/>
          </a:xfrm>
          <a:prstGeom prst="mathMin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9" name="Плюс 8"/>
          <p:cNvSpPr/>
          <p:nvPr/>
        </p:nvSpPr>
        <p:spPr>
          <a:xfrm>
            <a:off x="4267201" y="1828800"/>
            <a:ext cx="457200" cy="457200"/>
          </a:xfrm>
          <a:prstGeom prst="mathPlus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11" name="Выгнутая вправо стрелка 10"/>
          <p:cNvSpPr/>
          <p:nvPr/>
        </p:nvSpPr>
        <p:spPr>
          <a:xfrm rot="16200000">
            <a:off x="4343401" y="457200"/>
            <a:ext cx="381000" cy="1600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12" name="Выгнутая влево стрелка 11"/>
          <p:cNvSpPr/>
          <p:nvPr/>
        </p:nvSpPr>
        <p:spPr>
          <a:xfrm rot="16200000">
            <a:off x="4343401" y="1676400"/>
            <a:ext cx="381000" cy="1600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81001" y="2438400"/>
            <a:ext cx="3873500" cy="152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БЮДЖЕТ ТАПШЫЛЫҒЫ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4 130,8 </a:t>
            </a: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млн. теңге</a:t>
            </a:r>
            <a:endParaRPr lang="ru-RU" sz="14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лево 13"/>
          <p:cNvSpPr/>
          <p:nvPr/>
        </p:nvSpPr>
        <p:spPr>
          <a:xfrm>
            <a:off x="4800601" y="2438400"/>
            <a:ext cx="3810000" cy="1524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БЮДЖЕТ ТАПШЫЛЫҒЫН ҚАРЖЫЛАНДЫРУ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4 130,8 млн. теңге</a:t>
            </a:r>
            <a:endParaRPr lang="ru-RU" sz="14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Минус 14"/>
          <p:cNvSpPr/>
          <p:nvPr/>
        </p:nvSpPr>
        <p:spPr>
          <a:xfrm>
            <a:off x="1752601" y="3733800"/>
            <a:ext cx="5638800" cy="10668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ҚАРЫЗДАРДЫҢ ТҮСІМІ 0,0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 млн. теңге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Минус 15"/>
          <p:cNvSpPr/>
          <p:nvPr/>
        </p:nvSpPr>
        <p:spPr>
          <a:xfrm>
            <a:off x="1752601" y="4191000"/>
            <a:ext cx="5638800" cy="10668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ҚАРЫЗДАРДЫ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ӨТЕУ  17 184,8 млн. теңге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Минус 16"/>
          <p:cNvSpPr/>
          <p:nvPr/>
        </p:nvSpPr>
        <p:spPr>
          <a:xfrm>
            <a:off x="1752601" y="3810000"/>
            <a:ext cx="5638800" cy="3276600"/>
          </a:xfrm>
          <a:prstGeom prst="mathMin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ҚАРЖЫ ЖЫЛЫНЫҢ БАСЫНДАҒЫ БЮДЖЕТ ҚАРАЖАТЫНЫҢ ҚАЛДЫҚТАРЫ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15 922,9  млн. теңге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Минус 18"/>
          <p:cNvSpPr/>
          <p:nvPr/>
        </p:nvSpPr>
        <p:spPr>
          <a:xfrm>
            <a:off x="1714481" y="5214950"/>
            <a:ext cx="5786477" cy="2024050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 ҚАРАЖАТЫНЫҢ ҚОЛДАНЫЛАТЫН                       ҚАЛДЫҚТАРЫ 12 710,9 млн. теңге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16151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31" y="304800"/>
            <a:ext cx="8534400" cy="762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БЮДЖЕТТІҢ КІРІСТЕРІ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Минус 14"/>
          <p:cNvSpPr/>
          <p:nvPr/>
        </p:nvSpPr>
        <p:spPr>
          <a:xfrm>
            <a:off x="299847" y="466847"/>
            <a:ext cx="4419600" cy="31242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Салық түсімдері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26 399,8 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Минус 15"/>
          <p:cNvSpPr/>
          <p:nvPr/>
        </p:nvSpPr>
        <p:spPr>
          <a:xfrm>
            <a:off x="4419601" y="457200"/>
            <a:ext cx="4114800" cy="30480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Салықтық емес түсімдер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518,6  </a:t>
            </a: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Минус 16"/>
          <p:cNvSpPr/>
          <p:nvPr/>
        </p:nvSpPr>
        <p:spPr>
          <a:xfrm>
            <a:off x="-17462" y="3619500"/>
            <a:ext cx="4495800" cy="3276600"/>
          </a:xfrm>
          <a:prstGeom prst="mathMinus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Трансферт түсімдері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25 557,7 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352801" y="2971800"/>
            <a:ext cx="22860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Кірістердің барлығы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71 563,9 млн. теңге</a:t>
            </a:r>
            <a:endParaRPr lang="ru-RU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Штриховая стрелка вправо 19"/>
          <p:cNvSpPr/>
          <p:nvPr/>
        </p:nvSpPr>
        <p:spPr>
          <a:xfrm rot="19611806">
            <a:off x="2414588" y="4114800"/>
            <a:ext cx="979488" cy="4841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1" name="Штриховая стрелка вправо 20"/>
          <p:cNvSpPr/>
          <p:nvPr/>
        </p:nvSpPr>
        <p:spPr>
          <a:xfrm rot="12629492">
            <a:off x="5618163" y="4100514"/>
            <a:ext cx="977900" cy="4857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2" name="Штриховая стрелка вправо 21"/>
          <p:cNvSpPr/>
          <p:nvPr/>
        </p:nvSpPr>
        <p:spPr>
          <a:xfrm rot="1821755">
            <a:off x="2493963" y="2652714"/>
            <a:ext cx="977900" cy="4841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3" name="Штриховая стрелка вправо 22"/>
          <p:cNvSpPr/>
          <p:nvPr/>
        </p:nvSpPr>
        <p:spPr>
          <a:xfrm rot="8977203">
            <a:off x="5541963" y="2652714"/>
            <a:ext cx="977900" cy="4841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4" name="Минус 23"/>
          <p:cNvSpPr/>
          <p:nvPr/>
        </p:nvSpPr>
        <p:spPr>
          <a:xfrm>
            <a:off x="4530205" y="3600694"/>
            <a:ext cx="4495800" cy="3276600"/>
          </a:xfrm>
          <a:prstGeom prst="mathMinus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Негізгі капиталды сатудан түскен түсімдер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19 087,8 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1322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260648"/>
            <a:ext cx="8919532" cy="3990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EB641B">
                <a:satMod val="300000"/>
              </a:srgbClr>
            </a:contourClr>
          </a:sp3d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0" u="none" strike="noStrike" kern="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 бюджет бойынша кірістердің 2026 жылғы </a:t>
            </a:r>
            <a:r>
              <a:rPr lang="kk-KZ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1-қыркүйекке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xmlns="" id="{B0E57C48-F8D2-470E-AE58-A959D5CAE9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411286"/>
              </p:ext>
            </p:extLst>
          </p:nvPr>
        </p:nvGraphicFramePr>
        <p:xfrm>
          <a:off x="250825" y="709613"/>
          <a:ext cx="8775700" cy="588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Worksheet" r:id="rId4" imgW="6734089" imgH="5438639" progId="Excel.Sheet.12">
                  <p:embed/>
                </p:oleObj>
              </mc:Choice>
              <mc:Fallback>
                <p:oleObj name="Worksheet" r:id="rId4" imgW="6734089" imgH="54386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0825" y="709613"/>
                        <a:ext cx="8775700" cy="5888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089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223782"/>
            <a:ext cx="8892480" cy="3990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EB641B">
                <a:satMod val="300000"/>
              </a:srgbClr>
            </a:contourClr>
          </a:sp3d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0" u="none" strike="noStrike" kern="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 бюджет бойынша кірістердің 2026 жылғы </a:t>
            </a:r>
            <a:r>
              <a:rPr lang="kk-KZ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1-қыркүйекке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4D087D3-D933-4B3F-AB46-D8B8932EDE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50" t="24800" r="17713" b="13601"/>
          <a:stretch/>
        </p:blipFill>
        <p:spPr>
          <a:xfrm>
            <a:off x="395536" y="755312"/>
            <a:ext cx="8424936" cy="562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60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931" y="304800"/>
            <a:ext cx="8567122" cy="762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2026 жылғы 1 қыркүйекке  бюджет шығыстарының бағыттары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273245"/>
              </p:ext>
            </p:extLst>
          </p:nvPr>
        </p:nvGraphicFramePr>
        <p:xfrm>
          <a:off x="360881" y="1196752"/>
          <a:ext cx="3748115" cy="5625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1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59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695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Жалпы сипаттағы мемлекеттік қызметтерге	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 4</a:t>
                      </a:r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latin typeface="Times New Roman"/>
                        </a:rPr>
                        <a:t> 127,0</a:t>
                      </a:r>
                      <a:endParaRPr lang="kk-KZ" sz="1200" b="1" i="0" u="none" strike="noStrike" dirty="0">
                        <a:latin typeface="Times New Roman"/>
                      </a:endParaRP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dirty="0">
                          <a:latin typeface="Times New Roman"/>
                        </a:rPr>
                        <a:t> 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млн</a:t>
                      </a:r>
                      <a:r>
                        <a:rPr lang="kk-KZ" sz="1200" b="1" i="0" u="none" strike="noStrike" dirty="0">
                          <a:latin typeface="Times New Roman"/>
                        </a:rPr>
                        <a:t>.тенге</a:t>
                      </a:r>
                      <a:endParaRPr lang="en-US" sz="1200" b="1" i="0" u="none" strike="noStrike" dirty="0">
                        <a:latin typeface="Times New Roman"/>
                      </a:endParaRPr>
                    </a:p>
                  </a:txBody>
                  <a:tcPr marL="9562" marR="9562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838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Қорғаныс, қ</a:t>
                      </a:r>
                      <a:r>
                        <a:rPr kumimoji="0" lang="kk-KZ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оғамдық тәртіп, қауіпсіздік, құқықтық, сот, қылмыстық-атқару қызметі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45,8 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Әлеуметтік көмек және әлеуметтік қамсыздандыру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3 247,1</a:t>
                      </a:r>
                    </a:p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Тұрғын үй-коммуналдық шаруашылық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32 936,1</a:t>
                      </a:r>
                    </a:p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Мәдениет, спорт, туризм және ақпараттық кеңістік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2 101,4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Отын-энергетика кешені және жер қойнауын пайдалану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223,3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513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Ауыл, су, орман,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дүниесін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жер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55,8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0346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Өнеркәсіп, сәулет, қала құрылысы және құрылыс қызметі, көлік және</a:t>
                      </a:r>
                      <a:r>
                        <a:rPr lang="kk-KZ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коммуникация және басқалар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2 857,6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Борышқа қызмет көрсету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kk-KZ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265,5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 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9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 1 862,4 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4213440" y="1357298"/>
            <a:ext cx="4724985" cy="990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жылдың 1 қыркүйекке бюджет шығыстарының басым бөлігі тұрғын үй-коммуналдық шаруашылық саласына бағытталды.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213440" y="2420888"/>
            <a:ext cx="4724985" cy="533400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Шығыстардың орындалу динамикасы млн.теңге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428" name="Object 9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059829"/>
              </p:ext>
            </p:extLst>
          </p:nvPr>
        </p:nvGraphicFramePr>
        <p:xfrm>
          <a:off x="4213440" y="3068638"/>
          <a:ext cx="4718613" cy="3240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Двоичный лист" r:id="rId3" imgW="5133877" imgH="2333610" progId="Excel.SheetBinaryMacroEnabled.12">
                  <p:embed/>
                </p:oleObj>
              </mc:Choice>
              <mc:Fallback>
                <p:oleObj name="Двоичный лист" r:id="rId3" imgW="5133877" imgH="2333610" progId="Excel.SheetBinaryMacroEnabled.12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3440" y="3068638"/>
                        <a:ext cx="4718613" cy="32406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219963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931" y="304800"/>
            <a:ext cx="8567122" cy="762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ӘЛЕУМЕТТІК САЛА – шығыстардың жалпы көлемінен </a:t>
            </a:r>
          </a:p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5 348,5 млн.теңге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045352925"/>
              </p:ext>
            </p:extLst>
          </p:nvPr>
        </p:nvGraphicFramePr>
        <p:xfrm>
          <a:off x="1206345" y="1404761"/>
          <a:ext cx="6884294" cy="4538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952960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816207"/>
              </p:ext>
            </p:extLst>
          </p:nvPr>
        </p:nvGraphicFramePr>
        <p:xfrm>
          <a:off x="1030288" y="2289175"/>
          <a:ext cx="7080250" cy="240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Лист" r:id="rId3" imgW="8620281" imgH="2924118" progId="Excel.Sheet.8">
                  <p:embed/>
                </p:oleObj>
              </mc:Choice>
              <mc:Fallback>
                <p:oleObj name="Лист" r:id="rId3" imgW="8620281" imgH="2924118" progId="Excel.Sheet.8">
                  <p:embed/>
                  <p:pic>
                    <p:nvPicPr>
                      <p:cNvPr id="0" name="Picture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2289175"/>
                        <a:ext cx="7080250" cy="2401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8959" y="548680"/>
            <a:ext cx="8567122" cy="838200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БЮДЖЕТ ШЫҒЫСТАРЫНЫҢ ӨСУ ҚАРҚЫНЫ</a:t>
            </a:r>
          </a:p>
        </p:txBody>
      </p:sp>
    </p:spTree>
    <p:extLst>
      <p:ext uri="{BB962C8B-B14F-4D97-AF65-F5344CB8AC3E}">
        <p14:creationId xmlns:p14="http://schemas.microsoft.com/office/powerpoint/2010/main" val="2289361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642910" y="214290"/>
            <a:ext cx="8001056" cy="571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 жылдың 1 қыркүйектегі жағдайға Түркістан қаласының әлеуметтік-экономикалық дамуының негізгі көрсеткіштері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news_full15952426557651837ee2c0a01ccaa26207ed6e4f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4643446"/>
            <a:ext cx="1357290" cy="121444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2428860" y="5786454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00298" y="5224994"/>
            <a:ext cx="5072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Ең төменгі күнкөріс деңгейі: 60 284,0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скачанные файлы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714620"/>
            <a:ext cx="1428760" cy="1214446"/>
          </a:xfrm>
          <a:prstGeom prst="rect">
            <a:avLst/>
          </a:prstGeom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2428860" y="3929066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571736" y="3286124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Жұмыссыздық деңгейі: 4,6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357422" y="2285992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00298" y="1643050"/>
            <a:ext cx="457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Жалпы өңірлік өнім: 374,3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млрд 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1071546"/>
            <a:ext cx="1357322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12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395536" y="1255985"/>
            <a:ext cx="8352928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indent="457200" eaLnBrk="0" hangingPunct="0">
              <a:defRPr/>
            </a:pPr>
            <a:endParaRPr lang="kk-KZ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eaLnBrk="0" hangingPunct="0">
              <a:defRPr/>
            </a:pPr>
            <a:r>
              <a:rPr lang="kk-KZ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2026 жылғы 1 қыркүйекке жергілікті бюджеттің орындалуы туралы</a:t>
            </a:r>
          </a:p>
          <a:p>
            <a:pPr indent="457200" eaLnBrk="0" hangingPunct="0">
              <a:defRPr/>
            </a:pP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2026 жылғы 1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қыркүйектегі 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жергілікті кірістер көзінің жоспары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70 535 182,0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теңгеге жоспарланып,  орындалуы 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71 563 802,0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 құрады</a:t>
            </a:r>
            <a:r>
              <a:rPr lang="kk-KZ" altLang="ru-RU" sz="16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altLang="ru-RU" sz="1600" smtClean="0">
                <a:latin typeface="Times New Roman" pitchFamily="18" charset="0"/>
                <a:cs typeface="Times New Roman" pitchFamily="18" charset="0"/>
              </a:rPr>
              <a:t>101,5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%-ға орындалды.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Жергілікті бюджетте шығыстар бойынша жоспарланған 67 477 755,0 мың теңге  қаржылардың  игерілуі 67 458 885,8 мың теңгені құрап, жоспар  100 %-ға орындалды.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Ағымдағы жылдың 1 қыркүйектегі жаратылған 67 458 885,8 мың теңгенің 5 348 446,0 мың теңгесі әлеуметтік салаға бағытталған, оның ішінде: әлеуметтік көмек және әлеуметтік қамсыздандыруға – 3 247 058,3 мың теңге, мәдениет, спорт, туризм және ақпараттық кеңістік саласына – 2 101 387,7 мың теңге жұмсалған.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Жалпы сипаттағы мемлекеттік қызметтер – 4 126 988,8 мың теңге. Қорғаныс – 45 842,6 мың теңге, тұрғын үй-коммуналдық шаруашылық шығындарына – 32 936 135,9 мың теңге, өнеркәсіп, сәулет, қала құрылысы және құрылыс қызметі шығындарына – 2 857 576,1 мың теңге жұмсалды. Көлік және коммуникация шығындарына – 13 126 082,2 мың теңге, ауыл, су, орман, балық шаруашылығы, ерекше қорғалатын табиғи аумақтар, қо</a:t>
            </a: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ршаған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ортаны және жануарлар дүниесін қорғау, жер қатынастары шығындарына – 55 786,5 мың теңге игерілді.</a:t>
            </a:r>
          </a:p>
        </p:txBody>
      </p:sp>
    </p:spTree>
    <p:extLst>
      <p:ext uri="{BB962C8B-B14F-4D97-AF65-F5344CB8AC3E}">
        <p14:creationId xmlns:p14="http://schemas.microsoft.com/office/powerpoint/2010/main" val="224607327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7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8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9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0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20834</TotalTime>
  <Words>548</Words>
  <Application>Microsoft Office PowerPoint</Application>
  <PresentationFormat>Экран (4:3)</PresentationFormat>
  <Paragraphs>79</Paragraphs>
  <Slides>10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Аспект</vt:lpstr>
      <vt:lpstr>Открытая</vt:lpstr>
      <vt:lpstr>1_Открытая</vt:lpstr>
      <vt:lpstr>2_Открытая</vt:lpstr>
      <vt:lpstr>Worksheet</vt:lpstr>
      <vt:lpstr>Двоичный лист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2134</cp:revision>
  <cp:lastPrinted>2025-04-04T03:59:07Z</cp:lastPrinted>
  <dcterms:modified xsi:type="dcterms:W3CDTF">2026-10-02T13:29:08Z</dcterms:modified>
</cp:coreProperties>
</file>