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89" r:id="rId4"/>
    <p:sldId id="306" r:id="rId5"/>
    <p:sldId id="307" r:id="rId6"/>
    <p:sldId id="288" r:id="rId7"/>
    <p:sldId id="299" r:id="rId8"/>
    <p:sldId id="30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00FF00"/>
    <a:srgbClr val="D5FBDC"/>
    <a:srgbClr val="D6FDD3"/>
    <a:srgbClr val="74BEFC"/>
    <a:srgbClr val="CCFF99"/>
    <a:srgbClr val="33CCFF"/>
    <a:srgbClr val="66CCFF"/>
    <a:srgbClr val="9CE9F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08" d="100"/>
          <a:sy n="108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view3D>
      <c:rotX val="1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898733373955579E-3"/>
          <c:y val="0"/>
          <c:w val="0.85697137358615372"/>
          <c:h val="0.9569838152155001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жыл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975355603852462E-2"/>
                  <c:y val="-5.13002533665557E-2"/>
                </c:manualLayout>
              </c:layout>
              <c:tx>
                <c:rich>
                  <a:bodyPr/>
                  <a:lstStyle/>
                  <a:p>
                    <a:r>
                      <a:rPr lang="en-US" u="none" dirty="0">
                        <a:latin typeface="Bauhaus 93" pitchFamily="82" charset="0"/>
                      </a:rPr>
                      <a:t>54,2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8E8-4926-A85A-D0BD46DA15E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54243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E8-4926-A85A-D0BD46DA15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жыл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408430459887598E-3"/>
                  <c:y val="-5.60758979814665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60.2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200103702309255E-2"/>
                      <c:h val="6.211067639071641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78E8-4926-A85A-D0BD46DA15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60171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E8-4926-A85A-D0BD46DA15E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жыл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5105468032159086E-3"/>
                  <c:y val="-2.061866863277823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65.4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698078369788367E-2"/>
                      <c:h val="8.329453293068446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78E8-4926-A85A-D0BD46DA15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65441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E8-4926-A85A-D0BD46DA15E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жыл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061728395061741E-2"/>
                  <c:y val="-8.88882667487904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1703.8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8E8-4926-A85A-D0BD46DA15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1703836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E8-4926-A85A-D0BD46DA1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526400"/>
        <c:axId val="129532288"/>
        <c:axId val="137489024"/>
      </c:bar3DChart>
      <c:catAx>
        <c:axId val="12952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9532288"/>
        <c:crosses val="autoZero"/>
        <c:auto val="1"/>
        <c:lblAlgn val="ctr"/>
        <c:lblOffset val="100"/>
        <c:noMultiLvlLbl val="0"/>
      </c:catAx>
      <c:valAx>
        <c:axId val="129532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9526400"/>
        <c:crosses val="autoZero"/>
        <c:crossBetween val="between"/>
      </c:valAx>
      <c:serAx>
        <c:axId val="137489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2953228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6773C-B05A-4B01-99B8-52259B033631}" type="datetimeFigureOut">
              <a:rPr lang="ru-KZ" smtClean="0"/>
              <a:t>01.10.2026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574E0-3485-4065-B19F-A9FB945A76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7404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574E0-3485-4065-B19F-A9FB945A761C}" type="slidenum">
              <a:rPr lang="ru-KZ" smtClean="0"/>
              <a:t>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6612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CCFF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640960" cy="2664296"/>
          </a:xfrm>
        </p:spPr>
        <p:txBody>
          <a:bodyPr>
            <a:noAutofit/>
          </a:bodyPr>
          <a:lstStyle/>
          <a:p>
            <a:br>
              <a:rPr lang="ru-RU" alt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alt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жылдар</a:t>
            </a:r>
            <a:r>
              <a:rPr lang="kk-KZ" alt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ға арналған</a:t>
            </a:r>
            <a:br>
              <a:rPr lang="kk-KZ" alt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alt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«Шарбақты ауданының қаржы бөлімі»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АЗАМАТТЫҚ БЮДЖЕТІ </a:t>
            </a:r>
            <a:br>
              <a:rPr lang="ru-RU" sz="5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33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323528" y="4797152"/>
            <a:ext cx="952500" cy="1368152"/>
          </a:xfrm>
          <a:prstGeom prst="rect">
            <a:avLst/>
          </a:prstGeom>
          <a:noFill/>
        </p:spPr>
      </p:pic>
      <p:pic>
        <p:nvPicPr>
          <p:cNvPr id="19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1259632" y="4797152"/>
            <a:ext cx="952500" cy="1368152"/>
          </a:xfrm>
          <a:prstGeom prst="rect">
            <a:avLst/>
          </a:prstGeom>
          <a:noFill/>
        </p:spPr>
      </p:pic>
      <p:pic>
        <p:nvPicPr>
          <p:cNvPr id="20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2195736" y="4797152"/>
            <a:ext cx="952500" cy="1368152"/>
          </a:xfrm>
          <a:prstGeom prst="rect">
            <a:avLst/>
          </a:prstGeom>
          <a:noFill/>
        </p:spPr>
      </p:pic>
      <p:pic>
        <p:nvPicPr>
          <p:cNvPr id="21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3131840" y="4797152"/>
            <a:ext cx="952500" cy="1368152"/>
          </a:xfrm>
          <a:prstGeom prst="rect">
            <a:avLst/>
          </a:prstGeom>
          <a:noFill/>
        </p:spPr>
      </p:pic>
      <p:pic>
        <p:nvPicPr>
          <p:cNvPr id="22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4067944" y="4797152"/>
            <a:ext cx="952500" cy="1368152"/>
          </a:xfrm>
          <a:prstGeom prst="rect">
            <a:avLst/>
          </a:prstGeom>
          <a:noFill/>
        </p:spPr>
      </p:pic>
      <p:pic>
        <p:nvPicPr>
          <p:cNvPr id="23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5868144" y="4797152"/>
            <a:ext cx="952500" cy="1368152"/>
          </a:xfrm>
          <a:prstGeom prst="rect">
            <a:avLst/>
          </a:prstGeom>
          <a:noFill/>
        </p:spPr>
      </p:pic>
      <p:pic>
        <p:nvPicPr>
          <p:cNvPr id="24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5004048" y="4797152"/>
            <a:ext cx="952500" cy="1368152"/>
          </a:xfrm>
          <a:prstGeom prst="rect">
            <a:avLst/>
          </a:prstGeom>
          <a:noFill/>
        </p:spPr>
      </p:pic>
      <p:pic>
        <p:nvPicPr>
          <p:cNvPr id="25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6804248" y="4797152"/>
            <a:ext cx="952500" cy="1368152"/>
          </a:xfrm>
          <a:prstGeom prst="rect">
            <a:avLst/>
          </a:prstGeom>
          <a:noFill/>
        </p:spPr>
      </p:pic>
      <p:pic>
        <p:nvPicPr>
          <p:cNvPr id="26" name="Picture 2" descr="http://lib.exdat.com/tw_files2/urls_168/74/d-73854/7z-docs/1_html_m5d0776e7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36000"/>
          </a:blip>
          <a:srcRect/>
          <a:stretch>
            <a:fillRect/>
          </a:stretch>
        </p:blipFill>
        <p:spPr bwMode="auto">
          <a:xfrm rot="10800000">
            <a:off x="7740352" y="4797152"/>
            <a:ext cx="952500" cy="1368152"/>
          </a:xfrm>
          <a:prstGeom prst="rect">
            <a:avLst/>
          </a:prstGeom>
          <a:noFill/>
        </p:spPr>
      </p:pic>
      <p:pic>
        <p:nvPicPr>
          <p:cNvPr id="3" name="Picture 2" descr="C:\Users\VN\Desktop\imag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0"/>
            <a:ext cx="2857500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29642" cy="582594"/>
          </a:xfrm>
        </p:spPr>
        <p:txBody>
          <a:bodyPr>
            <a:normAutofit/>
          </a:bodyPr>
          <a:lstStyle/>
          <a:p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Құрметті біздің сайтқа келушілер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786842" cy="5597814"/>
          </a:xfrm>
        </p:spPr>
        <p:txBody>
          <a:bodyPr>
            <a:normAutofit fontScale="32500" lnSpcReduction="20000"/>
          </a:bodyPr>
          <a:lstStyle/>
          <a:p>
            <a:pPr algn="just">
              <a:buNone/>
            </a:pPr>
            <a:r>
              <a:rPr lang="ru-RU" sz="2400" dirty="0"/>
              <a:t>	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2026-2028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» ММ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болжамын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жөнінде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есептілікті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есептілік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мониторингін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мазмұндалған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kk-KZ" altLang="ru-RU" sz="6200" dirty="0">
                <a:latin typeface="Times New Roman" pitchFamily="18" charset="0"/>
                <a:cs typeface="Times New Roman" pitchFamily="18" charset="0"/>
              </a:rPr>
              <a:t>		Азаматтық бюджет  Қазақстан Республикасының Бюджеттік және Салық кодекстеріне, Қазақстан Республикасының 2001 жылғы 23 қаңтардағы “</a:t>
            </a:r>
            <a:r>
              <a:rPr lang="kk-KZ" sz="6200" dirty="0">
                <a:latin typeface="Times New Roman" pitchFamily="18" charset="0"/>
                <a:cs typeface="Times New Roman" pitchFamily="18" charset="0"/>
              </a:rPr>
              <a:t>Қазақстан Республикасындағы жергілікті мемлекеттік басқару және өзін-өзі басқару туралы” № 148 Заңына, Қазақстан Республикасының 2001 жылғы 1 наурыздағы “Мемлекеттік мүлік туралы” № 413 Заңына, 2015 жылғы 19 наурыздағы “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органдарына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трансферттер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қағидалары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» №</a:t>
            </a:r>
            <a:r>
              <a:rPr lang="en-US" sz="6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195,</a:t>
            </a:r>
            <a:r>
              <a:rPr lang="ru-RU" sz="6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66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Шарбақты аудандық мәслихатының 2026 жылғы </a:t>
            </a:r>
            <a:r>
              <a:rPr lang="kk-KZ" sz="6600" spc="-25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22 қыркүйекдағы </a:t>
            </a:r>
            <a:r>
              <a:rPr lang="kk-KZ" sz="66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«Шарбақты аудандық мәслихатының 2025 жылғы 17 желтоқсандығы  «2026-2028 жылдарға арналған Шарбақты аудандық бюджеті туралы» № 154/52 шешіміне өзгертулер енгізу туралы» </a:t>
            </a:r>
            <a:r>
              <a:rPr lang="kk-KZ" sz="6600" spc="-25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№ 195/ 66 шешіміне сәйкес</a:t>
            </a:r>
            <a:r>
              <a:rPr lang="kk-KZ" sz="6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6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6717432" cy="1080120"/>
          </a:xfrm>
        </p:spPr>
        <p:txBody>
          <a:bodyPr>
            <a:noAutofit/>
          </a:bodyPr>
          <a:lstStyle/>
          <a:p>
            <a:br>
              <a:rPr lang="ru-RU" sz="2400" b="1" i="1" dirty="0"/>
            </a:br>
            <a:r>
              <a:rPr lang="ru-RU" sz="2400" b="1" i="1" dirty="0" err="1"/>
              <a:t>«Шарбақты ауданының қаржы бөлімі» </a:t>
            </a:r>
            <a:r>
              <a:rPr lang="ru-RU" sz="2400" b="1" i="1" dirty="0"/>
              <a:t>ММ </a:t>
            </a:r>
            <a:r>
              <a:rPr lang="ru-RU" sz="2400" b="1" i="1" dirty="0" err="1"/>
              <a:t>негізгі</a:t>
            </a:r>
            <a:r>
              <a:rPr lang="ru-RU" sz="2400" b="1" i="1" dirty="0"/>
              <a:t> </a:t>
            </a:r>
            <a:r>
              <a:rPr lang="ru-RU" sz="2400" b="1" i="1" dirty="0" err="1"/>
              <a:t>функциялары</a:t>
            </a:r>
            <a:r>
              <a:rPr lang="ru-RU" sz="2400" b="1" i="1" dirty="0"/>
              <a:t>:</a:t>
            </a:r>
            <a:br>
              <a:rPr lang="ru-RU" sz="2800" b="1" i="1" dirty="0"/>
            </a:b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184576"/>
          </a:xfrm>
        </p:spPr>
        <p:txBody>
          <a:bodyPr>
            <a:no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 бюджеттің орындалуын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ұйымдастыруды жүзеге асыру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мониторингті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жөнінде есептерді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құрастыру 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жұмыстарды жүргізу;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Шоғырланған қаржылық есептілікті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құрастыру 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жұмыстарды жүргізу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салықтық және салықтық 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түсімдерге есепті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жүзеге асыру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Бюджетке қосымша резервтерді іздестіру бойынша іс шара жоспарын орындау бойынша жұмыстарды ұйымдастыру;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өзін-өзі басқару қаражатының шғындарына және түсімдеріне бақылау жүргізу;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процесіне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Ауданның коммуналдық мүлкін басқаруды жүзеге асыру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коммуналдық мүлік тізіліміне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 енгізу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 толықтыру;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 коммуналдық мүлікті мүліктік жалға ұсыну, ақысыз пайдалануға, меншіктің 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түрінен басқасына тапсыру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 қабылдау 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шараларды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жүргізу;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 коммуналдық меншіктің мүліктерін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ары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қарай пайдалану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 сату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сауданы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шараларды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4" name="Picture 2" descr="C:\Users\Dasha\Desktop\руч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63689" cy="1124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14290"/>
            <a:ext cx="6357982" cy="910454"/>
          </a:xfrm>
        </p:spPr>
        <p:txBody>
          <a:bodyPr>
            <a:normAutofit fontScale="90000"/>
          </a:bodyPr>
          <a:lstStyle/>
          <a:p>
            <a:r>
              <a:rPr lang="ru-RU" sz="3000" b="1" dirty="0"/>
              <a:t> </a:t>
            </a:r>
            <a:r>
              <a:rPr lang="ru-RU" sz="2700" b="1" dirty="0" err="1"/>
              <a:t>Бөлімнің</a:t>
            </a:r>
            <a:r>
              <a:rPr lang="ru-RU" sz="2700" b="1" dirty="0"/>
              <a:t> 2026-2028 </a:t>
            </a:r>
            <a:r>
              <a:rPr lang="ru-RU" sz="2700" b="1" dirty="0" err="1"/>
              <a:t>жылдарға</a:t>
            </a:r>
            <a:r>
              <a:rPr lang="ru-RU" sz="2700" b="1" dirty="0"/>
              <a:t>          </a:t>
            </a:r>
            <a:br>
              <a:rPr lang="ru-RU" sz="2700" b="1" dirty="0"/>
            </a:br>
            <a:r>
              <a:rPr lang="ru-RU" sz="2700" b="1" dirty="0"/>
              <a:t>     </a:t>
            </a:r>
            <a:r>
              <a:rPr lang="ru-RU" sz="2700" b="1" dirty="0" err="1"/>
              <a:t>арналған</a:t>
            </a:r>
            <a:r>
              <a:rPr lang="ru-RU" sz="2700" b="1" dirty="0"/>
              <a:t> </a:t>
            </a:r>
            <a:r>
              <a:rPr lang="ru-RU" sz="2700" b="1" dirty="0" err="1"/>
              <a:t>бюджеттік</a:t>
            </a:r>
            <a:r>
              <a:rPr lang="ru-RU" sz="2700" b="1" dirty="0"/>
              <a:t> </a:t>
            </a:r>
            <a:r>
              <a:rPr lang="ru-RU" sz="2700" b="1" dirty="0" err="1"/>
              <a:t>бағдарламалары</a:t>
            </a:r>
            <a:r>
              <a:rPr lang="ru-RU" sz="2700" b="1" dirty="0"/>
              <a:t> </a:t>
            </a:r>
            <a:r>
              <a:rPr lang="ru-RU" sz="2700" b="1" dirty="0" err="1"/>
              <a:t>бойынша</a:t>
            </a:r>
            <a:r>
              <a:rPr lang="ru-RU" sz="2700" b="1" dirty="0"/>
              <a:t> </a:t>
            </a:r>
            <a:r>
              <a:rPr lang="ru-RU" sz="2700" b="1" dirty="0" err="1"/>
              <a:t>шығыстары</a:t>
            </a:r>
            <a:endParaRPr lang="ru-RU" sz="27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542375"/>
              </p:ext>
            </p:extLst>
          </p:nvPr>
        </p:nvGraphicFramePr>
        <p:xfrm>
          <a:off x="251519" y="1701975"/>
          <a:ext cx="8640961" cy="23579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00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4897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2025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  <a:r>
                        <a:rPr lang="en-US" dirty="0"/>
                        <a:t>2</a:t>
                      </a:r>
                      <a:r>
                        <a:rPr lang="ru-RU" dirty="0"/>
                        <a:t>6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</a:t>
                      </a:r>
                      <a:r>
                        <a:rPr lang="ru-RU" baseline="0" dirty="0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</a:t>
                      </a:r>
                      <a:r>
                        <a:rPr lang="ru-RU" baseline="0" dirty="0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679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636">
                <a:tc>
                  <a:txBody>
                    <a:bodyPr/>
                    <a:lstStyle/>
                    <a:p>
                      <a:pPr algn="r"/>
                      <a:r>
                        <a:rPr lang="kk-KZ" sz="1300" b="1" dirty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00" b="1" dirty="0">
                          <a:latin typeface="Times New Roman" pitchFamily="18" charset="0"/>
                          <a:cs typeface="Times New Roman" pitchFamily="18" charset="0"/>
                        </a:rPr>
                        <a:t>484,6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3087,1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00" b="1" dirty="0">
                          <a:latin typeface="Times New Roman" pitchFamily="18" charset="0"/>
                          <a:cs typeface="Times New Roman" pitchFamily="18" charset="0"/>
                        </a:rPr>
                        <a:t>431,0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00" b="1" dirty="0">
                          <a:latin typeface="Times New Roman" pitchFamily="18" charset="0"/>
                          <a:cs typeface="Times New Roman" pitchFamily="18" charset="0"/>
                        </a:rPr>
                        <a:t>439,9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3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1.452.001.000.</a:t>
                      </a:r>
                      <a:r>
                        <a:rPr lang="ru-RU" sz="1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kk-KZ" sz="12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Ауданның (облыстық маңызы бар қаланың) бюджетін орындау және  коммуналдық меншігін басқару саласындағы мемлекеттік саясатты іске асыру жөніндегі қызметтер»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741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1.452.003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000 «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мақсатында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мүлікке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бағалау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219245"/>
              </p:ext>
            </p:extLst>
          </p:nvPr>
        </p:nvGraphicFramePr>
        <p:xfrm>
          <a:off x="7668344" y="1335073"/>
          <a:ext cx="1000132" cy="222885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5182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 descr="http://ekonom-balkhash.gov.kz/ru/images/stories/564513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03848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946124"/>
              </p:ext>
            </p:extLst>
          </p:nvPr>
        </p:nvGraphicFramePr>
        <p:xfrm>
          <a:off x="251519" y="5479168"/>
          <a:ext cx="8640961" cy="9160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6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4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6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1.452.010.000 .</a:t>
                      </a:r>
                      <a:r>
                        <a:rPr lang="ru-RU" sz="1200" b="1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2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«Жекешелендіру, коммуналдық меншікті басқару, жекешелендіруден кейінгі қызмет және осыған байланысты дауларды реттеу»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807054"/>
              </p:ext>
            </p:extLst>
          </p:nvPr>
        </p:nvGraphicFramePr>
        <p:xfrm>
          <a:off x="251518" y="4776417"/>
          <a:ext cx="8640961" cy="6890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6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90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16.452.008.000 </a:t>
                      </a:r>
                      <a:r>
                        <a:rPr lang="kk-KZ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«Жергілікті атқарушы органның жоғары тұрған бюджет алдындағы борышын өтеу»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65,4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1703,8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65,7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FBE8BA3-F8E1-1B71-4357-2CF589DE2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055963"/>
              </p:ext>
            </p:extLst>
          </p:nvPr>
        </p:nvGraphicFramePr>
        <p:xfrm>
          <a:off x="251518" y="4073667"/>
          <a:ext cx="8640961" cy="6890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6426">
                  <a:extLst>
                    <a:ext uri="{9D8B030D-6E8A-4147-A177-3AD203B41FA5}">
                      <a16:colId xmlns:a16="http://schemas.microsoft.com/office/drawing/2014/main" val="172143891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8467771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83362294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814108282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160157891"/>
                    </a:ext>
                  </a:extLst>
                </a:gridCol>
              </a:tblGrid>
              <a:tr h="689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15.452.006.015 «</a:t>
                      </a:r>
                      <a:r>
                        <a:rPr lang="kk-KZ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Пайдаланылмаған (толықтай пайдаланылмаған) нысаналы трансферттерді қайтару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   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4097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0"/>
            <a:ext cx="6357982" cy="1124744"/>
          </a:xfrm>
        </p:spPr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400" b="1" dirty="0"/>
              <a:t> </a:t>
            </a:r>
            <a:r>
              <a:rPr lang="ru-RU" sz="2400" b="1" dirty="0" err="1"/>
              <a:t>Бөлімнің</a:t>
            </a:r>
            <a:r>
              <a:rPr lang="ru-RU" sz="2400" b="1" dirty="0"/>
              <a:t> 2026-2028 </a:t>
            </a:r>
            <a:r>
              <a:rPr lang="ru-RU" sz="2400" b="1" dirty="0" err="1"/>
              <a:t>жылдарға</a:t>
            </a:r>
            <a:r>
              <a:rPr lang="ru-RU" sz="2400" b="1" dirty="0"/>
              <a:t>          </a:t>
            </a:r>
            <a:br>
              <a:rPr lang="ru-RU" sz="2400" b="1" dirty="0"/>
            </a:br>
            <a:r>
              <a:rPr lang="ru-RU" sz="2400" b="1" dirty="0"/>
              <a:t>     </a:t>
            </a:r>
            <a:r>
              <a:rPr lang="ru-RU" sz="2400" b="1" dirty="0" err="1"/>
              <a:t>арналған</a:t>
            </a:r>
            <a:r>
              <a:rPr lang="ru-RU" sz="2400" b="1" dirty="0"/>
              <a:t> </a:t>
            </a:r>
            <a:r>
              <a:rPr lang="ru-RU" sz="2400" b="1" dirty="0" err="1"/>
              <a:t>бюджеттік</a:t>
            </a:r>
            <a:r>
              <a:rPr lang="ru-RU" sz="2400" b="1" dirty="0"/>
              <a:t> </a:t>
            </a:r>
            <a:r>
              <a:rPr lang="ru-RU" sz="2400" b="1" dirty="0" err="1"/>
              <a:t>бағдарламалары</a:t>
            </a:r>
            <a:r>
              <a:rPr lang="ru-RU" sz="2400" b="1" dirty="0"/>
              <a:t> </a:t>
            </a:r>
            <a:r>
              <a:rPr lang="ru-RU" sz="2400" b="1" dirty="0" err="1"/>
              <a:t>бойынша</a:t>
            </a:r>
            <a:r>
              <a:rPr lang="ru-RU" sz="2400" b="1" dirty="0"/>
              <a:t> </a:t>
            </a:r>
            <a:r>
              <a:rPr lang="ru-RU" sz="2400" b="1" dirty="0" err="1"/>
              <a:t>шығыстары</a:t>
            </a:r>
            <a:endParaRPr lang="ru-RU" sz="24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217691"/>
              </p:ext>
            </p:extLst>
          </p:nvPr>
        </p:nvGraphicFramePr>
        <p:xfrm>
          <a:off x="107504" y="1844824"/>
          <a:ext cx="8856984" cy="34121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84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8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6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8893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2025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  <a:r>
                        <a:rPr lang="en-US" dirty="0"/>
                        <a:t>2</a:t>
                      </a:r>
                      <a:r>
                        <a:rPr lang="ru-RU" dirty="0"/>
                        <a:t>6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</a:t>
                      </a:r>
                      <a:r>
                        <a:rPr lang="ru-RU" baseline="0" dirty="0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</a:t>
                      </a:r>
                      <a:r>
                        <a:rPr lang="ru-RU" baseline="0" dirty="0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864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13.452.012.000.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14.452.013.000.</a:t>
                      </a:r>
                      <a:r>
                        <a:rPr lang="ru-RU" sz="1200" b="1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2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«Жергілікті атқарушы органдардың облыстық бюджеттен қарыздар бойынша сыйақылар мен өзге де төлемдерді төлеу бойынша борышына қызмет көрсету»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319,3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8,9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8,9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01.452.028.</a:t>
                      </a:r>
                      <a:r>
                        <a:rPr lang="ru-RU" sz="1200" b="1" i="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000 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kk-KZ" sz="1200" b="1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 меншікке мүліктер сатып алу</a:t>
                      </a:r>
                      <a:r>
                        <a:rPr lang="ru-RU" sz="1200" b="1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endParaRPr lang="kk-KZ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16,8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717,4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330627"/>
              </p:ext>
            </p:extLst>
          </p:nvPr>
        </p:nvGraphicFramePr>
        <p:xfrm>
          <a:off x="7884368" y="1385391"/>
          <a:ext cx="864096" cy="284423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423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 descr="http://ekonom-balkhash.gov.kz/ru/images/stories/5645132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03848" cy="138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40CFE80-DC85-762C-D13C-6AFEBCADE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46239"/>
              </p:ext>
            </p:extLst>
          </p:nvPr>
        </p:nvGraphicFramePr>
        <p:xfrm>
          <a:off x="107504" y="5229200"/>
          <a:ext cx="8856984" cy="69763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41987127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055839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74161856"/>
                    </a:ext>
                  </a:extLst>
                </a:gridCol>
                <a:gridCol w="1117242">
                  <a:extLst>
                    <a:ext uri="{9D8B030D-6E8A-4147-A177-3AD203B41FA5}">
                      <a16:colId xmlns:a16="http://schemas.microsoft.com/office/drawing/2014/main" val="208098072"/>
                    </a:ext>
                  </a:extLst>
                </a:gridCol>
                <a:gridCol w="1403038">
                  <a:extLst>
                    <a:ext uri="{9D8B030D-6E8A-4147-A177-3AD203B41FA5}">
                      <a16:colId xmlns:a16="http://schemas.microsoft.com/office/drawing/2014/main" val="3099018208"/>
                    </a:ext>
                  </a:extLst>
                </a:gridCol>
              </a:tblGrid>
              <a:tr h="697633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15.452.038.000. </a:t>
                      </a:r>
                      <a:r>
                        <a:rPr lang="kk-KZ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«Субвенциялар»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298,9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249,3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261,2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270,5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595927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9F20A9E-B98F-C16B-9545-65D5E19CF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212821"/>
              </p:ext>
            </p:extLst>
          </p:nvPr>
        </p:nvGraphicFramePr>
        <p:xfrm>
          <a:off x="107504" y="5746184"/>
          <a:ext cx="8856984" cy="6400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924954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51967332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044609601"/>
                    </a:ext>
                  </a:extLst>
                </a:gridCol>
                <a:gridCol w="1117242">
                  <a:extLst>
                    <a:ext uri="{9D8B030D-6E8A-4147-A177-3AD203B41FA5}">
                      <a16:colId xmlns:a16="http://schemas.microsoft.com/office/drawing/2014/main" val="2524391155"/>
                    </a:ext>
                  </a:extLst>
                </a:gridCol>
                <a:gridCol w="1403038">
                  <a:extLst>
                    <a:ext uri="{9D8B030D-6E8A-4147-A177-3AD203B41FA5}">
                      <a16:colId xmlns:a16="http://schemas.microsoft.com/office/drawing/2014/main" val="2465957912"/>
                    </a:ext>
                  </a:extLst>
                </a:gridCol>
              </a:tblGrid>
              <a:tr h="640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15.452.113.015 «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Кіші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бюджетке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30,4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725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131840" y="0"/>
            <a:ext cx="6012160" cy="112474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chemeClr val="tx1"/>
            </a:extrusionClr>
          </a:sp3d>
        </p:spPr>
        <p:txBody>
          <a:bodyPr lIns="0" rIns="0" bIns="0" anchor="b"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Ауданның бюджетін орындау және  коммуналдық меншігін басқару саласындағы мемлекеттік саясатты іске асыру жөніндегі қызметтер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1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339752" y="1340768"/>
            <a:ext cx="4968552" cy="1295722"/>
          </a:xfrm>
          <a:prstGeom prst="ellipse">
            <a:avLst/>
          </a:prstGeom>
          <a:solidFill>
            <a:srgbClr val="92D050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       2026 </a:t>
            </a:r>
            <a:r>
              <a:rPr lang="ru-RU" sz="2400" b="1" dirty="0" err="1">
                <a:solidFill>
                  <a:schemeClr val="tx1"/>
                </a:solidFill>
              </a:rPr>
              <a:t>жылы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сомасы</a:t>
            </a:r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       64,9 млн. </a:t>
            </a:r>
            <a:r>
              <a:rPr lang="ru-RU" sz="2400" b="1" dirty="0" err="1">
                <a:solidFill>
                  <a:schemeClr val="tx1"/>
                </a:solidFill>
              </a:rPr>
              <a:t>теңге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 flipV="1">
            <a:off x="2339975" y="1231351"/>
            <a:ext cx="4629150" cy="325988"/>
          </a:xfrm>
          <a:prstGeom prst="rect">
            <a:avLst/>
          </a:prstGeom>
          <a:noFill/>
          <a:ln>
            <a:noFill/>
          </a:ln>
        </p:spPr>
        <p:txBody>
          <a:bodyPr lIns="0" rIns="0" bIns="0" anchor="b">
            <a:normAutofit fontScale="9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 rot="2843280">
            <a:off x="1210321" y="1471558"/>
            <a:ext cx="720080" cy="1276850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 rot="17377053">
            <a:off x="7326844" y="1065708"/>
            <a:ext cx="833282" cy="1406175"/>
          </a:xfrm>
          <a:prstGeom prst="curved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0" y="2636912"/>
            <a:ext cx="3563888" cy="2520280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sz="1700" b="1" dirty="0">
                <a:solidFill>
                  <a:schemeClr val="tx1"/>
                </a:solidFill>
              </a:rPr>
              <a:t>Штат саны </a:t>
            </a:r>
            <a:r>
              <a:rPr lang="ru-RU" sz="1700" b="1" dirty="0" err="1">
                <a:solidFill>
                  <a:schemeClr val="tx1"/>
                </a:solidFill>
              </a:rPr>
              <a:t>мемлекеттік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қызметкерлер</a:t>
            </a:r>
            <a:r>
              <a:rPr lang="ru-RU" sz="1700" b="1" dirty="0">
                <a:solidFill>
                  <a:schemeClr val="tx1"/>
                </a:solidFill>
              </a:rPr>
              <a:t> -  8 </a:t>
            </a:r>
            <a:r>
              <a:rPr lang="ru-RU" sz="1700" b="1" dirty="0" err="1">
                <a:solidFill>
                  <a:schemeClr val="tx1"/>
                </a:solidFill>
              </a:rPr>
              <a:t>бірлік</a:t>
            </a:r>
            <a:r>
              <a:rPr lang="ru-RU" sz="1700" b="1" dirty="0">
                <a:solidFill>
                  <a:schemeClr val="tx1"/>
                </a:solidFill>
              </a:rPr>
              <a:t>, </a:t>
            </a:r>
            <a:r>
              <a:rPr lang="ru-RU" sz="1700" b="1" dirty="0" err="1">
                <a:solidFill>
                  <a:schemeClr val="tx1"/>
                </a:solidFill>
              </a:rPr>
              <a:t>штаттан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тыс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қызметшілер</a:t>
            </a:r>
            <a:r>
              <a:rPr lang="ru-RU" sz="1700" b="1" dirty="0">
                <a:solidFill>
                  <a:schemeClr val="tx1"/>
                </a:solidFill>
              </a:rPr>
              <a:t> – 6,75 </a:t>
            </a:r>
            <a:r>
              <a:rPr lang="ru-RU" sz="1700" b="1" dirty="0" err="1">
                <a:solidFill>
                  <a:schemeClr val="tx1"/>
                </a:solidFill>
              </a:rPr>
              <a:t>бірлік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бөлімді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қамтамасыз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ету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үшін</a:t>
            </a:r>
            <a:endParaRPr lang="ru-RU" altLang="ru-RU" sz="1700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156176" y="2276872"/>
            <a:ext cx="2987824" cy="864096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kk-KZ" altLang="ru-RU" sz="1700" b="1" dirty="0">
                <a:solidFill>
                  <a:schemeClr val="tx1"/>
                </a:solidFill>
              </a:rPr>
              <a:t>Басқа да қызметтер мен жұмыстар төлемі</a:t>
            </a:r>
            <a:endParaRPr lang="ru-RU" altLang="ru-RU" sz="17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491880" y="3861048"/>
            <a:ext cx="1872208" cy="1224136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kk-KZ" sz="1700" b="1" dirty="0">
                <a:solidFill>
                  <a:schemeClr val="tx1"/>
                </a:solidFill>
              </a:rPr>
              <a:t>Басқа да қорларды сатып алу</a:t>
            </a:r>
            <a:endParaRPr lang="ru-RU" altLang="ru-RU" sz="17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508104" y="3717032"/>
            <a:ext cx="3096344" cy="1224136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sz="1700" b="1" dirty="0">
                <a:solidFill>
                  <a:schemeClr val="tx1"/>
                </a:solidFill>
              </a:rPr>
              <a:t>Ел </a:t>
            </a:r>
            <a:r>
              <a:rPr lang="ru-RU" sz="1700" b="1" dirty="0" err="1">
                <a:solidFill>
                  <a:schemeClr val="tx1"/>
                </a:solidFill>
              </a:rPr>
              <a:t>ішіндегі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іссапарлар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және қызметтік сапарлар</a:t>
            </a:r>
            <a:endParaRPr lang="ru-RU" altLang="ru-RU" sz="1700" b="1" dirty="0">
              <a:solidFill>
                <a:schemeClr val="tx1"/>
              </a:solidFill>
            </a:endParaRPr>
          </a:p>
        </p:txBody>
      </p:sp>
      <p:sp>
        <p:nvSpPr>
          <p:cNvPr id="15" name="Выгнутая влево стрелка 14"/>
          <p:cNvSpPr/>
          <p:nvPr/>
        </p:nvSpPr>
        <p:spPr>
          <a:xfrm rot="21034761">
            <a:off x="4406359" y="2555249"/>
            <a:ext cx="733777" cy="1387040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10" name="AutoShape 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2" name="Picture 14" descr="http://mtsz.tatarstan.ru/tat/file/news/33_4823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16630"/>
            <a:ext cx="3131840" cy="1628800"/>
          </a:xfrm>
          <a:prstGeom prst="rect">
            <a:avLst/>
          </a:prstGeom>
          <a:noFill/>
        </p:spPr>
      </p:pic>
      <p:graphicFrame>
        <p:nvGraphicFramePr>
          <p:cNvPr id="23" name="Group 2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087238"/>
              </p:ext>
            </p:extLst>
          </p:nvPr>
        </p:nvGraphicFramePr>
        <p:xfrm>
          <a:off x="3383360" y="5229200"/>
          <a:ext cx="5581128" cy="1386840"/>
        </p:xfrm>
        <a:graphic>
          <a:graphicData uri="http://schemas.openxmlformats.org/drawingml/2006/table">
            <a:tbl>
              <a:tblPr/>
              <a:tblGrid>
                <a:gridCol w="558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r>
                        <a:rPr lang="ru-RU" sz="17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бағдарламаның соңғы қорытындысы:</a:t>
                      </a:r>
                      <a:r>
                        <a:rPr lang="ru-RU" sz="17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экономика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және бюджеттік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жоспарлау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бөлімі қызметінің жұмыс істеуін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ұйымдастыру-құқықтық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ақпараттық-аналитикалық және материалды-техниканы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7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қамтамасыз ету</a:t>
                      </a:r>
                      <a:r>
                        <a:rPr lang="ru-RU" sz="17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7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27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Овал 23"/>
          <p:cNvSpPr/>
          <p:nvPr/>
        </p:nvSpPr>
        <p:spPr>
          <a:xfrm>
            <a:off x="0" y="188640"/>
            <a:ext cx="3096344" cy="1440160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sz="1700" b="1" dirty="0" err="1">
                <a:solidFill>
                  <a:schemeClr val="tx1"/>
                </a:solidFill>
              </a:rPr>
              <a:t>Мемлекеттік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қызметкерлердің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біліктілігін</a:t>
            </a:r>
            <a:r>
              <a:rPr lang="ru-RU" sz="1700" b="1" dirty="0">
                <a:solidFill>
                  <a:schemeClr val="tx1"/>
                </a:solidFill>
              </a:rPr>
              <a:t> </a:t>
            </a:r>
            <a:r>
              <a:rPr lang="ru-RU" sz="1700" b="1" dirty="0" err="1">
                <a:solidFill>
                  <a:schemeClr val="tx1"/>
                </a:solidFill>
              </a:rPr>
              <a:t>арттыру</a:t>
            </a:r>
            <a:r>
              <a:rPr lang="ru-RU" sz="1700" b="1" dirty="0">
                <a:solidFill>
                  <a:schemeClr val="tx1"/>
                </a:solidFill>
              </a:rPr>
              <a:t>-</a:t>
            </a:r>
            <a:r>
              <a:rPr lang="kk-KZ" sz="1700" b="1" dirty="0">
                <a:solidFill>
                  <a:schemeClr val="tx1"/>
                </a:solidFill>
              </a:rPr>
              <a:t>2</a:t>
            </a:r>
            <a:r>
              <a:rPr lang="ru-RU" sz="1700" b="1" dirty="0">
                <a:solidFill>
                  <a:schemeClr val="tx1"/>
                </a:solidFill>
              </a:rPr>
              <a:t> адам</a:t>
            </a:r>
            <a:endParaRPr lang="ru-RU" altLang="ru-RU" sz="1700" b="1" dirty="0">
              <a:solidFill>
                <a:schemeClr val="tx1"/>
              </a:solidFill>
            </a:endParaRPr>
          </a:p>
        </p:txBody>
      </p:sp>
      <p:sp>
        <p:nvSpPr>
          <p:cNvPr id="25" name="Выгнутая вправо стрелка 24"/>
          <p:cNvSpPr/>
          <p:nvPr/>
        </p:nvSpPr>
        <p:spPr>
          <a:xfrm rot="18839288">
            <a:off x="3155006" y="509961"/>
            <a:ext cx="457284" cy="859053"/>
          </a:xfrm>
          <a:prstGeom prst="curved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683568" y="260648"/>
            <a:ext cx="7993062" cy="1008112"/>
          </a:xfrm>
          <a:prstGeom prst="rect">
            <a:avLst/>
          </a:prstGeom>
          <a:solidFill>
            <a:srgbClr val="3366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spcAft>
                <a:spcPts val="600"/>
              </a:spcAft>
              <a:buClr>
                <a:schemeClr val="bg2"/>
              </a:buClr>
              <a:buSzPct val="75000"/>
              <a:buFont typeface="Wingdings 2" pitchFamily="18" charset="2"/>
              <a:buChar char=""/>
            </a:pPr>
            <a:endParaRPr lang="ru-RU" altLang="ru-RU" sz="1400" i="1" dirty="0">
              <a:latin typeface="Franklin Gothic Book" pitchFamily="34" charset="0"/>
              <a:cs typeface="Times New Roman" pitchFamily="18" charset="0"/>
            </a:endParaRPr>
          </a:p>
        </p:txBody>
      </p:sp>
      <p:sp>
        <p:nvSpPr>
          <p:cNvPr id="3" name="Овал 2"/>
          <p:cNvSpPr>
            <a:spLocks noChangeArrowheads="1"/>
          </p:cNvSpPr>
          <p:nvPr/>
        </p:nvSpPr>
        <p:spPr bwMode="auto">
          <a:xfrm>
            <a:off x="2483768" y="1268760"/>
            <a:ext cx="4679950" cy="1080120"/>
          </a:xfrm>
          <a:prstGeom prst="ellipse">
            <a:avLst/>
          </a:prstGeom>
          <a:solidFill>
            <a:srgbClr val="DEEAA0"/>
          </a:solidFill>
          <a:ln w="25400" algn="ctr">
            <a:solidFill>
              <a:srgbClr val="DEEAA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267744" y="1628801"/>
            <a:ext cx="4608512" cy="432047"/>
          </a:xfrm>
          <a:prstGeom prst="rect">
            <a:avLst/>
          </a:prstGeom>
          <a:noFill/>
          <a:ln>
            <a:noFill/>
          </a:ln>
        </p:spPr>
        <p:txBody>
          <a:bodyPr lIns="0" rIns="0" bIns="0" anchor="b">
            <a:normAutofit/>
          </a:bodyPr>
          <a:lstStyle/>
          <a:p>
            <a:pPr algn="ctr">
              <a:buClr>
                <a:srgbClr val="91581F"/>
              </a:buClr>
              <a:buFont typeface="Georgia" pitchFamily="18" charset="0"/>
              <a:buNone/>
            </a:pPr>
            <a:r>
              <a:rPr lang="ru-RU" sz="2400" b="1" i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Нормативті-құқықтық </a:t>
            </a:r>
            <a:r>
              <a:rPr lang="ru-RU" sz="2400" b="1" i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база</a:t>
            </a:r>
          </a:p>
        </p:txBody>
      </p:sp>
      <p:sp>
        <p:nvSpPr>
          <p:cNvPr id="8" name="Выгнутая влево стрелка 7"/>
          <p:cNvSpPr>
            <a:spLocks noChangeArrowheads="1"/>
          </p:cNvSpPr>
          <p:nvPr/>
        </p:nvSpPr>
        <p:spPr bwMode="auto">
          <a:xfrm>
            <a:off x="1691680" y="1772816"/>
            <a:ext cx="576064" cy="864096"/>
          </a:xfrm>
          <a:prstGeom prst="curvedRightArrow">
            <a:avLst>
              <a:gd name="adj1" fmla="val 18479"/>
              <a:gd name="adj2" fmla="val 36957"/>
              <a:gd name="adj3" fmla="val 25000"/>
            </a:avLst>
          </a:prstGeom>
          <a:solidFill>
            <a:srgbClr val="DEEAA0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latin typeface="+mn-lt"/>
            </a:endParaRPr>
          </a:p>
        </p:txBody>
      </p:sp>
      <p:sp>
        <p:nvSpPr>
          <p:cNvPr id="9" name="Выгнутая вправо стрелка 8"/>
          <p:cNvSpPr>
            <a:spLocks noChangeArrowheads="1"/>
          </p:cNvSpPr>
          <p:nvPr/>
        </p:nvSpPr>
        <p:spPr bwMode="auto">
          <a:xfrm>
            <a:off x="7020272" y="2060848"/>
            <a:ext cx="576064" cy="864097"/>
          </a:xfrm>
          <a:prstGeom prst="curvedLeftArrow">
            <a:avLst>
              <a:gd name="adj1" fmla="val 17672"/>
              <a:gd name="adj2" fmla="val 35344"/>
              <a:gd name="adj3" fmla="val 25000"/>
            </a:avLst>
          </a:prstGeom>
          <a:solidFill>
            <a:srgbClr val="DEEAA0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6" y="2420888"/>
            <a:ext cx="3240360" cy="194421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</a:pPr>
            <a:r>
              <a:rPr lang="kk-KZ" sz="1400" dirty="0"/>
              <a:t>Қазақстан Республикасының 2001 жылғы 1 наурыздағы «Мемлекеттік мүлік туралы» № 413 Заңы</a:t>
            </a:r>
            <a:endParaRPr lang="ru-RU" altLang="ru-RU" sz="1400" dirty="0">
              <a:solidFill>
                <a:schemeClr val="hlin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" name="Овал 10"/>
          <p:cNvSpPr/>
          <p:nvPr/>
        </p:nvSpPr>
        <p:spPr>
          <a:xfrm>
            <a:off x="5868144" y="2492896"/>
            <a:ext cx="3275856" cy="194421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</a:pPr>
            <a:r>
              <a:rPr lang="kk-KZ" sz="1400" dirty="0"/>
              <a:t>Қазақстан Республикасы Үкіметінің 2011 жылғы 9 тамыздағы </a:t>
            </a:r>
            <a:r>
              <a:rPr lang="kk-KZ" sz="1400" b="1" dirty="0"/>
              <a:t>«</a:t>
            </a:r>
            <a:r>
              <a:rPr lang="kk-KZ" sz="1400" dirty="0"/>
              <a:t>Жекешелендіру объектілерін сату қағидасын бекіту туралы</a:t>
            </a:r>
            <a:r>
              <a:rPr lang="kk-KZ" sz="1400" b="1" dirty="0"/>
              <a:t>»</a:t>
            </a:r>
            <a:r>
              <a:rPr lang="kk-KZ" sz="1400" dirty="0"/>
              <a:t> № 920 қаулысы</a:t>
            </a:r>
            <a:endParaRPr lang="ru-RU" altLang="ru-RU" sz="1400" dirty="0">
              <a:solidFill>
                <a:schemeClr val="hlin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332656"/>
            <a:ext cx="6264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/>
              <a:t>Жекешелендіру</a:t>
            </a:r>
            <a:r>
              <a:rPr lang="ru-RU" b="1" dirty="0"/>
              <a:t>, </a:t>
            </a:r>
            <a:r>
              <a:rPr lang="ru-RU" b="1" dirty="0" err="1"/>
              <a:t>коммуналдық</a:t>
            </a:r>
            <a:r>
              <a:rPr lang="ru-RU" b="1" dirty="0"/>
              <a:t> </a:t>
            </a:r>
            <a:r>
              <a:rPr lang="ru-RU" b="1" dirty="0" err="1"/>
              <a:t>мүлікті</a:t>
            </a:r>
            <a:r>
              <a:rPr lang="ru-RU" b="1" dirty="0"/>
              <a:t> </a:t>
            </a:r>
            <a:r>
              <a:rPr lang="ru-RU" b="1" dirty="0" err="1"/>
              <a:t>басқару</a:t>
            </a:r>
            <a:r>
              <a:rPr lang="ru-RU" b="1" dirty="0"/>
              <a:t>, </a:t>
            </a:r>
            <a:r>
              <a:rPr lang="ru-RU" b="1" dirty="0" err="1"/>
              <a:t>коммуналдық</a:t>
            </a:r>
            <a:r>
              <a:rPr lang="ru-RU" b="1" dirty="0"/>
              <a:t> </a:t>
            </a:r>
            <a:r>
              <a:rPr lang="ru-RU" b="1" dirty="0" err="1"/>
              <a:t>меншікке</a:t>
            </a:r>
            <a:r>
              <a:rPr lang="ru-RU" b="1" dirty="0"/>
              <a:t> </a:t>
            </a:r>
            <a:r>
              <a:rPr lang="ru-RU" b="1" dirty="0" err="1"/>
              <a:t>сомасы</a:t>
            </a:r>
            <a:r>
              <a:rPr lang="ru-RU" b="1" dirty="0"/>
              <a:t> 0,1</a:t>
            </a:r>
          </a:p>
          <a:p>
            <a:pPr algn="ctr"/>
            <a:r>
              <a:rPr lang="ru-RU" b="1" dirty="0"/>
              <a:t>млн. </a:t>
            </a:r>
            <a:r>
              <a:rPr lang="ru-RU" b="1" dirty="0" err="1"/>
              <a:t>теңге мүліктерді сатып</a:t>
            </a:r>
            <a:r>
              <a:rPr lang="ru-RU" b="1" dirty="0"/>
              <a:t>  </a:t>
            </a:r>
            <a:r>
              <a:rPr lang="ru-RU" b="1" dirty="0" err="1"/>
              <a:t>алу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b="1" dirty="0"/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dirty="0"/>
              <a:t> </a:t>
            </a:r>
            <a:endParaRPr lang="ru-RU" b="1" u="sng" dirty="0"/>
          </a:p>
        </p:txBody>
      </p:sp>
      <p:pic>
        <p:nvPicPr>
          <p:cNvPr id="13" name="Picture 5" descr="j02054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35896" y="2348880"/>
            <a:ext cx="2269746" cy="2304256"/>
          </a:xfrm>
          <a:prstGeom prst="rect">
            <a:avLst/>
          </a:prstGeom>
        </p:spPr>
      </p:pic>
      <p:pic>
        <p:nvPicPr>
          <p:cNvPr id="15" name="Picture 2" descr="C:\Users\Dasha\Desktop\образов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619671" cy="1700808"/>
          </a:xfrm>
          <a:prstGeom prst="rect">
            <a:avLst/>
          </a:prstGeom>
          <a:noFill/>
        </p:spPr>
      </p:pic>
      <p:pic>
        <p:nvPicPr>
          <p:cNvPr id="16" name="Picture 4" descr="C:\Users\Dasha\Desktop\образов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0824" y="0"/>
            <a:ext cx="1423175" cy="1700808"/>
          </a:xfrm>
          <a:prstGeom prst="rect">
            <a:avLst/>
          </a:prstGeom>
          <a:noFill/>
        </p:spPr>
      </p:pic>
      <p:graphicFrame>
        <p:nvGraphicFramePr>
          <p:cNvPr id="14" name="Group 2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280554"/>
              </p:ext>
            </p:extLst>
          </p:nvPr>
        </p:nvGraphicFramePr>
        <p:xfrm>
          <a:off x="755576" y="4797152"/>
          <a:ext cx="7957392" cy="1512208"/>
        </p:xfrm>
        <a:graphic>
          <a:graphicData uri="http://schemas.openxmlformats.org/drawingml/2006/table">
            <a:tbl>
              <a:tblPr/>
              <a:tblGrid>
                <a:gridCol w="7957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208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2026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жылы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ақша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қаражаты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жекешелендіруге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жататын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аудандық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коммуналдық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меншіктің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мүлкін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бағалауға</a:t>
                      </a:r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жоспарлануда</a:t>
                      </a:r>
                      <a:endParaRPr lang="ru-RU" sz="18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401080" cy="654032"/>
          </a:xfrm>
        </p:spPr>
        <p:txBody>
          <a:bodyPr>
            <a:noAutofit/>
          </a:bodyPr>
          <a:lstStyle/>
          <a:p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кредит </a:t>
            </a:r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жоғары тұрған 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берешекті</a:t>
            </a:r>
            <a:r>
              <a:rPr lang="ru-RU" sz="2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өтеу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402484"/>
              </p:ext>
            </p:extLst>
          </p:nvPr>
        </p:nvGraphicFramePr>
        <p:xfrm>
          <a:off x="222488" y="980728"/>
          <a:ext cx="847811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oup 2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213630"/>
              </p:ext>
            </p:extLst>
          </p:nvPr>
        </p:nvGraphicFramePr>
        <p:xfrm>
          <a:off x="7740353" y="1268761"/>
          <a:ext cx="960249" cy="265928"/>
        </p:xfrm>
        <a:graphic>
          <a:graphicData uri="http://schemas.openxmlformats.org/drawingml/2006/table">
            <a:tbl>
              <a:tblPr/>
              <a:tblGrid>
                <a:gridCol w="96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928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185083" y="6488668"/>
            <a:ext cx="95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Слайд 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A8E1F-4E17-61E2-8D05-C4155E6849A4}"/>
              </a:ext>
            </a:extLst>
          </p:cNvPr>
          <p:cNvSpPr txBox="1"/>
          <p:nvPr/>
        </p:nvSpPr>
        <p:spPr>
          <a:xfrm>
            <a:off x="539552" y="5085184"/>
            <a:ext cx="80135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       </a:t>
            </a:r>
            <a:r>
              <a:rPr lang="ru-RU" sz="1600" b="1" u="sng" dirty="0"/>
              <a:t> </a:t>
            </a:r>
            <a:r>
              <a:rPr lang="ru-RU" sz="1600" b="1" u="sng" dirty="0" err="1"/>
              <a:t>Ақшалай</a:t>
            </a:r>
            <a:r>
              <a:rPr lang="ru-RU" sz="1600" b="1" u="sng" dirty="0"/>
              <a:t> </a:t>
            </a:r>
            <a:r>
              <a:rPr lang="ru-RU" sz="1600" b="1" u="sng" dirty="0" err="1"/>
              <a:t>қаражат</a:t>
            </a:r>
            <a:r>
              <a:rPr lang="ru-RU" sz="1600" b="1" u="sng" dirty="0"/>
              <a:t> </a:t>
            </a:r>
            <a:r>
              <a:rPr lang="ru-RU" sz="1600" b="1" u="sng" dirty="0" err="1"/>
              <a:t>кредиттік</a:t>
            </a:r>
            <a:r>
              <a:rPr lang="ru-RU" sz="1600" b="1" u="sng" dirty="0"/>
              <a:t> </a:t>
            </a:r>
            <a:r>
              <a:rPr lang="ru-RU" sz="1600" b="1" u="sng" dirty="0" err="1"/>
              <a:t>шарттар</a:t>
            </a:r>
            <a:r>
              <a:rPr lang="ru-RU" sz="1600" b="1" u="sng" dirty="0"/>
              <a:t> </a:t>
            </a:r>
            <a:r>
              <a:rPr lang="ru-RU" sz="1600" b="1" u="sng" dirty="0" err="1"/>
              <a:t>негізінде</a:t>
            </a:r>
            <a:r>
              <a:rPr lang="ru-RU" sz="1600" b="1" u="sng" dirty="0"/>
              <a:t> </a:t>
            </a:r>
            <a:r>
              <a:rPr lang="ru-RU" sz="1600" b="1" u="sng" dirty="0" err="1"/>
              <a:t>қарыздарды</a:t>
            </a:r>
            <a:r>
              <a:rPr lang="ru-RU" sz="1600" b="1" u="sng" dirty="0"/>
              <a:t> </a:t>
            </a:r>
            <a:r>
              <a:rPr lang="ru-RU" sz="1600" b="1" u="sng" dirty="0" err="1"/>
              <a:t>өтеу</a:t>
            </a:r>
            <a:r>
              <a:rPr lang="ru-RU" sz="1600" b="1" u="sng" dirty="0"/>
              <a:t> </a:t>
            </a:r>
            <a:r>
              <a:rPr lang="ru-RU" sz="1600" b="1" u="sng" dirty="0" err="1"/>
              <a:t>үшін</a:t>
            </a:r>
            <a:r>
              <a:rPr lang="ru-RU" sz="1600" b="1" u="sng" dirty="0"/>
              <a:t> </a:t>
            </a:r>
            <a:r>
              <a:rPr lang="ru-RU" sz="1600" b="1" u="sng" dirty="0" err="1"/>
              <a:t>жоспарланады</a:t>
            </a:r>
            <a:r>
              <a:rPr lang="ru-RU" sz="1600" b="1" u="sng" dirty="0"/>
              <a:t>, </a:t>
            </a:r>
            <a:r>
              <a:rPr lang="ru-RU" sz="1600" b="1" u="sng" dirty="0" err="1"/>
              <a:t>оның</a:t>
            </a:r>
            <a:r>
              <a:rPr lang="ru-RU" sz="1600" b="1" u="sng" dirty="0"/>
              <a:t> </a:t>
            </a:r>
            <a:r>
              <a:rPr lang="ru-RU" sz="1600" b="1" u="sng" dirty="0" err="1"/>
              <a:t>ішінде</a:t>
            </a:r>
            <a:r>
              <a:rPr lang="ru-RU" sz="1600" b="1" u="sng" dirty="0"/>
              <a:t>:</a:t>
            </a:r>
          </a:p>
          <a:p>
            <a:pPr marL="285750" indent="-285750">
              <a:buFontTx/>
              <a:buChar char="-"/>
            </a:pPr>
            <a:r>
              <a:rPr lang="ru-RU" sz="1600" b="1" u="sng" dirty="0"/>
              <a:t>  </a:t>
            </a:r>
            <a:r>
              <a:rPr lang="ru-RU" sz="1600" b="1" u="sng" dirty="0" err="1"/>
              <a:t>ауылдық</a:t>
            </a:r>
            <a:r>
              <a:rPr lang="ru-RU" sz="1600" b="1" u="sng" dirty="0"/>
              <a:t> </a:t>
            </a:r>
            <a:r>
              <a:rPr lang="ru-RU" sz="1600" b="1" u="sng" dirty="0" err="1"/>
              <a:t>елді</a:t>
            </a:r>
            <a:r>
              <a:rPr lang="ru-RU" sz="1600" b="1" u="sng" dirty="0"/>
              <a:t> </a:t>
            </a:r>
            <a:r>
              <a:rPr lang="ru-RU" sz="1600" b="1" u="sng" dirty="0" err="1"/>
              <a:t>мекендерге</a:t>
            </a:r>
            <a:r>
              <a:rPr lang="ru-RU" sz="1600" b="1" u="sng" dirty="0"/>
              <a:t> </a:t>
            </a:r>
            <a:r>
              <a:rPr lang="ru-RU" sz="1600" b="1" u="sng" dirty="0" err="1"/>
              <a:t>келген</a:t>
            </a:r>
            <a:r>
              <a:rPr lang="ru-RU" sz="1600" b="1" u="sng" dirty="0"/>
              <a:t> </a:t>
            </a:r>
            <a:r>
              <a:rPr lang="ru-RU" sz="1600" b="1" u="sng" dirty="0" err="1"/>
              <a:t>мамандарды</a:t>
            </a:r>
            <a:r>
              <a:rPr lang="ru-RU" sz="1600" b="1" u="sng" dirty="0"/>
              <a:t> </a:t>
            </a:r>
            <a:r>
              <a:rPr lang="ru-RU" sz="1600" b="1" u="sng" dirty="0" err="1"/>
              <a:t>әлеуметтік</a:t>
            </a:r>
            <a:r>
              <a:rPr lang="ru-RU" sz="1600" b="1" u="sng" dirty="0"/>
              <a:t> </a:t>
            </a:r>
            <a:r>
              <a:rPr lang="ru-RU" sz="1600" b="1" u="sng" dirty="0" err="1"/>
              <a:t>қолдау</a:t>
            </a:r>
            <a:r>
              <a:rPr lang="ru-RU" sz="1600" b="1" u="sng" dirty="0"/>
              <a:t> </a:t>
            </a:r>
            <a:r>
              <a:rPr lang="ru-RU" sz="1600" b="1" u="sng" dirty="0" err="1"/>
              <a:t>үшін</a:t>
            </a:r>
            <a:r>
              <a:rPr lang="ru-RU" sz="1600" b="1" u="sng" dirty="0"/>
              <a:t>;</a:t>
            </a:r>
          </a:p>
          <a:p>
            <a:pPr marL="285750" indent="-285750">
              <a:buFontTx/>
              <a:buChar char="-"/>
            </a:pPr>
            <a:r>
              <a:rPr lang="ru-RU" sz="1600" b="1" u="sng" dirty="0"/>
              <a:t>- </a:t>
            </a:r>
            <a:r>
              <a:rPr lang="ru-RU" sz="1600" b="1" u="sng" dirty="0" err="1"/>
              <a:t>аудан</a:t>
            </a:r>
            <a:r>
              <a:rPr lang="ru-RU" sz="1600" b="1" u="sng" dirty="0"/>
              <a:t> </a:t>
            </a:r>
            <a:r>
              <a:rPr lang="ru-RU" sz="1600" b="1" u="sng" dirty="0" err="1"/>
              <a:t>халқының</a:t>
            </a:r>
            <a:r>
              <a:rPr lang="ru-RU" sz="1600" b="1" u="sng" dirty="0"/>
              <a:t> </a:t>
            </a:r>
            <a:r>
              <a:rPr lang="ru-RU" sz="1600" b="1" u="sng" dirty="0" err="1"/>
              <a:t>әлеуметтік</a:t>
            </a:r>
            <a:r>
              <a:rPr lang="ru-RU" sz="1600" b="1" u="sng" dirty="0"/>
              <a:t> </a:t>
            </a:r>
            <a:r>
              <a:rPr lang="ru-RU" sz="1600" b="1" u="sng" dirty="0" err="1"/>
              <a:t>осал</a:t>
            </a:r>
            <a:r>
              <a:rPr lang="ru-RU" sz="1600" b="1" u="sng" dirty="0"/>
              <a:t> </a:t>
            </a:r>
            <a:r>
              <a:rPr lang="ru-RU" sz="1600" b="1" u="sng" dirty="0" err="1"/>
              <a:t>топтарына</a:t>
            </a:r>
            <a:r>
              <a:rPr lang="ru-RU" sz="1600" b="1" u="sng" dirty="0"/>
              <a:t> </a:t>
            </a:r>
            <a:r>
              <a:rPr lang="ru-RU" sz="1600" b="1" u="sng" dirty="0" err="1"/>
              <a:t>тұрғын</a:t>
            </a:r>
            <a:r>
              <a:rPr lang="ru-RU" sz="1600" b="1" u="sng" dirty="0"/>
              <a:t> </a:t>
            </a:r>
            <a:r>
              <a:rPr lang="ru-RU" sz="1600" b="1" u="sng" dirty="0" err="1"/>
              <a:t>үй</a:t>
            </a:r>
            <a:r>
              <a:rPr lang="ru-RU" sz="1600" b="1" u="sng" dirty="0"/>
              <a:t> </a:t>
            </a:r>
            <a:r>
              <a:rPr lang="ru-RU" sz="1600" b="1" u="sng" dirty="0" err="1"/>
              <a:t>сатып</a:t>
            </a:r>
            <a:r>
              <a:rPr lang="ru-RU" sz="1600" b="1" u="sng" dirty="0"/>
              <a:t> </a:t>
            </a:r>
            <a:r>
              <a:rPr lang="ru-RU" sz="1600" b="1" u="sng" dirty="0" err="1"/>
              <a:t>алуға</a:t>
            </a:r>
            <a:r>
              <a:rPr lang="ru-RU" sz="1600" b="1" u="sng" dirty="0"/>
              <a:t>.</a:t>
            </a:r>
            <a:endParaRPr lang="ru-KZ" sz="1600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6535</TotalTime>
  <Words>774</Words>
  <Application>Microsoft Office PowerPoint</Application>
  <PresentationFormat>Экран (4:3)</PresentationFormat>
  <Paragraphs>131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Bauhaus 93</vt:lpstr>
      <vt:lpstr>Calibri</vt:lpstr>
      <vt:lpstr>Franklin Gothic Book</vt:lpstr>
      <vt:lpstr>Garamond</vt:lpstr>
      <vt:lpstr>Georgia</vt:lpstr>
      <vt:lpstr>Times New Roman</vt:lpstr>
      <vt:lpstr>Wingdings 2</vt:lpstr>
      <vt:lpstr>Тема Office</vt:lpstr>
      <vt:lpstr>  2026-2028 жылдарға арналған  «Шарбақты ауданының қаржы бөлімі» ММ  АЗАМАТТЫҚ БЮДЖЕТІ  </vt:lpstr>
      <vt:lpstr>Құрметті біздің сайтқа келушілер!</vt:lpstr>
      <vt:lpstr> «Шарбақты ауданының қаржы бөлімі» ММ негізгі функциялары: </vt:lpstr>
      <vt:lpstr> Бөлімнің 2026-2028 жылдарға                арналған бюджеттік бағдарламалары бойынша шығыстары</vt:lpstr>
      <vt:lpstr>  Бөлімнің 2026-2028 жылдарға                арналған бюджеттік бағдарламалары бойынша шығыстары</vt:lpstr>
      <vt:lpstr>Презентация PowerPoint</vt:lpstr>
      <vt:lpstr>Презентация PowerPoint</vt:lpstr>
      <vt:lpstr>Бюджеттік кредит бойынша жоғары тұрған бюджет алдында негізгі берешекті өтеу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Бухар-Жырауского района на 2014-2016 годы</dc:title>
  <dc:creator>Dasha</dc:creator>
  <cp:lastModifiedBy>Щербактинского района Отдел финансов</cp:lastModifiedBy>
  <cp:revision>1002</cp:revision>
  <dcterms:created xsi:type="dcterms:W3CDTF">2014-01-14T06:27:44Z</dcterms:created>
  <dcterms:modified xsi:type="dcterms:W3CDTF">2026-10-01T10:37:50Z</dcterms:modified>
</cp:coreProperties>
</file>