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72" r:id="rId2"/>
    <p:sldId id="271" r:id="rId3"/>
    <p:sldId id="282" r:id="rId4"/>
    <p:sldId id="289" r:id="rId5"/>
    <p:sldId id="304" r:id="rId6"/>
    <p:sldId id="305" r:id="rId7"/>
    <p:sldId id="301" r:id="rId8"/>
    <p:sldId id="309" r:id="rId9"/>
    <p:sldId id="310" r:id="rId10"/>
    <p:sldId id="308" r:id="rId11"/>
    <p:sldId id="302" r:id="rId12"/>
    <p:sldId id="307" r:id="rId13"/>
    <p:sldId id="300" r:id="rId1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1B412C47-DD0D-4A95-B82B-C21287E78B83}">
          <p14:sldIdLst>
            <p14:sldId id="272"/>
            <p14:sldId id="271"/>
            <p14:sldId id="282"/>
          </p14:sldIdLst>
        </p14:section>
        <p14:section name="Раздел без заголовка" id="{46A47FDA-D3DC-495B-A104-0EF18786D460}">
          <p14:sldIdLst>
            <p14:sldId id="289"/>
            <p14:sldId id="304"/>
            <p14:sldId id="305"/>
            <p14:sldId id="301"/>
            <p14:sldId id="309"/>
            <p14:sldId id="310"/>
            <p14:sldId id="308"/>
            <p14:sldId id="302"/>
            <p14:sldId id="307"/>
            <p14:sldId id="30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7D45C"/>
    <a:srgbClr val="E4E7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145538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4804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5105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8737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2541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225092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04452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403650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0200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186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45068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A61B3FE1-FE61-4EF3-B76F-4ACDFCDA37D1}" type="datetimeFigureOut">
              <a:rPr lang="ru-RU" smtClean="0"/>
              <a:t>06.10.2026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7022C7D4-5D8A-4352-9252-48CDD04EA033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22732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372" y="262759"/>
            <a:ext cx="11466787" cy="6379779"/>
          </a:xfrm>
          <a:solidFill>
            <a:schemeClr val="accent1">
              <a:lumMod val="75000"/>
            </a:schemeClr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987972" y="504497"/>
            <a:ext cx="10226566" cy="5389227"/>
          </a:xfrm>
          <a:solidFill>
            <a:schemeClr val="bg1"/>
          </a:solidFill>
        </p:spPr>
        <p:txBody>
          <a:bodyPr anchor="ctr"/>
          <a:lstStyle/>
          <a:p>
            <a:pPr lvl="0"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                                                        </a:t>
            </a:r>
            <a:endParaRPr lang="ru-RU" sz="2400" b="1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«АҚТӨБЕ ОБЛЫСЫНЫҢ ЖОЛАУШЫЛАР КӨЛІГІ ЖӘНЕ АВТОМОБИЛЬ ЖОЛДАРЫ БАСҚАРМАСЫ» ММ</a:t>
            </a:r>
          </a:p>
          <a:p>
            <a:pPr lvl="0" algn="ctr"/>
            <a:r>
              <a:rPr lang="ru-RU" sz="2400" b="1" dirty="0" smtClean="0">
                <a:solidFill>
                  <a:schemeClr val="accent2">
                    <a:lumMod val="75000"/>
                  </a:schemeClr>
                </a:solidFill>
              </a:rPr>
              <a:t>АЗАМАТТЫҚ БЮДЖЕТІ </a:t>
            </a:r>
            <a:endParaRPr lang="kk-KZ" sz="240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 smtClean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endParaRPr lang="kk-KZ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ctr"/>
            <a:r>
              <a:rPr lang="kk-KZ" dirty="0" smtClean="0">
                <a:solidFill>
                  <a:schemeClr val="accent2">
                    <a:lumMod val="75000"/>
                  </a:schemeClr>
                </a:solidFill>
              </a:rPr>
              <a:t>2026 жыл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104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 flipV="1">
            <a:off x="567559" y="931743"/>
            <a:ext cx="10100441" cy="45719"/>
          </a:xfrm>
          <a:solidFill>
            <a:srgbClr val="00B050"/>
          </a:solidFill>
        </p:spPr>
        <p:txBody>
          <a:bodyPr anchor="t">
            <a:normAutofit fontScale="90000"/>
          </a:bodyPr>
          <a:lstStyle/>
          <a:p>
            <a:endParaRPr lang="ru-RU" sz="2000" b="1" i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93986" y="1387366"/>
            <a:ext cx="10859139" cy="4960882"/>
          </a:xfrm>
          <a:solidFill>
            <a:schemeClr val="bg1"/>
          </a:solidFill>
        </p:spPr>
        <p:txBody>
          <a:bodyPr>
            <a:normAutofit/>
          </a:bodyPr>
          <a:lstStyle/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мәслихатты</a:t>
            </a:r>
            <a:r>
              <a:rPr lang="kk-KZ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ң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25</a:t>
            </a:r>
            <a:r>
              <a:rPr lang="kk-KZ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қыркүйектегі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««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Ақтөбе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мәслихатының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жылғы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желтоқсандағы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№298 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2026-2028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жылдарға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облыстық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бюджет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шешіміне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өзгерістер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енгізу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№</a:t>
            </a:r>
            <a:r>
              <a:rPr lang="ru-RU" sz="2000" b="1" dirty="0" smtClean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352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шешімі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негізінде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Басқарма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бағдарламалар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келесідей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 err="1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жоспарланған</a:t>
            </a:r>
            <a:r>
              <a:rPr lang="ru-RU" sz="2000" b="1" dirty="0">
                <a:solidFill>
                  <a:schemeClr val="accent2">
                    <a:lumMod val="75000"/>
                  </a:schemeClr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accent2">
                  <a:lumMod val="75000"/>
                </a:schemeClr>
              </a:solidFill>
            </a:endParaRPr>
          </a:p>
          <a:p>
            <a:pPr marL="457200" indent="450215" algn="ctr">
              <a:lnSpc>
                <a:spcPct val="115000"/>
              </a:lnSpc>
              <a:tabLst>
                <a:tab pos="810260" algn="l"/>
              </a:tabLst>
            </a:pPr>
            <a:endParaRPr lang="ru-RU" sz="2000" dirty="0">
              <a:solidFill>
                <a:srgbClr val="FF0000"/>
              </a:solidFill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0182782"/>
              </p:ext>
            </p:extLst>
          </p:nvPr>
        </p:nvGraphicFramePr>
        <p:xfrm>
          <a:off x="567559" y="315309"/>
          <a:ext cx="10785567" cy="945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85567">
                  <a:extLst>
                    <a:ext uri="{9D8B030D-6E8A-4147-A177-3AD203B41FA5}">
                      <a16:colId xmlns:a16="http://schemas.microsoft.com/office/drawing/2014/main" xmlns="" val="483199688"/>
                    </a:ext>
                  </a:extLst>
                </a:gridCol>
              </a:tblGrid>
              <a:tr h="945931">
                <a:tc>
                  <a:txBody>
                    <a:bodyPr/>
                    <a:lstStyle/>
                    <a:p>
                      <a:pPr algn="ctr"/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«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Ақтөбе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облысының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жолаушылар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көлігі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және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автомобиль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жолдары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басқармасы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» ММ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Азаматтық</a:t>
                      </a:r>
                      <a:r>
                        <a:rPr lang="ru-RU" sz="2400" i="1" baseline="0" dirty="0" smtClean="0">
                          <a:solidFill>
                            <a:srgbClr val="FFFF00"/>
                          </a:solidFill>
                        </a:rPr>
                        <a:t> </a:t>
                      </a:r>
                      <a:r>
                        <a:rPr lang="ru-RU" sz="2400" i="1" baseline="0" dirty="0" err="1" smtClean="0">
                          <a:solidFill>
                            <a:srgbClr val="FFFF00"/>
                          </a:solidFill>
                        </a:rPr>
                        <a:t>бюджеті</a:t>
                      </a:r>
                      <a:endParaRPr lang="ru-RU" sz="2400" i="1" dirty="0">
                        <a:solidFill>
                          <a:srgbClr val="FFFF00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1311994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118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36122942"/>
              </p:ext>
            </p:extLst>
          </p:nvPr>
        </p:nvGraphicFramePr>
        <p:xfrm>
          <a:off x="672662" y="2650140"/>
          <a:ext cx="10230460" cy="23882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8915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54394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2022223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864684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796090">
                <a:tc gridSpan="4">
                  <a:txBody>
                    <a:bodyPr/>
                    <a:lstStyle/>
                    <a:p>
                      <a:pPr algn="ctr"/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Бюджеттік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бағдарлама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бойынша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шығыстар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барлығы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(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мың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ru-RU" dirty="0" err="1" smtClean="0">
                          <a:solidFill>
                            <a:schemeClr val="tx1"/>
                          </a:solidFill>
                        </a:rPr>
                        <a:t>теңге</a:t>
                      </a:r>
                      <a:r>
                        <a:rPr lang="ru-RU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ru-RU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796090">
                <a:tc rowSpan="2"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2026 </a:t>
                      </a:r>
                      <a:r>
                        <a:rPr lang="ru-RU" b="1" dirty="0" err="1" smtClean="0"/>
                        <a:t>жыл</a:t>
                      </a:r>
                      <a:endParaRPr lang="ru-RU" b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2027 </a:t>
                      </a:r>
                      <a:r>
                        <a:rPr lang="ru-RU" b="1" dirty="0" err="1" smtClean="0"/>
                        <a:t>жыл</a:t>
                      </a:r>
                      <a:endParaRPr lang="ru-RU" b="1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/>
                        <a:t>2028 </a:t>
                      </a:r>
                      <a:r>
                        <a:rPr lang="ru-RU" b="1" dirty="0" err="1" smtClean="0"/>
                        <a:t>жыл</a:t>
                      </a:r>
                      <a:endParaRPr lang="ru-RU" b="1" dirty="0"/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79609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180 885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141 533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141 533</a:t>
                      </a:r>
                      <a:endParaRPr lang="ru-RU" b="0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</a:tbl>
          </a:graphicData>
        </a:graphic>
      </p:graphicFrame>
      <p:sp>
        <p:nvSpPr>
          <p:cNvPr id="4" name="Овал 3"/>
          <p:cNvSpPr/>
          <p:nvPr/>
        </p:nvSpPr>
        <p:spPr>
          <a:xfrm>
            <a:off x="887778" y="702394"/>
            <a:ext cx="10250905" cy="156337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Бюджеттік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бағдарлама</a:t>
            </a: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001 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Жергілікті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деңгейде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көлік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және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коммуникация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саласындағы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мемлекеттік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саясатты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іске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асыру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жөніндегі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b="1" dirty="0" err="1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қызметтер</a:t>
            </a: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»</a:t>
            </a:r>
            <a:endParaRPr lang="ru-RU" sz="2400" b="1" dirty="0">
              <a:solidFill>
                <a:schemeClr val="tx1"/>
              </a:solidFill>
              <a:effectLst/>
              <a:latin typeface="Consolas" panose="020B0609020204030204" pitchFamily="49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884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002 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24788297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Calibri" pitchFamily="34" charset="0"/>
                          <a:cs typeface="Calibri" pitchFamily="34" charset="0"/>
                        </a:rPr>
                        <a:t>3</a:t>
                      </a:r>
                      <a:r>
                        <a:rPr lang="kk-KZ" i="1" dirty="0" smtClean="0">
                          <a:latin typeface="Calibri" pitchFamily="34" charset="0"/>
                          <a:cs typeface="Calibri" pitchFamily="34" charset="0"/>
                        </a:rPr>
                        <a:t>72 606</a:t>
                      </a:r>
                      <a:endParaRPr lang="ru-RU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372 606</a:t>
                      </a:r>
                      <a:endParaRPr kumimoji="0" lang="en-US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14977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5318" y="558350"/>
            <a:ext cx="10017939" cy="17236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003 «Автомобиль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жолдарының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жұмыс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істеуін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26204960"/>
              </p:ext>
            </p:extLst>
          </p:nvPr>
        </p:nvGraphicFramePr>
        <p:xfrm>
          <a:off x="1176860" y="3128245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1 236 306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</a:t>
                      </a: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236 306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14777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995318" y="558350"/>
            <a:ext cx="10017939" cy="1723604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005 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маңызы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ауданаралық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қалааралық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қатынастар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жолаушылар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тасымалдарын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субсидиялау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3401831"/>
              </p:ext>
            </p:extLst>
          </p:nvPr>
        </p:nvGraphicFramePr>
        <p:xfrm>
          <a:off x="1176860" y="3128245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193 516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106 568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106 568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1 193</a:t>
                      </a:r>
                      <a:r>
                        <a:rPr lang="ru-RU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516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1 106 568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1 106 568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99393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028 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Көлік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инфрақұрылымының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басым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жобаларын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асыру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06235523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 2</a:t>
                      </a:r>
                      <a:r>
                        <a:rPr lang="kk-KZ" i="1" baseline="0" dirty="0" smtClean="0"/>
                        <a:t> 581 349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9</a:t>
                      </a:r>
                      <a:r>
                        <a:rPr lang="kk-KZ" i="1" baseline="0" dirty="0" smtClean="0"/>
                        <a:t> 671 018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12 694 289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2 581 349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9 671 018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12 694 289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497716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0862" y="577231"/>
            <a:ext cx="8896026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040 «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экономикалық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аймақтардың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индустриялық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аймақтардың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индустриялық</a:t>
            </a:r>
            <a:r>
              <a:rPr lang="ru-RU" sz="16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парктердің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45780326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29</a:t>
                      </a:r>
                      <a:r>
                        <a:rPr lang="kk-KZ" i="1" baseline="0" dirty="0" smtClean="0"/>
                        <a:t> 036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29 036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41381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0862" y="577231"/>
            <a:ext cx="8896026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051 «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әуе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көлігі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инфрақұрылымын</a:t>
            </a:r>
            <a:r>
              <a:rPr lang="ru-RU" sz="16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дамыту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15708297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100</a:t>
                      </a:r>
                      <a:r>
                        <a:rPr lang="kk-KZ" i="1" baseline="0" dirty="0" smtClean="0"/>
                        <a:t> 100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100 100</a:t>
                      </a:r>
                      <a:endParaRPr kumimoji="0" lang="kk-KZ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835599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065 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занды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тұлғалардың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жарғылық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капиталын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қалыптастыру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немесе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ұлғайту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37942393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500 000</a:t>
                      </a:r>
                      <a:endParaRPr lang="ru-RU" i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494 800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500 000</a:t>
                      </a:r>
                      <a:endParaRPr kumimoji="0" lang="ru-RU" sz="1800" b="0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494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800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929691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113 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бюджеттерге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берілетін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ағымдағы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96319279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i="1" dirty="0" smtClean="0">
                          <a:latin typeface="Calibri" pitchFamily="34" charset="0"/>
                          <a:cs typeface="Calibri" pitchFamily="34" charset="0"/>
                        </a:rPr>
                        <a:t>12 </a:t>
                      </a:r>
                      <a:r>
                        <a:rPr lang="kk-KZ" i="1" dirty="0" smtClean="0">
                          <a:latin typeface="Calibri" pitchFamily="34" charset="0"/>
                          <a:cs typeface="Calibri" pitchFamily="34" charset="0"/>
                        </a:rPr>
                        <a:t>458 325</a:t>
                      </a:r>
                      <a:endParaRPr lang="ru-RU" i="1" dirty="0"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12</a:t>
                      </a:r>
                      <a:r>
                        <a:rPr lang="kk-KZ" i="1" baseline="0" dirty="0" smtClean="0"/>
                        <a:t> 464 212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6 189 558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uLnTx/>
                          <a:uFillTx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12 458 325</a:t>
                      </a:r>
                      <a:endParaRPr kumimoji="0" lang="en-US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dk1"/>
                        </a:solidFill>
                        <a:effectLst/>
                        <a:uLnTx/>
                        <a:uFillTx/>
                        <a:latin typeface="Calibri" pitchFamily="34" charset="0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b="1" i="1" dirty="0" smtClean="0"/>
                        <a:t>12 464 212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189 558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91229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446077" y="577231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Бюджеттік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бағдарлама</a:t>
            </a:r>
            <a:r>
              <a:rPr lang="ru-RU" sz="1800" b="1" dirty="0" smtClean="0">
                <a:solidFill>
                  <a:schemeClr val="tx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          </a:t>
            </a:r>
          </a:p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114 «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Төмен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тұрған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бюджеттерге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нысаналы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даму </a:t>
            </a:r>
            <a:r>
              <a:rPr lang="ru-RU" sz="1800" b="1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трансферттері</a:t>
            </a:r>
            <a:r>
              <a:rPr lang="ru-RU" sz="1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2580258"/>
              </p:ext>
            </p:extLst>
          </p:nvPr>
        </p:nvGraphicFramePr>
        <p:xfrm>
          <a:off x="1076873" y="2359501"/>
          <a:ext cx="9654857" cy="15806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91676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909857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17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5515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</a:tblGrid>
              <a:tr h="574842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2026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2027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solidFill>
                            <a:schemeClr val="tx1"/>
                          </a:solidFill>
                        </a:rPr>
                        <a:t>2028 </a:t>
                      </a:r>
                      <a:r>
                        <a:rPr lang="ru-RU" b="1" dirty="0" err="1" smtClean="0">
                          <a:solidFill>
                            <a:schemeClr val="tx1"/>
                          </a:solidFill>
                        </a:rPr>
                        <a:t>жыл</a:t>
                      </a:r>
                      <a:endParaRPr lang="ru-RU" b="1" dirty="0">
                        <a:solidFill>
                          <a:schemeClr val="tx1"/>
                        </a:solidFill>
                      </a:endParaRPr>
                    </a:p>
                  </a:txBody>
                  <a:tcPr marL="84524" marR="84524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87421">
                <a:tc>
                  <a:txBody>
                    <a:bodyPr/>
                    <a:lstStyle/>
                    <a:p>
                      <a:r>
                        <a:rPr lang="kk-KZ" sz="18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Жергілікті</a:t>
                      </a:r>
                      <a:r>
                        <a:rPr lang="kk-KZ" sz="1800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бюджет есебінен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i="1" kern="120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9</a:t>
                      </a:r>
                      <a:r>
                        <a:rPr lang="kk-KZ" sz="1800" i="1" kern="1200" baseline="0" dirty="0" smtClean="0"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ea typeface="+mn-ea"/>
                          <a:cs typeface="Calibri" pitchFamily="34" charset="0"/>
                        </a:rPr>
                        <a:t> 716 017</a:t>
                      </a:r>
                      <a:endParaRPr lang="ru-RU" i="1" dirty="0">
                        <a:solidFill>
                          <a:schemeClr val="tx1"/>
                        </a:solidFill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25 357 878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38 496 738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574842">
                <a:tc>
                  <a:txBody>
                    <a:bodyPr/>
                    <a:lstStyle/>
                    <a:p>
                      <a:r>
                        <a:rPr lang="ru-RU" b="1" i="1" dirty="0" err="1" smtClean="0"/>
                        <a:t>Жалпы</a:t>
                      </a:r>
                      <a:r>
                        <a:rPr lang="ru-RU" b="1" i="1" dirty="0" smtClean="0"/>
                        <a:t> </a:t>
                      </a:r>
                      <a:r>
                        <a:rPr lang="ru-RU" b="1" i="1" dirty="0" err="1" smtClean="0"/>
                        <a:t>бюджеттік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бағдарлама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бойынша</a:t>
                      </a:r>
                      <a:r>
                        <a:rPr lang="ru-RU" b="1" i="1" baseline="0" dirty="0" smtClean="0"/>
                        <a:t> </a:t>
                      </a:r>
                      <a:r>
                        <a:rPr lang="ru-RU" b="1" i="1" baseline="0" dirty="0" err="1" smtClean="0"/>
                        <a:t>шығыстар</a:t>
                      </a:r>
                      <a:endParaRPr lang="ru-RU" b="1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kk-KZ" sz="1800" b="1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Calibri" pitchFamily="34" charset="0"/>
                        </a:rPr>
                        <a:t>9 716 017</a:t>
                      </a:r>
                      <a:endParaRPr kumimoji="0" lang="kk-KZ" sz="1800" b="1" i="1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Calibri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800" b="1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  <a:r>
                        <a:rPr lang="kk-KZ" sz="1800" b="1" i="1" kern="1200" baseline="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357 878</a:t>
                      </a:r>
                      <a:endParaRPr lang="ru-RU" i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i="1" dirty="0" smtClean="0"/>
                        <a:t>38 496 738</a:t>
                      </a:r>
                      <a:endParaRPr lang="ru-RU" i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337019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76145" y="2826818"/>
            <a:ext cx="8596668" cy="132080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000" dirty="0" err="1" smtClean="0">
                <a:solidFill>
                  <a:schemeClr val="tx1"/>
                </a:solidFill>
              </a:rPr>
              <a:t>Назарларыңызға</a:t>
            </a:r>
            <a:r>
              <a:rPr lang="ru-RU" sz="2000" dirty="0" smtClean="0">
                <a:solidFill>
                  <a:schemeClr val="tx1"/>
                </a:solidFill>
              </a:rPr>
              <a:t> </a:t>
            </a:r>
            <a:r>
              <a:rPr lang="ru-RU" sz="2000" dirty="0" err="1" smtClean="0">
                <a:solidFill>
                  <a:schemeClr val="tx1"/>
                </a:solidFill>
              </a:rPr>
              <a:t>рахмет</a:t>
            </a:r>
            <a:r>
              <a:rPr lang="ru-RU" sz="2000" dirty="0" smtClean="0">
                <a:solidFill>
                  <a:schemeClr val="tx1"/>
                </a:solidFill>
              </a:rPr>
              <a:t>!</a:t>
            </a:r>
            <a:endParaRPr lang="ru-RU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916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нтеграл">
  <a:themeElements>
    <a:clrScheme name="Интеграл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Интеграл">
      <a:majorFont>
        <a:latin typeface="Tw Cen MT Condensed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Интеграл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2760</TotalTime>
  <Words>478</Words>
  <Application>Microsoft Office PowerPoint</Application>
  <PresentationFormat>Широкоэкранный</PresentationFormat>
  <Paragraphs>137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0" baseType="lpstr">
      <vt:lpstr>Calibri</vt:lpstr>
      <vt:lpstr>Consolas</vt:lpstr>
      <vt:lpstr>Times New Roman</vt:lpstr>
      <vt:lpstr>Tw Cen MT</vt:lpstr>
      <vt:lpstr>Tw Cen MT Condensed</vt:lpstr>
      <vt:lpstr>Wingdings 3</vt:lpstr>
      <vt:lpstr>Интеграл</vt:lpstr>
      <vt:lpstr>Презентация PowerPoint</vt:lpstr>
      <vt:lpstr>Презентация PowerPoint</vt:lpstr>
      <vt:lpstr>Презентация PowerPoint</vt:lpstr>
      <vt:lpstr>Бюджеттік бағдарлама                                                                                               002 «Көлік инфрақұрылымын дамыту»</vt:lpstr>
      <vt:lpstr>Бюджеттік бағдарлама                                                                                               003 «Автомобиль жолдарының жұмыс істеуін қамтамасыз ету»</vt:lpstr>
      <vt:lpstr>Бюджеттік бағдарлама                                                                                               005 «Әлеуметтік маңызы бар ауданаралық (қалааралық) қатынастар бойынша жолаушылар тасымалдарын субсидиялау»</vt:lpstr>
      <vt:lpstr>Бюджеттік бағдарлама                                                                                               028 «Көлік инфрақұрылымының басым жобаларын іске асыру»</vt:lpstr>
      <vt:lpstr>Бюджеттік бағдарлама                                                                                         040 «Арнайы экономикалық аймақтардың, индустриялық аймақтардың, индустриялық парктердің инфрақұрылымын дамыту»</vt:lpstr>
      <vt:lpstr>Бюджеттік бағдарлама                                                                                         051 «әуе көлігі инфрақұрылымын дамыту»</vt:lpstr>
      <vt:lpstr>Бюджеттік бағдарлама                                                                                                065 «занды тұлғалардың жарғылық капиталын қалыптастыру немесе ұлғайту»»</vt:lpstr>
      <vt:lpstr>Бюджеттік бағдарлама                                                                                               113 «Төмен тұрған бюджеттерге берілетін ағымдағы нысаналы трансферттер»</vt:lpstr>
      <vt:lpstr>Бюджеттік бағдарлама                                                                                               114 «Төмен тұрған бюджеттерге нысаналы даму трансферттері»</vt:lpstr>
      <vt:lpstr>Назарларыңызға рахмет!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gulnar.mombekova</dc:creator>
  <cp:lastModifiedBy>User</cp:lastModifiedBy>
  <cp:revision>387</cp:revision>
  <cp:lastPrinted>2020-02-11T11:23:37Z</cp:lastPrinted>
  <dcterms:created xsi:type="dcterms:W3CDTF">2020-02-07T11:18:05Z</dcterms:created>
  <dcterms:modified xsi:type="dcterms:W3CDTF">2026-10-06T06:21:27Z</dcterms:modified>
</cp:coreProperties>
</file>