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0.xml" ContentType="application/vnd.ms-office.chartstyle+xml"/>
  <Override PartName="/ppt/charts/colors10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145706148" r:id="rId5"/>
  </p:sldIdLst>
  <p:sldSz cx="12192000" cy="6858000"/>
  <p:notesSz cx="6797675" cy="992505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012B16B6-45FD-4858-A52D-FE006DE18732}">
          <p14:sldIdLst>
            <p14:sldId id="214570614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0B0F0"/>
    <a:srgbClr val="3A4A6A"/>
    <a:srgbClr val="7ED7F7"/>
    <a:srgbClr val="ED7D31"/>
    <a:srgbClr val="B92A03"/>
    <a:srgbClr val="FF6600"/>
    <a:srgbClr val="0066FF"/>
    <a:srgbClr val="00CC99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76" autoAdjust="0"/>
    <p:restoredTop sz="93263" autoAdjust="0"/>
  </p:normalViewPr>
  <p:slideViewPr>
    <p:cSldViewPr snapToGrid="0" showGuides="1">
      <p:cViewPr>
        <p:scale>
          <a:sx n="118" d="100"/>
          <a:sy n="118" d="100"/>
        </p:scale>
        <p:origin x="-786" y="-144"/>
      </p:cViewPr>
      <p:guideLst>
        <p:guide orient="horz" pos="2160"/>
        <p:guide pos="384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44325668440285E-2"/>
          <c:y val="5.362748051936439E-2"/>
          <c:w val="0.97510177394959385"/>
          <c:h val="0.79126093134962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Тексеру саны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2025 жыл</c:v>
                </c:pt>
                <c:pt idx="1">
                  <c:v>2026 жыл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</c:v>
                </c:pt>
                <c:pt idx="1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B2-41C3-B1D0-093CCE2835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Бұзушылықтар саны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2025 жыл</c:v>
                </c:pt>
                <c:pt idx="1">
                  <c:v>2026 жыл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102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B2-41C3-B1D0-093CCE2835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Нұсқама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2025 жыл</c:v>
                </c:pt>
                <c:pt idx="1">
                  <c:v>2026 жыл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34</c:v>
                </c:pt>
                <c:pt idx="1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0B2-41C3-B1D0-093CCE2835B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Орындалғаны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2025 жыл</c:v>
                </c:pt>
                <c:pt idx="1">
                  <c:v>2026 жыл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0B2-41C3-B1D0-093CCE2835B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Айыппұл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2025 жыл</c:v>
                </c:pt>
                <c:pt idx="1">
                  <c:v>2026 жыл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35</c:v>
                </c:pt>
                <c:pt idx="1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0B2-41C3-B1D0-093CCE283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114048"/>
        <c:axId val="106582784"/>
      </c:barChart>
      <c:catAx>
        <c:axId val="10611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582784"/>
        <c:crosses val="autoZero"/>
        <c:auto val="1"/>
        <c:lblAlgn val="ctr"/>
        <c:lblOffset val="100"/>
        <c:noMultiLvlLbl val="0"/>
      </c:catAx>
      <c:valAx>
        <c:axId val="10658278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611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7976"/>
          </a:xfrm>
          <a:prstGeom prst="rect">
            <a:avLst/>
          </a:prstGeom>
        </p:spPr>
        <p:txBody>
          <a:bodyPr vert="horz" lIns="90964" tIns="45484" rIns="90964" bIns="45484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2"/>
            <a:ext cx="2945659" cy="497976"/>
          </a:xfrm>
          <a:prstGeom prst="rect">
            <a:avLst/>
          </a:prstGeom>
        </p:spPr>
        <p:txBody>
          <a:bodyPr vert="horz" lIns="90964" tIns="45484" rIns="90964" bIns="45484" rtlCol="0"/>
          <a:lstStyle>
            <a:lvl1pPr algn="r">
              <a:defRPr sz="1200"/>
            </a:lvl1pPr>
          </a:lstStyle>
          <a:p>
            <a:pPr rtl="0"/>
            <a:fld id="{8BF404C6-F3CC-4383-8FBC-3F7F856D112C}" type="datetime1">
              <a:rPr lang="ru-RU" smtClean="0"/>
              <a:t>06.10.2026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27076"/>
            <a:ext cx="2945659" cy="497975"/>
          </a:xfrm>
          <a:prstGeom prst="rect">
            <a:avLst/>
          </a:prstGeom>
        </p:spPr>
        <p:txBody>
          <a:bodyPr vert="horz" lIns="90964" tIns="45484" rIns="90964" bIns="45484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50444" y="9427076"/>
            <a:ext cx="2945659" cy="497975"/>
          </a:xfrm>
          <a:prstGeom prst="rect">
            <a:avLst/>
          </a:prstGeom>
        </p:spPr>
        <p:txBody>
          <a:bodyPr vert="horz" lIns="90964" tIns="45484" rIns="90964" bIns="45484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7976"/>
          </a:xfrm>
          <a:prstGeom prst="rect">
            <a:avLst/>
          </a:prstGeom>
        </p:spPr>
        <p:txBody>
          <a:bodyPr vert="horz" lIns="90964" tIns="45484" rIns="90964" bIns="45484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7976"/>
          </a:xfrm>
          <a:prstGeom prst="rect">
            <a:avLst/>
          </a:prstGeom>
        </p:spPr>
        <p:txBody>
          <a:bodyPr vert="horz" lIns="90964" tIns="45484" rIns="90964" bIns="45484" rtlCol="0"/>
          <a:lstStyle>
            <a:lvl1pPr algn="r">
              <a:defRPr sz="1200"/>
            </a:lvl1pPr>
          </a:lstStyle>
          <a:p>
            <a:fld id="{8BE53AFD-DFF1-40C5-A030-1B2F2E9C0365}" type="datetime1">
              <a:rPr lang="ru-RU" smtClean="0"/>
              <a:pPr/>
              <a:t>06.10.2026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64" tIns="45484" rIns="90964" bIns="45484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3"/>
            <a:ext cx="5438140" cy="3907989"/>
          </a:xfrm>
          <a:prstGeom prst="rect">
            <a:avLst/>
          </a:prstGeom>
        </p:spPr>
        <p:txBody>
          <a:bodyPr vert="horz" lIns="90964" tIns="45484" rIns="90964" bIns="45484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4" y="9427076"/>
            <a:ext cx="2945659" cy="497975"/>
          </a:xfrm>
          <a:prstGeom prst="rect">
            <a:avLst/>
          </a:prstGeom>
        </p:spPr>
        <p:txBody>
          <a:bodyPr vert="horz" lIns="90964" tIns="45484" rIns="90964" bIns="45484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4" y="9427076"/>
            <a:ext cx="2945659" cy="497975"/>
          </a:xfrm>
          <a:prstGeom prst="rect">
            <a:avLst/>
          </a:prstGeom>
        </p:spPr>
        <p:txBody>
          <a:bodyPr vert="horz" lIns="90964" tIns="45484" rIns="90964" bIns="45484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39C184-B678-4DB5-9E7E-8315F87A1D73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42168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50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3AE61224-6208-4388-840A-2A613B842650}"/>
              </a:ext>
            </a:extLst>
          </p:cNvPr>
          <p:cNvGrpSpPr/>
          <p:nvPr userDrawn="1"/>
        </p:nvGrpSpPr>
        <p:grpSpPr>
          <a:xfrm>
            <a:off x="-1871180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1" name="Полилиния 5">
              <a:extLst>
                <a:ext uri="{FF2B5EF4-FFF2-40B4-BE49-F238E27FC236}">
                  <a16:creationId xmlns:a16="http://schemas.microsoft.com/office/drawing/2014/main" xmlns="" id="{9C262CDC-D38F-428C-A15E-DDD5A48CA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6">
              <a:extLst>
                <a:ext uri="{FF2B5EF4-FFF2-40B4-BE49-F238E27FC236}">
                  <a16:creationId xmlns:a16="http://schemas.microsoft.com/office/drawing/2014/main" xmlns="" id="{6CA70729-6AED-407B-8058-1348C4E2E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слайда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504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Место для замещающего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5" name="Рисунок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 и содержимое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Полилиния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2" name="Полилиния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Рисунок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равн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accent2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Место для раздела 01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Место для раздела 02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4" name="Рисунок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9" name="Рисунок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Полилиния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3" name="Полилиния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4" name="Полилиния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6" name="Заголовок 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групп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Полилиния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7" name="Полилиния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38" name="Полилиния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орма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олилиния: Форма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Заголовок 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ru-RU" noProof="0" dirty="0"/>
              <a:t>Исполнительный блок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адрес электронной почты</a:t>
            </a:r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ru-RU" noProof="0" dirty="0"/>
              <a:t>Место для URL-адреса веб-сайта</a:t>
            </a:r>
          </a:p>
        </p:txBody>
      </p:sp>
      <p:pic>
        <p:nvPicPr>
          <p:cNvPr id="17" name="Графический объект 16" descr="Конверт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Графический объект 17" descr="Сеть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Графический объект 18" descr="Конверт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Графический объект 19" descr="Сеть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dirty="0"/>
              <a:t>адрес электронной почты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 dirty="0"/>
              <a:t>Место для URL-адреса веб-сайта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Полилиния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noProof="0" dirty="0"/>
              </a:p>
            </p:txBody>
          </p:sp>
          <p:sp>
            <p:nvSpPr>
              <p:cNvPr id="20" name="Полилиния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ru-RU" noProof="0" dirty="0"/>
              </a:p>
            </p:txBody>
          </p:sp>
        </p:grpSp>
      </p:grp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Полилиния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noProof="0" dirty="0"/>
            </a:p>
          </p:txBody>
        </p:sp>
        <p:sp>
          <p:nvSpPr>
            <p:cNvPr id="25" name="Полилиния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noProof="0" dirty="0"/>
            </a:p>
          </p:txBody>
        </p:sp>
        <p:sp>
          <p:nvSpPr>
            <p:cNvPr id="26" name="Полилиния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7" name="Объект 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Заголовок 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" noProof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Полилиния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0" name="Полилиния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Объект 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Заголовок 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Полилиния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4" name="Полилиния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Текст 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7" name="Объект 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8" name="Текст 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9" name="Объект 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Заголовок 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Рисунок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Полилиния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16" name="Полилиния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Полилиния 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2" name="Полилиния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  <p:sp>
          <p:nvSpPr>
            <p:cNvPr id="23" name="Полилиния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Заголовок 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7" name="Текст 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Объект 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91440" rtlCol="0">
            <a:noAutofit/>
          </a:bodyPr>
          <a:lstStyle>
            <a:lvl1pPr algn="ctr">
              <a:defRPr/>
            </a:lvl1pPr>
          </a:lstStyle>
          <a:p>
            <a:pPr rtl="0"/>
            <a:r>
              <a:rPr lang="ru-RU" noProof="1"/>
              <a:t>Щелкните значок, чтобы добавить фото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ru-RU" noProof="1" dirty="0" smtClean="0"/>
              <a:t>‹#›</a:t>
            </a:fld>
            <a:endParaRPr lang="ru-RU" noProof="1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3748719"/>
          </a:xfrm>
          <a:prstGeom prst="rect">
            <a:avLst/>
          </a:prstGeom>
        </p:spPr>
        <p:txBody>
          <a:bodyPr rtlCol="0"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ru-RU" noProof="1"/>
              <a:t>ЩЕЛКНИТЕ, ЧТОБЫ ИЗМЕНИТЬ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1421928"/>
          </a:xfrm>
        </p:spPr>
        <p:txBody>
          <a:bodyPr rtlCol="0"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ru-RU" noProof="1"/>
              <a:t>ИЗМЕНИТЬ 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47927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Слайд think-cell" r:id="rId4" imgW="360" imgH="360" progId="TCLayout.ActiveDocument.1">
                  <p:embed/>
                </p:oleObj>
              </mc:Choice>
              <mc:Fallback>
                <p:oleObj name="Слайд think-cell" r:id="rId4" imgW="360" imgH="360" progId="TCLayout.ActiveDocument.1">
                  <p:embed/>
                  <p:pic>
                    <p:nvPicPr>
                      <p:cNvPr id="2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7"/>
          <p:cNvSpPr txBox="1">
            <a:spLocks noChangeArrowheads="1"/>
          </p:cNvSpPr>
          <p:nvPr userDrawn="1"/>
        </p:nvSpPr>
        <p:spPr bwMode="auto">
          <a:xfrm>
            <a:off x="2547938" y="1701801"/>
            <a:ext cx="4006850" cy="755650"/>
          </a:xfrm>
          <a:prstGeom prst="rect">
            <a:avLst/>
          </a:prstGeom>
          <a:noFill/>
          <a:ln>
            <a:noFill/>
          </a:ln>
          <a:effectLst>
            <a:outerShdw sx="0" sy="0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9A9A9A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1400" b="1">
                <a:solidFill>
                  <a:srgbClr val="FFFFFF"/>
                </a:solidFill>
              </a:rPr>
              <a:t>Министерство труда и</a:t>
            </a:r>
          </a:p>
          <a:p>
            <a:pPr eaLnBrk="1" hangingPunct="1"/>
            <a:r>
              <a:rPr lang="ru-RU" altLang="ru-RU" sz="1400" b="1">
                <a:solidFill>
                  <a:srgbClr val="FFFFFF"/>
                </a:solidFill>
              </a:rPr>
              <a:t>социальной защиты населения</a:t>
            </a:r>
          </a:p>
          <a:p>
            <a:pPr eaLnBrk="1" hangingPunct="1"/>
            <a:r>
              <a:rPr lang="ru-RU" altLang="ru-RU" sz="1400" b="1">
                <a:solidFill>
                  <a:srgbClr val="FFFFFF"/>
                </a:solidFill>
              </a:rPr>
              <a:t>Республики Казахстан</a:t>
            </a:r>
            <a:endParaRPr lang="en-US" altLang="ru-RU"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3331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6" r:id="rId19"/>
    <p:sldLayoutId id="214748367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304940B-9735-43EC-AFC9-95E26D6BEE8C}"/>
              </a:ext>
            </a:extLst>
          </p:cNvPr>
          <p:cNvSpPr/>
          <p:nvPr/>
        </p:nvSpPr>
        <p:spPr>
          <a:xfrm>
            <a:off x="363676" y="4825706"/>
            <a:ext cx="573232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айда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тексеру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жүргізілген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Анықталған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заңбұзушылықтар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-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нұсқама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-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орындалғаны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тексеру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салынып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сомасы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4 266 220 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AF7F6BBD-8A70-4CB0-82DF-78B3784192D5}"/>
              </a:ext>
            </a:extLst>
          </p:cNvPr>
          <p:cNvSpPr/>
          <p:nvPr/>
        </p:nvSpPr>
        <p:spPr>
          <a:xfrm>
            <a:off x="6183086" y="4709503"/>
            <a:ext cx="5894983" cy="2113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айда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тексеру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жүргізілді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профилактикалық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жоспардан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alt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Анықталған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заңбұзушылықтар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-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нұсқама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саны 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орындалғаны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бары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7431" indent="-247431">
              <a:spcBef>
                <a:spcPct val="0"/>
              </a:spcBef>
              <a:spcAft>
                <a:spcPts val="1039"/>
              </a:spcAft>
              <a:buFont typeface="Wingdings" panose="05000000000000000000" pitchFamily="2" charset="2"/>
              <a:buChar char="§"/>
            </a:pP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тексеру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субъектісіне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салынып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сомасы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1039"/>
              </a:spcAft>
            </a:pP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1 773 250 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AA8D1C31-97F9-7267-47CF-951F838CD101}"/>
              </a:ext>
            </a:extLst>
          </p:cNvPr>
          <p:cNvSpPr txBox="1">
            <a:spLocks/>
          </p:cNvSpPr>
          <p:nvPr/>
        </p:nvSpPr>
        <p:spPr>
          <a:xfrm>
            <a:off x="11882972" y="6512100"/>
            <a:ext cx="309028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Picture background">
            <a:extLst>
              <a:ext uri="{FF2B5EF4-FFF2-40B4-BE49-F238E27FC236}">
                <a16:creationId xmlns:a16="http://schemas.microsoft.com/office/drawing/2014/main" xmlns="" id="{FD118AA5-AF22-4863-A8BA-EA199E45A9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29356" y="407455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7DDB37A3-5DB4-4FC5-99F3-74AC8E6E21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158892"/>
              </p:ext>
            </p:extLst>
          </p:nvPr>
        </p:nvGraphicFramePr>
        <p:xfrm>
          <a:off x="363676" y="724329"/>
          <a:ext cx="11221683" cy="4025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696030-90C1-40CE-A22F-129F5BA8FFE3}"/>
              </a:ext>
            </a:extLst>
          </p:cNvPr>
          <p:cNvSpPr txBox="1"/>
          <p:nvPr/>
        </p:nvSpPr>
        <p:spPr>
          <a:xfrm>
            <a:off x="1367553" y="2679688"/>
            <a:ext cx="439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FC2F2ED-3680-4780-A720-E634868AE7CE}"/>
              </a:ext>
            </a:extLst>
          </p:cNvPr>
          <p:cNvSpPr txBox="1"/>
          <p:nvPr/>
        </p:nvSpPr>
        <p:spPr>
          <a:xfrm rot="10800000" flipV="1">
            <a:off x="2217215" y="1014781"/>
            <a:ext cx="453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F83FBFA-6B44-4940-885A-79ED53E4DB0C}"/>
              </a:ext>
            </a:extLst>
          </p:cNvPr>
          <p:cNvSpPr txBox="1"/>
          <p:nvPr/>
        </p:nvSpPr>
        <p:spPr>
          <a:xfrm>
            <a:off x="3074972" y="2833577"/>
            <a:ext cx="412695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7EE7493-3391-4D4F-B583-E0FA3F5A6470}"/>
              </a:ext>
            </a:extLst>
          </p:cNvPr>
          <p:cNvSpPr txBox="1"/>
          <p:nvPr/>
        </p:nvSpPr>
        <p:spPr>
          <a:xfrm>
            <a:off x="3932730" y="3621430"/>
            <a:ext cx="388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5404C1C-50CC-41D7-B042-6ABB8310866C}"/>
              </a:ext>
            </a:extLst>
          </p:cNvPr>
          <p:cNvSpPr txBox="1"/>
          <p:nvPr/>
        </p:nvSpPr>
        <p:spPr>
          <a:xfrm>
            <a:off x="4657717" y="2871424"/>
            <a:ext cx="529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35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096FBB5A-CA2C-47AD-A4F1-99BF34E79C43}"/>
              </a:ext>
            </a:extLst>
          </p:cNvPr>
          <p:cNvSpPr txBox="1"/>
          <p:nvPr/>
        </p:nvSpPr>
        <p:spPr>
          <a:xfrm>
            <a:off x="6837770" y="3025033"/>
            <a:ext cx="445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768BF81-1423-4427-B9C0-7E76E07B3B1D}"/>
              </a:ext>
            </a:extLst>
          </p:cNvPr>
          <p:cNvSpPr txBox="1"/>
          <p:nvPr/>
        </p:nvSpPr>
        <p:spPr>
          <a:xfrm>
            <a:off x="7638882" y="1797406"/>
            <a:ext cx="493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F6709542-46F6-41ED-B9B2-2855D531A629}"/>
              </a:ext>
            </a:extLst>
          </p:cNvPr>
          <p:cNvSpPr txBox="1"/>
          <p:nvPr/>
        </p:nvSpPr>
        <p:spPr>
          <a:xfrm>
            <a:off x="8429140" y="3203896"/>
            <a:ext cx="836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24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909196B1-69E2-4AF9-89BF-9BE5897C5E90}"/>
              </a:ext>
            </a:extLst>
          </p:cNvPr>
          <p:cNvSpPr txBox="1"/>
          <p:nvPr/>
        </p:nvSpPr>
        <p:spPr>
          <a:xfrm>
            <a:off x="9265381" y="3359820"/>
            <a:ext cx="655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12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4634899-0C72-4F82-AA6C-9929A96C9086}"/>
              </a:ext>
            </a:extLst>
          </p:cNvPr>
          <p:cNvSpPr txBox="1"/>
          <p:nvPr/>
        </p:nvSpPr>
        <p:spPr>
          <a:xfrm rot="10800000" flipV="1">
            <a:off x="10171686" y="3331389"/>
            <a:ext cx="388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B601E04-3778-057E-7741-BF11466D91A2}"/>
              </a:ext>
            </a:extLst>
          </p:cNvPr>
          <p:cNvSpPr/>
          <p:nvPr/>
        </p:nvSpPr>
        <p:spPr>
          <a:xfrm>
            <a:off x="1178720" y="151091"/>
            <a:ext cx="1031442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 </a:t>
            </a:r>
            <a:r>
              <a:rPr lang="ru-RU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 </a:t>
            </a:r>
            <a:r>
              <a:rPr lang="ru-RU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АЙДА ЖҮРГІЗІЛГЕН МЕМЛЕКЕТТІК БАҚЫЛАУ</a:t>
            </a:r>
            <a:endParaRPr lang="ru-RU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Номер слайда 3">
            <a:extLst>
              <a:ext uri="{FF2B5EF4-FFF2-40B4-BE49-F238E27FC236}">
                <a16:creationId xmlns="" xmlns:a16="http://schemas.microsoft.com/office/drawing/2014/main" id="{D9714E2A-526C-4F5C-AB23-54C5D479FD4A}"/>
              </a:ext>
            </a:extLst>
          </p:cNvPr>
          <p:cNvSpPr txBox="1">
            <a:spLocks/>
          </p:cNvSpPr>
          <p:nvPr/>
        </p:nvSpPr>
        <p:spPr>
          <a:xfrm>
            <a:off x="11698750" y="6415460"/>
            <a:ext cx="418716" cy="365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 rtl="0">
              <a:defRPr lang="ru-RU"/>
            </a:defPPr>
            <a:lvl1pPr marL="0" lvl="0" indent="0" algn="r" defTabSz="914400" rtl="0" eaLnBrk="1" latinLnBrk="0" hangingPunct="1">
              <a:spcBef>
                <a:spcPts val="0"/>
              </a:spcBef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lvl="1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lvl="2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lvl="3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lvl="4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lvl="5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lvl="6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lvl="7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lvl="8" indent="0" algn="r" defTabSz="914400" rtl="0" eaLnBrk="1" latinLnBrk="0" hangingPunct="1">
              <a:spcBef>
                <a:spcPts val="0"/>
              </a:spcBef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12555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30740512_TF34076243" id="{94C2722F-8848-4209-9C4C-09427914FB00}" vid="{8B6D946A-4E88-4114-B5AD-CF66231E8EA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19797F-2510-4681-A59B-FCD8F3733FE0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tf34076243_win32</Template>
  <TotalTime>2249</TotalTime>
  <Words>113</Words>
  <Application>Microsoft Office PowerPoint</Application>
  <PresentationFormat>Произвольный</PresentationFormat>
  <Paragraphs>23</Paragraphs>
  <Slides>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Слайд think-cell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dlx</dc:creator>
  <cp:lastModifiedBy>User</cp:lastModifiedBy>
  <cp:revision>1180</cp:revision>
  <cp:lastPrinted>2026-09-14T07:09:11Z</cp:lastPrinted>
  <dcterms:created xsi:type="dcterms:W3CDTF">2023-09-08T11:31:07Z</dcterms:created>
  <dcterms:modified xsi:type="dcterms:W3CDTF">2026-10-06T04:32:14Z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