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0534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9883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3284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87497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869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4166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053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4804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77659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78205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3651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57555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054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6757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79926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8033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6782D-039A-4DF3-A6A3-3D2BDCF5D5C5}" type="datetimeFigureOut">
              <a:rPr lang="ru-KZ" smtClean="0"/>
              <a:t>05.10.2026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2F2A45E-4A45-46D9-AE12-206D5C2A01D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133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1BBE62E-CADE-4371-9E86-EDFD49944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</a:t>
            </a:r>
            <a:r>
              <a:rPr lang="en-US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ҚТӨБЕ ОБЛЫСЫНЫҢ БАЛАЛАР ҚҰҚЫҚТАРЫН ҚОРҒАУ БАСҚАРМАСЫ</a:t>
            </a:r>
            <a:r>
              <a:rPr lang="ru-RU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</a:t>
            </a:r>
            <a:r>
              <a:rPr lang="en-US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</a:t>
            </a:r>
            <a:r>
              <a:rPr lang="ru-RU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ММ-НІҢ</a:t>
            </a:r>
            <a:br>
              <a:rPr lang="ru-KZ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KZ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2026-2028 </a:t>
            </a:r>
            <a:r>
              <a:rPr lang="ru-KZ" sz="2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жылдарға</a:t>
            </a:r>
            <a:r>
              <a:rPr lang="ru-KZ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2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арналған</a:t>
            </a:r>
            <a:r>
              <a:rPr lang="ru-KZ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2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бюджеттік</a:t>
            </a:r>
            <a:br>
              <a:rPr lang="ru-KZ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KZ" sz="2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бағдарламасын</a:t>
            </a:r>
            <a:r>
              <a:rPr lang="ru-KZ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20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нақтылау</a:t>
            </a:r>
            <a:br>
              <a:rPr lang="ru-KZ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KZ" sz="20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АЗАМАТТЫҚ БЮДЖЕТІ</a:t>
            </a:r>
            <a:endParaRPr lang="ru-KZ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37AEF3F-E4D0-4869-A623-6DA84B191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kk-KZ" sz="18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kk-KZ" i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kk-KZ" sz="1800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ru-KZ" sz="1800" i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Ақтөбе</a:t>
            </a:r>
            <a:r>
              <a:rPr lang="ru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i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облыстық</a:t>
            </a:r>
            <a:r>
              <a:rPr lang="ru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i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мәслихатының</a:t>
            </a:r>
            <a:r>
              <a:rPr lang="ru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KZ" sz="18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ru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</a:t>
            </a:r>
            <a:r>
              <a:rPr lang="kk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i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жылдың</a:t>
            </a:r>
            <a:r>
              <a:rPr lang="ru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 қыркүйек</a:t>
            </a:r>
            <a:r>
              <a:rPr lang="ru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№ </a:t>
            </a:r>
            <a:r>
              <a:rPr lang="kk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352</a:t>
            </a:r>
            <a:r>
              <a:rPr lang="ru-KZ" sz="1800" i="1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KZ" sz="1800" i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шешімі</a:t>
            </a:r>
            <a:endParaRPr lang="ru-KZ" sz="18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endParaRPr lang="ru-RU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18849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84ECB-288A-4F16-8070-839A5C44F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914400" eaLnBrk="0" fontAlgn="base" hangingPunct="0">
              <a:spcAft>
                <a:spcPct val="0"/>
              </a:spcAft>
            </a:pPr>
            <a:br>
              <a:rPr lang="kk-KZ" altLang="ru-KZ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Z" sz="1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0CA5C4-E3B3-4B79-9E2B-DFFC5010E984}"/>
              </a:ext>
            </a:extLst>
          </p:cNvPr>
          <p:cNvSpPr txBox="1"/>
          <p:nvPr/>
        </p:nvSpPr>
        <p:spPr>
          <a:xfrm>
            <a:off x="1157682" y="511729"/>
            <a:ext cx="3900880" cy="1062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Ақтөбе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облысының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балалар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құқықтарын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қорғау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басқармасы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КММ-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нің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2026-2028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жылдарға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арналған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бюджетін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нақтылау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u-KZ" sz="1400" b="1" kern="100" dirty="0" err="1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қыркүйек</a:t>
            </a:r>
            <a:r>
              <a:rPr lang="ru-KZ" sz="14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 </a:t>
            </a:r>
            <a:endParaRPr lang="ru-KZ" sz="1400" kern="1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AB203F64-08AD-49D5-A77C-DC25D28F87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2508170"/>
          <a:ext cx="8596313" cy="3185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3257">
                  <a:extLst>
                    <a:ext uri="{9D8B030D-6E8A-4147-A177-3AD203B41FA5}">
                      <a16:colId xmlns:a16="http://schemas.microsoft.com/office/drawing/2014/main" val="2222811986"/>
                    </a:ext>
                  </a:extLst>
                </a:gridCol>
                <a:gridCol w="1725773">
                  <a:extLst>
                    <a:ext uri="{9D8B030D-6E8A-4147-A177-3AD203B41FA5}">
                      <a16:colId xmlns:a16="http://schemas.microsoft.com/office/drawing/2014/main" val="2580705272"/>
                    </a:ext>
                  </a:extLst>
                </a:gridCol>
                <a:gridCol w="2528172">
                  <a:extLst>
                    <a:ext uri="{9D8B030D-6E8A-4147-A177-3AD203B41FA5}">
                      <a16:colId xmlns:a16="http://schemas.microsoft.com/office/drawing/2014/main" val="2356246811"/>
                    </a:ext>
                  </a:extLst>
                </a:gridCol>
                <a:gridCol w="2528172">
                  <a:extLst>
                    <a:ext uri="{9D8B030D-6E8A-4147-A177-3AD203B41FA5}">
                      <a16:colId xmlns:a16="http://schemas.microsoft.com/office/drawing/2014/main" val="320225815"/>
                    </a:ext>
                  </a:extLst>
                </a:gridCol>
                <a:gridCol w="900939">
                  <a:extLst>
                    <a:ext uri="{9D8B030D-6E8A-4147-A177-3AD203B41FA5}">
                      <a16:colId xmlns:a16="http://schemas.microsoft.com/office/drawing/2014/main" val="3543191018"/>
                    </a:ext>
                  </a:extLst>
                </a:gridCol>
              </a:tblGrid>
              <a:tr h="449873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Бағдарлама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Атауы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Жоспарланған кезең, мың теңге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6011"/>
                  </a:ext>
                </a:extLst>
              </a:tr>
              <a:tr h="305959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2026 жыл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2027 жыл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2028 жыл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extLst>
                  <a:ext uri="{0D108BD9-81ED-4DB2-BD59-A6C34878D82A}">
                    <a16:rowId xmlns:a16="http://schemas.microsoft.com/office/drawing/2014/main" val="2185320567"/>
                  </a:ext>
                </a:extLst>
              </a:tr>
              <a:tr h="333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Барлық шығыстар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00">
                          <a:effectLst/>
                        </a:rPr>
                        <a:t>56 385</a:t>
                      </a:r>
                      <a:r>
                        <a:rPr lang="en-US" sz="1100" kern="100">
                          <a:effectLst/>
                        </a:rPr>
                        <a:t>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45 813,0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45 844,0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extLst>
                  <a:ext uri="{0D108BD9-81ED-4DB2-BD59-A6C34878D82A}">
                    <a16:rowId xmlns:a16="http://schemas.microsoft.com/office/drawing/2014/main" val="3749298414"/>
                  </a:ext>
                </a:extLst>
              </a:tr>
              <a:tr h="528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00">
                          <a:effectLst/>
                        </a:rPr>
                        <a:t>Барлығы: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00" dirty="0">
                          <a:effectLst/>
                        </a:rPr>
                        <a:t>56 385</a:t>
                      </a:r>
                      <a:r>
                        <a:rPr lang="en-US" sz="1100" kern="100">
                          <a:effectLst/>
                        </a:rPr>
                        <a:t>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45 813,0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45 844,0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extLst>
                  <a:ext uri="{0D108BD9-81ED-4DB2-BD59-A6C34878D82A}">
                    <a16:rowId xmlns:a16="http://schemas.microsoft.com/office/drawing/2014/main" val="896360662"/>
                  </a:ext>
                </a:extLst>
              </a:tr>
              <a:tr h="1123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100" kern="100">
                          <a:effectLst/>
                        </a:rPr>
                        <a:t>276 001 000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ru-KZ" sz="1100" kern="100">
                          <a:effectLst/>
                        </a:rPr>
                        <a:t>«Жергілікті деңгейде балалар  құқықтарын қорғау саласындағы мемлекеттік саясатты іске асыру жөніндегі қызметтер», 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99" marR="8499" marT="849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kk-KZ" sz="1100" kern="100">
                          <a:effectLst/>
                        </a:rPr>
                        <a:t>56 385,0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45 813,0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100">
                          <a:effectLst/>
                        </a:rPr>
                        <a:t>45 844,0</a:t>
                      </a:r>
                      <a:endParaRPr lang="ru-KZ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extLst>
                  <a:ext uri="{0D108BD9-81ED-4DB2-BD59-A6C34878D82A}">
                    <a16:rowId xmlns:a16="http://schemas.microsoft.com/office/drawing/2014/main" val="942205627"/>
                  </a:ext>
                </a:extLst>
              </a:tr>
              <a:tr h="414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99" marR="8499" marT="8499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KZ" sz="11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589" marR="81589" marT="40795" marB="40795"/>
                </a:tc>
                <a:extLst>
                  <a:ext uri="{0D108BD9-81ED-4DB2-BD59-A6C34878D82A}">
                    <a16:rowId xmlns:a16="http://schemas.microsoft.com/office/drawing/2014/main" val="2967114663"/>
                  </a:ext>
                </a:extLst>
              </a:tr>
            </a:tbl>
          </a:graphicData>
        </a:graphic>
      </p:graphicFrame>
      <p:sp>
        <p:nvSpPr>
          <p:cNvPr id="11" name="Rectangle 2">
            <a:extLst>
              <a:ext uri="{FF2B5EF4-FFF2-40B4-BE49-F238E27FC236}">
                <a16:creationId xmlns:a16="http://schemas.microsoft.com/office/drawing/2014/main" id="{F39F1670-8920-4EDD-9BD2-BC22CC88D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25082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2553886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105</Words>
  <Application>Microsoft Office PowerPoint</Application>
  <PresentationFormat>Широкоэкранный</PresentationFormat>
  <Paragraphs>31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Trebuchet MS</vt:lpstr>
      <vt:lpstr>Wingdings 3</vt:lpstr>
      <vt:lpstr>Аспект</vt:lpstr>
      <vt:lpstr>АҚТӨБЕ ОБЛЫСЫНЫҢ БАЛАЛАР ҚҰҚЫҚТАРЫН ҚОРҒАУ БАСҚАРМАСЫ» КММ-НІҢ 2026-2028 жылдарға арналған бюджеттік бағдарламасын нақтылау АЗАМАТТЫҚ БЮДЖЕТІ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по уточнению бюджетных программ КГУ «УПРАВЛЕНИЕ ПО ЗАЩИТЕ ПРАВ ДЕТЕЙ АКТЮБИНСКОЙ ОБЛАСТИ»  на 2026-2028 годы </dc:title>
  <dc:creator>Усербаева Жанаргул Кайратовна</dc:creator>
  <cp:lastModifiedBy>Усербаева Жанаргул Кайратовна</cp:lastModifiedBy>
  <cp:revision>2</cp:revision>
  <dcterms:created xsi:type="dcterms:W3CDTF">2026-10-05T12:34:38Z</dcterms:created>
  <dcterms:modified xsi:type="dcterms:W3CDTF">2026-10-05T12:39:35Z</dcterms:modified>
</cp:coreProperties>
</file>