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4" r:id="rId3"/>
    <p:sldId id="262" r:id="rId4"/>
    <p:sldId id="264" r:id="rId5"/>
    <p:sldId id="265" r:id="rId6"/>
    <p:sldId id="266" r:id="rId7"/>
    <p:sldId id="280" r:id="rId8"/>
    <p:sldId id="275" r:id="rId9"/>
    <p:sldId id="279" r:id="rId10"/>
    <p:sldId id="271" r:id="rId11"/>
    <p:sldId id="272" r:id="rId12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AFC"/>
    <a:srgbClr val="FBC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6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6457081081228742"/>
                  <c:y val="-0.25423676648540561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Трансферт </a:t>
                    </a:r>
                    <a:r>
                      <a:rPr lang="ru-RU" dirty="0" err="1"/>
                      <a:t>түсімдері</a:t>
                    </a:r>
                    <a:r>
                      <a:rPr lang="ru-RU" baseline="0" dirty="0"/>
                      <a:t>; 5045,3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931-41D6-99CC-8AFCD5172959}"/>
                </c:ext>
              </c:extLst>
            </c:dLbl>
            <c:dLbl>
              <c:idx val="1"/>
              <c:layout>
                <c:manualLayout>
                  <c:x val="0"/>
                  <c:y val="0.1825093758351174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Негізгі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капиталды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сатудан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түсетін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түсімдер</a:t>
                    </a:r>
                    <a:r>
                      <a:rPr lang="ru-RU" dirty="0"/>
                      <a:t>;</a:t>
                    </a:r>
                  </a:p>
                  <a:p>
                    <a:r>
                      <a:rPr lang="ru-RU" dirty="0"/>
                      <a:t> 0,6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E29-4D4F-B4E9-830948327626}"/>
                </c:ext>
              </c:extLst>
            </c:dLbl>
            <c:dLbl>
              <c:idx val="2"/>
              <c:layout>
                <c:manualLayout>
                  <c:x val="3.9969058709346132E-2"/>
                  <c:y val="-1.4232652828364421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Салық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түсімдері</a:t>
                    </a:r>
                    <a:r>
                      <a:rPr lang="ru-RU" baseline="0" dirty="0"/>
                      <a:t>; 1217,5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E29-4D4F-B4E9-830948327626}"/>
                </c:ext>
              </c:extLst>
            </c:dLbl>
            <c:dLbl>
              <c:idx val="3"/>
              <c:layout>
                <c:manualLayout>
                  <c:x val="8.2993376373870636E-2"/>
                  <c:y val="1.2512686278101232E-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/>
                      <a:t>Салықтан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тыс</a:t>
                    </a:r>
                    <a:r>
                      <a:rPr lang="ru-RU" dirty="0"/>
                      <a:t> </a:t>
                    </a:r>
                    <a:r>
                      <a:rPr lang="ru-RU" dirty="0" err="1"/>
                      <a:t>түсім</a:t>
                    </a:r>
                    <a:r>
                      <a:rPr lang="ru-RU" baseline="0" dirty="0"/>
                      <a:t>; </a:t>
                    </a:r>
                  </a:p>
                  <a:p>
                    <a:r>
                      <a:rPr lang="ru-RU" baseline="0" dirty="0"/>
                      <a:t>19,6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F931-41D6-99CC-8AFCD51729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Поступления трансфертов</c:v>
                </c:pt>
                <c:pt idx="1">
                  <c:v>Поступления от продажи основного капитала</c:v>
                </c:pt>
                <c:pt idx="2">
                  <c:v>Налоговые поступления</c:v>
                </c:pt>
                <c:pt idx="3">
                  <c:v>Неналоговые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5016.5</c:v>
                </c:pt>
                <c:pt idx="1">
                  <c:v>1.3</c:v>
                </c:pt>
                <c:pt idx="2">
                  <c:v>1177.9000000000001</c:v>
                </c:pt>
                <c:pt idx="3">
                  <c:v>58.6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29-4D4F-B4E9-830948327626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20155841270161903"/>
                  <c:y val="4.9528658763920395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Әлеуметтік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қорғау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және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қамсыздандыру</a:t>
                    </a:r>
                    <a:r>
                      <a:rPr lang="ru-RU" baseline="0" dirty="0"/>
                      <a:t> 518,2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97309665317259"/>
                      <c:h val="0.22112069705152379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422E-4E1D-9566-FCC4A44E45F9}"/>
                </c:ext>
              </c:extLst>
            </c:dLbl>
            <c:dLbl>
              <c:idx val="1"/>
              <c:layout>
                <c:manualLayout>
                  <c:x val="-2.7694351683605511E-2"/>
                  <c:y val="4.9528658763920673E-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Мәдениет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, спорт, туризм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және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ақпараттық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кеңістік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;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8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baseline="0" dirty="0"/>
                      <a:t>818,5</a:t>
                    </a:r>
                    <a:endParaRPr lang="ru-RU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22E-4E1D-9566-FCC4A44E45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Қоғамдық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тәртіп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,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мемлекеттік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қызметтер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; </a:t>
                    </a:r>
                    <a:r>
                      <a:rPr lang="ru-RU" baseline="0" dirty="0"/>
                      <a:t>2456,3</a:t>
                    </a:r>
                    <a:endParaRPr lang="ru-RU" sz="1800" b="0" i="0" u="none" strike="noStrike" kern="1200" baseline="0" dirty="0">
                      <a:solidFill>
                        <a:prstClr val="black"/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A3A-498E-8A5F-80191F248CAA}"/>
                </c:ext>
              </c:extLst>
            </c:dLbl>
            <c:dLbl>
              <c:idx val="3"/>
              <c:layout>
                <c:manualLayout>
                  <c:x val="8.0167860136752551E-3"/>
                  <c:y val="-3.5750566031649916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/>
                    </a:pPr>
                    <a:r>
                      <a:rPr lang="ru-RU" sz="1600" b="0" i="0" u="none" strike="noStrike" kern="1200" baseline="0" dirty="0" err="1">
                        <a:solidFill>
                          <a:prstClr val="black"/>
                        </a:solidFill>
                      </a:rPr>
                      <a:t>Ауыл</a:t>
                    </a:r>
                    <a:r>
                      <a:rPr lang="ru-RU" sz="16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600" b="0" i="0" u="none" strike="noStrike" kern="1200" baseline="0" dirty="0" err="1">
                        <a:solidFill>
                          <a:prstClr val="black"/>
                        </a:solidFill>
                      </a:rPr>
                      <a:t>шаруашылығы</a:t>
                    </a:r>
                    <a:r>
                      <a:rPr lang="ru-RU" sz="1600" baseline="0" dirty="0"/>
                      <a:t>; </a:t>
                    </a:r>
                    <a:fld id="{1DDDB6F2-1B57-482F-BCF2-6E30C624D5F2}" type="VALUE">
                      <a:rPr lang="en-US" baseline="0"/>
                      <a:pPr>
                        <a:defRPr/>
                      </a:pPr>
                      <a:t>[ЗНАЧЕНИЕ]</a:t>
                    </a:fld>
                    <a:endParaRPr lang="ru-RU" sz="1600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9192128331012"/>
                      <c:h val="0.1559045991886787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A3A-498E-8A5F-80191F248CAA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Тұрғын-үй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коммуналдық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шаруашылығы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; </a:t>
                    </a:r>
                    <a:r>
                      <a:rPr lang="ru-RU" baseline="0" dirty="0"/>
                      <a:t> 255,5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A3A-498E-8A5F-80191F248CAA}"/>
                </c:ext>
              </c:extLst>
            </c:dLbl>
            <c:dLbl>
              <c:idx val="5"/>
              <c:layout>
                <c:manualLayout>
                  <c:x val="-8.0167860136752547E-5"/>
                  <c:y val="-0.2442476557734817"/>
                </c:manualLayout>
              </c:layout>
              <c:tx>
                <c:rich>
                  <a:bodyPr/>
                  <a:lstStyle/>
                  <a:p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Көлік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</a:t>
                    </a:r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және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коммуникация;</a:t>
                    </a:r>
                    <a:r>
                      <a:rPr lang="ru-RU" baseline="0" dirty="0"/>
                      <a:t> 134,9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22E-4E1D-9566-FCC4A44E45F9}"/>
                </c:ext>
              </c:extLst>
            </c:dLbl>
            <c:dLbl>
              <c:idx val="6"/>
              <c:layout>
                <c:manualLayout>
                  <c:x val="9.2542001761053178E-2"/>
                  <c:y val="-2.7078331718777056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0" i="0" u="none" strike="noStrike" kern="1200" baseline="0" dirty="0" err="1">
                        <a:solidFill>
                          <a:prstClr val="black"/>
                        </a:solidFill>
                      </a:rPr>
                      <a:t>Өзге</a:t>
                    </a:r>
                    <a:r>
                      <a:rPr lang="ru-RU" sz="1800" b="0" i="0" u="none" strike="noStrike" kern="1200" baseline="0" dirty="0">
                        <a:solidFill>
                          <a:prstClr val="black"/>
                        </a:solidFill>
                      </a:rPr>
                      <a:t> де</a:t>
                    </a:r>
                    <a:r>
                      <a:rPr lang="ru-RU" baseline="0" dirty="0"/>
                      <a:t>; 2355,3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587D-4226-BF98-F4036ED08E5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Социальная защита и обеспечение</c:v>
                </c:pt>
                <c:pt idx="1">
                  <c:v>Культура, спорт, туризм и информационное пространство</c:v>
                </c:pt>
                <c:pt idx="2">
                  <c:v>Общественный порядок и государственные услуги</c:v>
                </c:pt>
                <c:pt idx="3">
                  <c:v>Сельское хозяйство</c:v>
                </c:pt>
                <c:pt idx="4">
                  <c:v>Жилищно-коммунальное хозяйство</c:v>
                </c:pt>
                <c:pt idx="5">
                  <c:v>Транспорт и коммуникации</c:v>
                </c:pt>
                <c:pt idx="6">
                  <c:v>Прочие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528.4</c:v>
                </c:pt>
                <c:pt idx="1">
                  <c:v>84.9</c:v>
                </c:pt>
                <c:pt idx="2">
                  <c:v>2361.1</c:v>
                </c:pt>
                <c:pt idx="3">
                  <c:v>78.099999999999994</c:v>
                </c:pt>
                <c:pt idx="4">
                  <c:v>254.9</c:v>
                </c:pt>
                <c:pt idx="5">
                  <c:v>135.80000000000001</c:v>
                </c:pt>
                <c:pt idx="6">
                  <c:v>2364.9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2E-4E1D-9566-FCC4A44E45F9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6108AD-755A-4558-9862-E55481C38B88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5B4439-8E4B-4D37-9A10-604CCD021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3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180B94-B900-4180-AC1A-850DE472C4F5}" type="slidenum">
              <a:rPr lang="ru-RU" altLang="ru-RU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882F5-AA2B-4E7C-906D-A36C1BA532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8A8BB-C4A8-4B27-9ACF-F33DA89C5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44258-F46F-448E-9380-B6CDB1874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913" y="-522"/>
            <a:ext cx="9144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261003" y="6301367"/>
            <a:ext cx="2939143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5598" y="6344689"/>
            <a:ext cx="2057400" cy="16619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2821"/>
            <a:ext cx="7886700" cy="754053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261003" y="6301367"/>
            <a:ext cx="2939143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2238" y="79881"/>
            <a:ext cx="1374876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8" y="268785"/>
            <a:ext cx="7886700" cy="7540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5598" y="6344689"/>
            <a:ext cx="2057400" cy="16619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2184" y="2389238"/>
            <a:ext cx="1438481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3667" y="1187120"/>
            <a:ext cx="1377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43667" y="4154366"/>
            <a:ext cx="1377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19341" y="2505554"/>
            <a:ext cx="1687773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6" r:id="rId15"/>
    <p:sldLayoutId id="2147483678" r:id="rId16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\Desktop\4340fbb5d5bae7a259f6e81d6fa2c845.jpg"/>
          <p:cNvPicPr>
            <a:picLocks noChangeAspect="1" noChangeArrowheads="1"/>
          </p:cNvPicPr>
          <p:nvPr/>
        </p:nvPicPr>
        <p:blipFill>
          <a:blip r:embed="rId2" cstate="print"/>
          <a:srcRect t="7877"/>
          <a:stretch>
            <a:fillRect/>
          </a:stretch>
        </p:blipFill>
        <p:spPr bwMode="auto">
          <a:xfrm>
            <a:off x="69776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656184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Шарбақты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ауданының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азаматтық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бюджеті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2026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жылдың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қыркүйек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айында</a:t>
            </a:r>
            <a:r>
              <a:rPr lang="ru-RU" altLang="ru-KZ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нақтыланады</a:t>
            </a:r>
            <a:br>
              <a:rPr lang="ru-KZ" altLang="ru-KZ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anose="020B0604020202020204" pitchFamily="34" charset="0"/>
              </a:rPr>
            </a:br>
            <a:br>
              <a:rPr lang="ru-RU" altLang="ru-RU" sz="6000" b="1" i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cs typeface="Times New Roman" pitchFamily="18" charset="0"/>
              </a:rPr>
            </a:br>
            <a:endParaRPr lang="ru-RU" sz="6000" b="1" spc="50" dirty="0">
              <a:ln w="11430"/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BBC055AB-1A96-4BD7-8EEE-2FD0A0C05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243327"/>
            <a:ext cx="65" cy="943856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KZ" sz="2100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KZ" sz="2100" dirty="0">
              <a:solidFill>
                <a:srgbClr val="1F1F1F"/>
              </a:solidFill>
              <a:latin typeface="inheri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KZ" sz="2100" b="0" i="0" u="none" strike="noStrike" cap="none" normalizeH="0" baseline="0" dirty="0">
              <a:ln>
                <a:noFill/>
              </a:ln>
              <a:solidFill>
                <a:srgbClr val="1F1F1F"/>
              </a:solidFill>
              <a:effectLst/>
              <a:latin typeface="inherit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49B8F9E-D0B8-4CB9-B880-69C6BAAEDA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KZ" altLang="ru-KZ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1" y="981075"/>
            <a:ext cx="8532812" cy="5761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	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Сіздердің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аудан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бюджетінің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негізгі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көрсеткіштері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оны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қалыптастыру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параметрлері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мен бюджет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қаражатын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жұмсау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бағыттары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туралы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мәліметтерді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қамтитын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Шарбақты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ауданының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2026 - 2028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жылдарға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арналған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азаматтық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бюджетін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ұсынамыз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.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2000" noProof="0" dirty="0">
                <a:latin typeface="Arial" pitchFamily="34" charset="0"/>
                <a:cs typeface="Arial" pitchFamily="34" charset="0"/>
              </a:rPr>
              <a:t>            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Бұл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құжат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келесі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бөлімдерді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қамтиды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-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ауданның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әлеуметтік-экономикалық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дамуының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негізгі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көрсеткіштері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-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аудан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бюджетінің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кірістері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мен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шығыстары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;</a:t>
            </a:r>
            <a:endParaRPr lang="ru-RU" altLang="ru-RU" sz="2000" dirty="0">
              <a:latin typeface="Arial" pitchFamily="34" charset="0"/>
              <a:cs typeface="Arial" pitchFamily="34" charset="0"/>
            </a:endParaRP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lang="ru-RU" altLang="ru-RU" sz="2000" dirty="0">
                <a:latin typeface="Arial" pitchFamily="34" charset="0"/>
                <a:cs typeface="Arial" pitchFamily="34" charset="0"/>
              </a:rPr>
              <a:t>     	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Ауданның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2026-2028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жылдарға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арналған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бюджеті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Қазақстан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Республикасының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Бюджет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және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Салық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кодекстеріне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,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Шарбақты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ауданының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2026-2030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жылдарға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арналған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әлеуметтік-экономикалық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даму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болжамына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сәйкес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қалыптастырылды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және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2025 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17 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№154/52, 2026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жылғы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13 </a:t>
            </a:r>
            <a:r>
              <a:rPr kumimoji="0" lang="ru-RU" alt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сәуірдегі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№ 174/59, 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2026 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жылғы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8 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мамырдағы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№ 176/60, 22 </a:t>
            </a:r>
            <a:r>
              <a:rPr lang="ru-RU" altLang="ru-RU" sz="2000" dirty="0" err="1">
                <a:latin typeface="Arial" pitchFamily="34" charset="0"/>
                <a:cs typeface="Arial" pitchFamily="34" charset="0"/>
              </a:rPr>
              <a:t>маусымдағы</a:t>
            </a:r>
            <a:r>
              <a:rPr lang="ru-RU" altLang="ru-RU" sz="2000" dirty="0">
                <a:latin typeface="Arial" pitchFamily="34" charset="0"/>
                <a:cs typeface="Arial" pitchFamily="34" charset="0"/>
              </a:rPr>
              <a:t> №188/63, 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kk-KZ" sz="2000">
                <a:latin typeface="Arial" panose="020B0604020202020204" pitchFamily="34" charset="0"/>
                <a:cs typeface="Arial" panose="020B0604020202020204" pitchFamily="34" charset="0"/>
              </a:rPr>
              <a:t>жылғы 22 </a:t>
            </a:r>
            <a:r>
              <a:rPr lang="kk-KZ" sz="2000" dirty="0">
                <a:latin typeface="Arial" panose="020B0604020202020204" pitchFamily="34" charset="0"/>
                <a:cs typeface="Arial" panose="020B0604020202020204" pitchFamily="34" charset="0"/>
              </a:rPr>
              <a:t>қыркүйектегі </a:t>
            </a:r>
            <a:r>
              <a:rPr lang="ru-RU" altLang="ru-RU" sz="2000" dirty="0">
                <a:latin typeface="Arial" panose="020B0604020202020204" pitchFamily="34" charset="0"/>
                <a:cs typeface="Arial" pitchFamily="34" charset="0"/>
              </a:rPr>
              <a:t>№ 195/66.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7772400" cy="65293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b="1" dirty="0" err="1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Құрметті</a:t>
            </a:r>
            <a:r>
              <a:rPr lang="ru-RU" sz="32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 err="1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оқырмандар</a:t>
            </a:r>
            <a:r>
              <a:rPr lang="ru-RU" sz="32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377956"/>
            <a:ext cx="8496746" cy="7207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b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Шарбақты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2025-2028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әлеуметтік-экономикалық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дамуының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көрсеткіштері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516" name="Group 1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300890"/>
              </p:ext>
            </p:extLst>
          </p:nvPr>
        </p:nvGraphicFramePr>
        <p:xfrm>
          <a:off x="827881" y="1268760"/>
          <a:ext cx="7488238" cy="4723505"/>
        </p:xfrm>
        <a:graphic>
          <a:graphicData uri="http://schemas.openxmlformats.org/drawingml/2006/table">
            <a:tbl>
              <a:tblPr/>
              <a:tblGrid>
                <a:gridCol w="471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№ р/с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Көрсеткіштер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2025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1.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Өткен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жылмен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салыстырғанда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өнімінің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көлемі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106,7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101,4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101,8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Өткен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жылмен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салыстырғанда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өңдеу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өнеркәсібі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өнімінің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көлемі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107,0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101,4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101,8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Өсімдік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өнімінің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(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қызметтерінің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)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нақты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көлем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индексі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, %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127,0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4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Мал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өнімінің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(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қызметтерінің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)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нақты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көлем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индексі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, %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90,2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100,0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Өткен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жылмен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салыстырғанда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жұмыстарының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нақты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көлем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индексі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, %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153,1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Өткен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жылмен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салыстырғанда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бөлшек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тауар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айналымының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нақты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көлем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индексі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, %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105,0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103,5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104,0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104,0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Экономикалық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белсенді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халық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саны,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адам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.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219640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(АЕК), </a:t>
                      </a:r>
                      <a:r>
                        <a:rPr kumimoji="0" lang="ru-RU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3932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4325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4541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4768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088764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i\Desktop\Без названия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869160"/>
            <a:ext cx="2495550" cy="1828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331441"/>
            <a:ext cx="8147050" cy="6492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b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2026-2028 </a:t>
            </a: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бюджет </a:t>
            </a: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түсімінің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болжамы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64433862"/>
              </p:ext>
            </p:extLst>
          </p:nvPr>
        </p:nvGraphicFramePr>
        <p:xfrm>
          <a:off x="1259632" y="1196752"/>
          <a:ext cx="6545037" cy="3694021"/>
        </p:xfrm>
        <a:graphic>
          <a:graphicData uri="http://schemas.openxmlformats.org/drawingml/2006/table">
            <a:tbl>
              <a:tblPr/>
              <a:tblGrid>
                <a:gridCol w="321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98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6283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3 068,8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3 295,4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соның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түсімдері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1 217,5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1 313,9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1 475,9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Салықтан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19,6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62,8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капиталды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түсетін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2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 </a:t>
                      </a: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түсімдері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5 045,3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1 690,7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1 751,2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b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жылға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Шарбақты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бюджет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түсімінің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болжамы</a:t>
            </a: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2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Рисунок SmartArt 3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1215670375"/>
              </p:ext>
            </p:extLst>
          </p:nvPr>
        </p:nvGraphicFramePr>
        <p:xfrm>
          <a:off x="179512" y="1340768"/>
          <a:ext cx="8785671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35975" cy="4714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Шарбақты ауданы бюджетінің шығыстары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5435467"/>
              </p:ext>
            </p:extLst>
          </p:nvPr>
        </p:nvGraphicFramePr>
        <p:xfrm>
          <a:off x="467544" y="908720"/>
          <a:ext cx="7776864" cy="4444657"/>
        </p:xfrm>
        <a:graphic>
          <a:graphicData uri="http://schemas.openxmlformats.org/drawingml/2006/table">
            <a:tbl>
              <a:tblPr/>
              <a:tblGrid>
                <a:gridCol w="4393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93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ШЫҒЫСТАР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6616,8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3 134,5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3 356,4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2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сонің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2456,3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669,7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648,5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518,2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542,0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560,8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255,5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457,7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660,6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818,5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881,6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885,3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шарушылығы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78,1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78,1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134,9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142,0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149,1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569,3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297,7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310,3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кредиттерді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1 703,8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82,2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551" name="Text Box 95"/>
          <p:cNvSpPr txBox="1">
            <a:spLocks noChangeArrowheads="1"/>
          </p:cNvSpPr>
          <p:nvPr/>
        </p:nvSpPr>
        <p:spPr bwMode="auto">
          <a:xfrm>
            <a:off x="6804248" y="620688"/>
            <a:ext cx="1512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b="1" dirty="0" err="1">
                <a:latin typeface="Arial" pitchFamily="34" charset="0"/>
                <a:cs typeface="Arial" pitchFamily="34" charset="0"/>
              </a:rPr>
              <a:t>млн.теңге</a:t>
            </a:r>
            <a:endParaRPr lang="ru-RU" alt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2026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жылы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Шарбақты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аудандық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бюджетінен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қаражатты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игерудің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негізгі</a:t>
            </a: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бағыттары</a:t>
            </a:r>
            <a:b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млн. </a:t>
            </a:r>
            <a:r>
              <a:rPr lang="ru-RU" altLang="ru-RU" sz="24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28669509"/>
              </p:ext>
            </p:extLst>
          </p:nvPr>
        </p:nvGraphicFramePr>
        <p:xfrm>
          <a:off x="179512" y="1340768"/>
          <a:ext cx="871296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C:\Users\Di\Desktop\3882cf3e23934c266d10ad5cc2e46b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25752"/>
            <a:ext cx="343904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8933E6-A6B2-4DAC-B715-31603369B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539552" y="3717032"/>
            <a:ext cx="2765509" cy="1196491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518 235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м.т</a:t>
            </a:r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.</a:t>
            </a: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7,8 %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827584" y="5229200"/>
            <a:ext cx="219421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Әлеуметтік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сала</a:t>
            </a:r>
          </a:p>
        </p:txBody>
      </p:sp>
      <p:sp>
        <p:nvSpPr>
          <p:cNvPr id="9" name="Rounded Rectangle 113">
            <a:extLst>
              <a:ext uri="{FF2B5EF4-FFF2-40B4-BE49-F238E27FC236}">
                <a16:creationId xmlns:a16="http://schemas.microsoft.com/office/drawing/2014/main" id="{3186CA85-2BF4-4F2E-AA61-4BFCF5D056C3}"/>
              </a:ext>
            </a:extLst>
          </p:cNvPr>
          <p:cNvSpPr/>
          <p:nvPr/>
        </p:nvSpPr>
        <p:spPr>
          <a:xfrm>
            <a:off x="5513284" y="3789040"/>
            <a:ext cx="2587107" cy="1124483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818 444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м.т</a:t>
            </a:r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.</a:t>
            </a: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  12,4 %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5A49915-C647-453A-AF57-A1E08E8E46DF}"/>
              </a:ext>
            </a:extLst>
          </p:cNvPr>
          <p:cNvSpPr txBox="1">
            <a:spLocks/>
          </p:cNvSpPr>
          <p:nvPr/>
        </p:nvSpPr>
        <p:spPr>
          <a:xfrm>
            <a:off x="5752767" y="5230202"/>
            <a:ext cx="23476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Мәдениет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, спорт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және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ақпараттық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кеңістік</a:t>
            </a:r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саласы</a:t>
            </a:r>
            <a:endParaRPr lang="ru-RU" sz="2000" dirty="0">
              <a:solidFill>
                <a:schemeClr val="tx1"/>
              </a:solidFill>
              <a:latin typeface="+mn-lt"/>
              <a:ea typeface="VTB Group Cond Book" panose="020B0506050504020204" pitchFamily="34" charset="77"/>
            </a:endParaRP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3913" y="0"/>
            <a:ext cx="9136175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7268"/>
            <a:ext cx="7886700" cy="1369606"/>
          </a:xfrm>
        </p:spPr>
        <p:txBody>
          <a:bodyPr/>
          <a:lstStyle/>
          <a:p>
            <a:r>
              <a:rPr lang="ru-RU" b="1" dirty="0" err="1"/>
              <a:t>Бюджеттің</a:t>
            </a:r>
            <a:r>
              <a:rPr lang="ru-RU" b="1" dirty="0"/>
              <a:t> </a:t>
            </a:r>
            <a:r>
              <a:rPr lang="ru-RU" b="1" dirty="0" err="1"/>
              <a:t>әлеуметтік</a:t>
            </a:r>
            <a:r>
              <a:rPr lang="ru-RU" b="1" dirty="0"/>
              <a:t> </a:t>
            </a:r>
            <a:r>
              <a:rPr lang="ru-RU" b="1" dirty="0" err="1"/>
              <a:t>бағыттылығы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49976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7" y="164141"/>
            <a:ext cx="8156971" cy="1246495"/>
          </a:xfrm>
        </p:spPr>
        <p:txBody>
          <a:bodyPr/>
          <a:lstStyle/>
          <a:p>
            <a:r>
              <a:rPr lang="ru-RU" sz="3600" b="1" dirty="0" err="1"/>
              <a:t>Көлік</a:t>
            </a:r>
            <a:r>
              <a:rPr lang="ru-RU" sz="3600" b="1" dirty="0"/>
              <a:t> </a:t>
            </a:r>
            <a:r>
              <a:rPr lang="ru-RU" sz="3600" b="1" dirty="0" err="1"/>
              <a:t>және</a:t>
            </a:r>
            <a:r>
              <a:rPr lang="ru-RU" sz="3600" b="1" dirty="0"/>
              <a:t> коммуникация – </a:t>
            </a:r>
            <a:br>
              <a:rPr lang="ru-RU" sz="3600" b="1" dirty="0"/>
            </a:br>
            <a:r>
              <a:rPr lang="ru-RU" sz="3600" b="1" dirty="0">
                <a:solidFill>
                  <a:srgbClr val="FF0000"/>
                </a:solidFill>
              </a:rPr>
              <a:t>134 878 </a:t>
            </a:r>
            <a:r>
              <a:rPr lang="ru-RU" sz="3600" b="1" dirty="0" err="1">
                <a:solidFill>
                  <a:srgbClr val="FF0000"/>
                </a:solidFill>
              </a:rPr>
              <a:t>мың</a:t>
            </a:r>
            <a:r>
              <a:rPr lang="ru-RU" sz="3600" b="1" dirty="0">
                <a:solidFill>
                  <a:srgbClr val="FF0000"/>
                </a:solidFill>
              </a:rPr>
              <a:t> </a:t>
            </a:r>
            <a:r>
              <a:rPr lang="ru-RU" sz="3600" b="1" dirty="0" err="1">
                <a:solidFill>
                  <a:srgbClr val="FF0000"/>
                </a:solidFill>
              </a:rPr>
              <a:t>теңге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9</a:t>
            </a:fld>
            <a:endParaRPr lang="ru-RU"/>
          </a:p>
        </p:txBody>
      </p:sp>
      <p:grpSp>
        <p:nvGrpSpPr>
          <p:cNvPr id="3" name="Группа 29" descr="изображение улицы">
            <a:extLst>
              <a:ext uri="{FF2B5EF4-FFF2-40B4-BE49-F238E27FC236}">
                <a16:creationId xmlns:a16="http://schemas.microsoft.com/office/drawing/2014/main" id="{2F2C1F7E-C694-4AC4-A82A-965B997ADD31}"/>
              </a:ext>
            </a:extLst>
          </p:cNvPr>
          <p:cNvGrpSpPr/>
          <p:nvPr/>
        </p:nvGrpSpPr>
        <p:grpSpPr>
          <a:xfrm>
            <a:off x="4248215" y="6351518"/>
            <a:ext cx="4711514" cy="464949"/>
            <a:chOff x="287991" y="5205749"/>
            <a:chExt cx="6282018" cy="464949"/>
          </a:xfrm>
        </p:grpSpPr>
        <p:sp>
          <p:nvSpPr>
            <p:cNvPr id="31" name="Прямоугольник 30" descr="изображение улицы">
              <a:extLst>
                <a:ext uri="{FF2B5EF4-FFF2-40B4-BE49-F238E27FC236}">
                  <a16:creationId xmlns:a16="http://schemas.microsoft.com/office/drawing/2014/main" id="{6FE029FA-9EC5-B948-9822-A0B6070696FB}"/>
                </a:ext>
              </a:extLst>
            </p:cNvPr>
            <p:cNvSpPr/>
            <p:nvPr/>
          </p:nvSpPr>
          <p:spPr>
            <a:xfrm>
              <a:off x="287991" y="5205749"/>
              <a:ext cx="6282018" cy="46494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BBCFE854-57C0-0246-9007-71FB3DA22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313133" y="5433746"/>
              <a:ext cx="6256876" cy="4478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Объект 2">
            <a:extLst>
              <a:ext uri="{FF2B5EF4-FFF2-40B4-BE49-F238E27FC236}">
                <a16:creationId xmlns:a16="http://schemas.microsoft.com/office/drawing/2014/main" id="{5AB61489-A1D4-4128-91DB-0C5B28B74577}"/>
              </a:ext>
            </a:extLst>
          </p:cNvPr>
          <p:cNvSpPr txBox="1">
            <a:spLocks/>
          </p:cNvSpPr>
          <p:nvPr/>
        </p:nvSpPr>
        <p:spPr>
          <a:xfrm>
            <a:off x="6511120" y="370228"/>
            <a:ext cx="2478911" cy="110799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ea typeface="VTB Group Cond Book" panose="020B0506050504020204" pitchFamily="34" charset="77"/>
              </a:rPr>
              <a:t>Средний ремонт «Подъезд к селу Сахновка» - 175,6 млн. тенге</a:t>
            </a:r>
          </a:p>
        </p:txBody>
      </p:sp>
      <p:pic>
        <p:nvPicPr>
          <p:cNvPr id="34" name="Графический объект 49" descr="значок автомобиля ">
            <a:extLst>
              <a:ext uri="{FF2B5EF4-FFF2-40B4-BE49-F238E27FC236}">
                <a16:creationId xmlns:a16="http://schemas.microsoft.com/office/drawing/2014/main" id="{F2371C10-57FB-7E4B-9335-065C2DC74D3F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385304" y="5662684"/>
            <a:ext cx="681972" cy="909296"/>
          </a:xfrm>
          <a:prstGeom prst="rect">
            <a:avLst/>
          </a:prstGeom>
        </p:spPr>
      </p:pic>
      <p:pic>
        <p:nvPicPr>
          <p:cNvPr id="47" name="Графический объект 55" descr="контур значка внедорожника">
            <a:extLst>
              <a:ext uri="{FF2B5EF4-FFF2-40B4-BE49-F238E27FC236}">
                <a16:creationId xmlns:a16="http://schemas.microsoft.com/office/drawing/2014/main" id="{0D22C3F7-D6B6-8C4D-A1B9-C1468B9E865D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21149" y="5665722"/>
            <a:ext cx="681971" cy="909295"/>
          </a:xfrm>
          <a:prstGeom prst="rect">
            <a:avLst/>
          </a:prstGeom>
        </p:spPr>
      </p:pic>
      <p:pic>
        <p:nvPicPr>
          <p:cNvPr id="48" name="Графический объект 48" descr="контур значка автофургона">
            <a:extLst>
              <a:ext uri="{FF2B5EF4-FFF2-40B4-BE49-F238E27FC236}">
                <a16:creationId xmlns:a16="http://schemas.microsoft.com/office/drawing/2014/main" id="{0F2074EF-385C-6343-BAE5-2A39643B799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6198" y="5665722"/>
            <a:ext cx="681972" cy="90929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2956163" y="1713188"/>
            <a:ext cx="37579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автомобиль </a:t>
            </a:r>
            <a:r>
              <a:rPr lang="ru-RU" dirty="0" err="1"/>
              <a:t>жолдарының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</a:t>
            </a:r>
            <a:r>
              <a:rPr lang="ru-RU" dirty="0" err="1"/>
              <a:t>істеуін</a:t>
            </a:r>
            <a:r>
              <a:rPr lang="ru-RU" dirty="0"/>
              <a:t> </a:t>
            </a:r>
            <a:r>
              <a:rPr lang="ru-RU" dirty="0" err="1"/>
              <a:t>қамтамасыз</a:t>
            </a:r>
            <a:r>
              <a:rPr lang="ru-RU" dirty="0"/>
              <a:t> </a:t>
            </a:r>
            <a:r>
              <a:rPr lang="ru-RU" dirty="0" err="1"/>
              <a:t>ету</a:t>
            </a:r>
            <a:r>
              <a:rPr lang="ru-RU" dirty="0"/>
              <a:t>-  </a:t>
            </a:r>
            <a:r>
              <a:rPr lang="ru-RU" b="1" dirty="0"/>
              <a:t>85 305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2287380" y="3041196"/>
            <a:ext cx="33123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 err="1"/>
              <a:t>кентішілік</a:t>
            </a:r>
            <a:r>
              <a:rPr lang="ru-RU" dirty="0"/>
              <a:t> </a:t>
            </a:r>
            <a:r>
              <a:rPr lang="ru-RU" dirty="0" err="1"/>
              <a:t>жолаушылар</a:t>
            </a:r>
            <a:r>
              <a:rPr lang="ru-RU" dirty="0"/>
              <a:t> </a:t>
            </a:r>
            <a:r>
              <a:rPr lang="ru-RU" dirty="0" err="1"/>
              <a:t>тасымалын</a:t>
            </a:r>
            <a:r>
              <a:rPr lang="ru-RU" dirty="0"/>
              <a:t> </a:t>
            </a:r>
            <a:r>
              <a:rPr lang="ru-RU" dirty="0" err="1"/>
              <a:t>субсидиялау</a:t>
            </a:r>
            <a:r>
              <a:rPr lang="ru-RU" dirty="0"/>
              <a:t>-                  </a:t>
            </a:r>
            <a:r>
              <a:rPr lang="ru-RU" b="1" dirty="0"/>
              <a:t>49 021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24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2411760" y="2141919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1763688" y="3271875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611560" y="4509120"/>
            <a:ext cx="3351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 err="1"/>
              <a:t>аудандық</a:t>
            </a:r>
            <a:r>
              <a:rPr lang="ru-RU" dirty="0"/>
              <a:t> </a:t>
            </a:r>
            <a:r>
              <a:rPr lang="ru-RU" dirty="0" err="1"/>
              <a:t>маңызы</a:t>
            </a:r>
            <a:r>
              <a:rPr lang="ru-RU" dirty="0"/>
              <a:t> бар автомобиль </a:t>
            </a:r>
            <a:r>
              <a:rPr lang="ru-RU" dirty="0" err="1"/>
              <a:t>жолдарын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елді</a:t>
            </a:r>
            <a:r>
              <a:rPr lang="ru-RU" dirty="0"/>
              <a:t> </a:t>
            </a:r>
            <a:r>
              <a:rPr lang="ru-RU" dirty="0" err="1"/>
              <a:t>мекендердің</a:t>
            </a:r>
            <a:r>
              <a:rPr lang="ru-RU" dirty="0"/>
              <a:t> </a:t>
            </a:r>
            <a:r>
              <a:rPr lang="ru-RU" dirty="0" err="1"/>
              <a:t>көшелерін</a:t>
            </a:r>
            <a:r>
              <a:rPr lang="ru-RU" dirty="0"/>
              <a:t> </a:t>
            </a:r>
            <a:r>
              <a:rPr lang="ru-RU" dirty="0" err="1"/>
              <a:t>күрделі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орташа</a:t>
            </a:r>
            <a:r>
              <a:rPr lang="ru-RU" dirty="0"/>
              <a:t> </a:t>
            </a:r>
            <a:r>
              <a:rPr lang="ru-RU" dirty="0" err="1"/>
              <a:t>жөндеу</a:t>
            </a:r>
            <a:r>
              <a:rPr lang="ru-RU" dirty="0"/>
              <a:t>– </a:t>
            </a:r>
            <a:r>
              <a:rPr lang="ru-RU" b="1" dirty="0"/>
              <a:t>552 </a:t>
            </a:r>
            <a:r>
              <a:rPr lang="ru-RU" b="1" dirty="0" err="1"/>
              <a:t>мың</a:t>
            </a:r>
            <a:r>
              <a:rPr lang="ru-RU" b="1" dirty="0"/>
              <a:t> </a:t>
            </a:r>
            <a:r>
              <a:rPr lang="ru-RU" b="1" dirty="0" err="1"/>
              <a:t>теңге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323528" y="5157192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871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2988" y="333375"/>
            <a:ext cx="7561262" cy="792163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2026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жылға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арналған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аудандық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бюджеттен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ауылдық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округтердің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бюджеттеріне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аударылатын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субвенциялардың</a:t>
            </a: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көлемі</a:t>
            </a:r>
            <a:endParaRPr lang="ru-RU" sz="24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2400" b="1" dirty="0">
              <a:solidFill>
                <a:srgbClr val="002060"/>
              </a:solidFill>
              <a:latin typeface="Arial" charset="0"/>
              <a:ea typeface="+mj-ea"/>
              <a:cs typeface="Arial" charset="0"/>
            </a:endParaRPr>
          </a:p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 sz="20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397826"/>
              </p:ext>
            </p:extLst>
          </p:nvPr>
        </p:nvGraphicFramePr>
        <p:xfrm>
          <a:off x="1476375" y="1484313"/>
          <a:ext cx="5897563" cy="2194560"/>
        </p:xfrm>
        <a:graphic>
          <a:graphicData uri="http://schemas.openxmlformats.org/drawingml/2006/table">
            <a:tbl>
              <a:tblPr/>
              <a:tblGrid>
                <a:gridCol w="503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69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68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р/с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Сома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Александровка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Галкино 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Жылы-Бұлақ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Орловка 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Сосновка 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Шалдай 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округі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Барлығы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249,3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7890" name="Picture 2" descr="C:\Users\Di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149551"/>
            <a:ext cx="2952328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640"/>
            <a:ext cx="8642350" cy="2327548"/>
          </a:xfrm>
          <a:solidFill>
            <a:schemeClr val="bg2"/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000" b="1" i="0" dirty="0">
                <a:solidFill>
                  <a:srgbClr val="5F6368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Бюджет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тапшылығы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(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профициті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)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кірістер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мен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шығындар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 таза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кредиттеу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кажылық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активтермен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операциялар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сальдо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арасындағы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айырмаға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тең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. 	</a:t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Теріс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белгісі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бар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нәтиже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айырмасы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тапшылық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ал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оң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белгісі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бар - бюджет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профициті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болып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мың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теңге</a:t>
            </a:r>
            <a:endParaRPr lang="ru-RU" sz="1800" dirty="0">
              <a:solidFill>
                <a:schemeClr val="bg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034121"/>
              </p:ext>
            </p:extLst>
          </p:nvPr>
        </p:nvGraphicFramePr>
        <p:xfrm>
          <a:off x="479425" y="2565400"/>
          <a:ext cx="8207375" cy="137795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976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lang="ru-RU" sz="1800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8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800" i="0" dirty="0" err="1">
                          <a:latin typeface="Arial" pitchFamily="34" charset="0"/>
                          <a:cs typeface="Arial" pitchFamily="34" charset="0"/>
                        </a:rPr>
                        <a:t>тапшылығы</a:t>
                      </a:r>
                      <a:endParaRPr lang="ru-RU" sz="1800" i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latin typeface="Arial" pitchFamily="34" charset="0"/>
                          <a:cs typeface="Arial" pitchFamily="34" charset="0"/>
                        </a:rPr>
                        <a:t>-1 440 016</a:t>
                      </a: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latin typeface="Arial" pitchFamily="34" charset="0"/>
                          <a:cs typeface="Arial" pitchFamily="34" charset="0"/>
                        </a:rPr>
                        <a:t>Бюджет </a:t>
                      </a:r>
                      <a:r>
                        <a:rPr lang="ru-RU" sz="1800" i="0" dirty="0" err="1">
                          <a:latin typeface="Arial" pitchFamily="34" charset="0"/>
                          <a:cs typeface="Arial" pitchFamily="34" charset="0"/>
                        </a:rPr>
                        <a:t>тапшылығын</a:t>
                      </a:r>
                      <a:r>
                        <a:rPr lang="ru-RU" sz="1800" i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800" i="0" dirty="0" err="1">
                          <a:latin typeface="Arial" pitchFamily="34" charset="0"/>
                          <a:cs typeface="Arial" pitchFamily="34" charset="0"/>
                        </a:rPr>
                        <a:t>қаржыландыру</a:t>
                      </a:r>
                      <a:endParaRPr lang="ru-RU" sz="18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latin typeface="Arial" pitchFamily="34" charset="0"/>
                          <a:cs typeface="Arial" pitchFamily="34" charset="0"/>
                        </a:rPr>
                        <a:t>1 440 016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866" name="Picture 2" descr="C:\Users\Di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77072"/>
            <a:ext cx="4752528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1373</TotalTime>
  <Words>729</Words>
  <Application>Microsoft Office PowerPoint</Application>
  <PresentationFormat>Экран (4:3)</PresentationFormat>
  <Paragraphs>218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5" baseType="lpstr">
      <vt:lpstr>Arial</vt:lpstr>
      <vt:lpstr>Arial</vt:lpstr>
      <vt:lpstr>Calibri</vt:lpstr>
      <vt:lpstr>Cambria</vt:lpstr>
      <vt:lpstr>Franklin Gothic Book</vt:lpstr>
      <vt:lpstr>Georgia</vt:lpstr>
      <vt:lpstr>inherit</vt:lpstr>
      <vt:lpstr>Oswald Light</vt:lpstr>
      <vt:lpstr>Perpetua</vt:lpstr>
      <vt:lpstr>Times New Roman</vt:lpstr>
      <vt:lpstr>VTB Group Cond Book</vt:lpstr>
      <vt:lpstr>Wingdings</vt:lpstr>
      <vt:lpstr>Wingdings 2</vt:lpstr>
      <vt:lpstr>Справедливость</vt:lpstr>
      <vt:lpstr>   Шарбақты ауданының азаматтық бюджеті 2026 жылдың қыркүйек айында нақтыланады  </vt:lpstr>
      <vt:lpstr>Құрметті оқырмандар!</vt:lpstr>
      <vt:lpstr> Шарбақты ауданының 2025-2028 жылдарға арналған әлеуметтік-экономикалық дамуының негізгі көрсеткіштері</vt:lpstr>
      <vt:lpstr> 2026-2028 жылдарға арналған  аудандық бюджет түсімінің болжамы</vt:lpstr>
      <vt:lpstr> 2026 жылға арналған Шарбақты ауданының бюджет түсімінің болжамы, млн.теңге</vt:lpstr>
      <vt:lpstr>Шарбақты ауданы бюджетінің шығыстары</vt:lpstr>
      <vt:lpstr>2026 жылы Шарбақты аудандық бюджетінен қаражатты игерудің негізгі бағыттары   млн. теңге</vt:lpstr>
      <vt:lpstr>Бюджеттің әлеуметтік бағыттылығы</vt:lpstr>
      <vt:lpstr>Көлік және коммуникация –  134 878 мың теңге</vt:lpstr>
      <vt:lpstr>Презентация PowerPoint</vt:lpstr>
      <vt:lpstr>  Бюджет тапшылығы (профициті) кірістер мен шығындар, таза бюджеттік кредиттеу және кажылық активтермен операциялар бойынша сальдо арасындағы айырмаға тең.                Теріс белгісі бар нәтиже айырмасы тапшылық, ал оң белгісі бар - бюджет профициті болып табылады.                                                                                                                                          мың теңге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Di</dc:creator>
  <cp:lastModifiedBy>Экономика Щербакты</cp:lastModifiedBy>
  <cp:revision>112</cp:revision>
  <cp:lastPrinted>2026-09-25T05:56:44Z</cp:lastPrinted>
  <dcterms:created xsi:type="dcterms:W3CDTF">2022-12-26T10:53:13Z</dcterms:created>
  <dcterms:modified xsi:type="dcterms:W3CDTF">2026-10-02T04:16:40Z</dcterms:modified>
</cp:coreProperties>
</file>