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06205165533588E-2"/>
          <c:y val="0.11078150643207475"/>
          <c:w val="0.72453241955866632"/>
          <c:h val="0.8599416301017207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Годовой план,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"Услуги по реализации государственной политики в области исполнения местного бюджета и управления коммунальной собственностью"</c:v>
                </c:pt>
                <c:pt idx="1">
                  <c:v>009 - "Приватизация, управление коммунальным имуществом, постприватизационная деятельность и регулирование споров, связанных с этим"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224050</c:v>
                </c:pt>
                <c:pt idx="1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B-4E67-893E-51F23E0D53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"Услуги по реализации государственной политики в области исполнения местного бюджета и управления коммунальной собственностью"</c:v>
                </c:pt>
                <c:pt idx="1">
                  <c:v>009 - "Приватизация, управление коммунальным имуществом, постприватизационная деятельность и регулирование споров, связанных с этим"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0.0">
                  <c:v>180456.1</c:v>
                </c:pt>
                <c:pt idx="1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EB-4E67-893E-51F23E0D5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930368"/>
        <c:axId val="111709568"/>
      </c:barChart>
      <c:catAx>
        <c:axId val="8993036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1709568"/>
        <c:crosses val="autoZero"/>
        <c:auto val="1"/>
        <c:lblAlgn val="ctr"/>
        <c:lblOffset val="100"/>
        <c:noMultiLvlLbl val="1"/>
      </c:catAx>
      <c:valAx>
        <c:axId val="111709568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89930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412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459876543210766E-2"/>
          <c:y val="4.5085880980544703E-2"/>
          <c:w val="0.74459414795372802"/>
          <c:h val="0.8314112974375396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 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B-4813-BD46-15D90FDC50D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 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9B-4813-BD46-15D90FDC5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495424"/>
        <c:axId val="129496960"/>
      </c:barChart>
      <c:catAx>
        <c:axId val="12949542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29496960"/>
        <c:crosses val="autoZero"/>
        <c:auto val="1"/>
        <c:lblAlgn val="ctr"/>
        <c:lblOffset val="100"/>
        <c:noMultiLvlLbl val="1"/>
      </c:catAx>
      <c:valAx>
        <c:axId val="12949696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29495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49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639498428157098E-2"/>
          <c:y val="4.4867794311939532E-2"/>
          <c:w val="0.7708287158549626"/>
          <c:h val="0.845911466797231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CB-4228-91D6-BEF16B424BB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CB-4228-91D6-BEF16B424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698496"/>
        <c:axId val="158707072"/>
      </c:barChart>
      <c:catAx>
        <c:axId val="1586984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58707072"/>
        <c:crosses val="autoZero"/>
        <c:auto val="1"/>
        <c:lblAlgn val="ctr"/>
        <c:lblOffset val="100"/>
        <c:noMultiLvlLbl val="1"/>
      </c:catAx>
      <c:valAx>
        <c:axId val="15870707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58698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17"/>
          <c:h val="0.28990294441205516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0.14043</cdr:y>
    </cdr:from>
    <cdr:to>
      <cdr:x>0.27926</cdr:x>
      <cdr:y>0.16851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714380"/>
          <a:ext cx="874013" cy="142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itchFamily="18" charset="0"/>
              <a:cs typeface="Times New Roman" pitchFamily="18" charset="0"/>
            </a:rPr>
            <a:t>773 870,0</a:t>
          </a:r>
        </a:p>
      </cdr:txBody>
    </cdr:sp>
  </cdr:relSizeAnchor>
  <cdr:relSizeAnchor xmlns:cdr="http://schemas.openxmlformats.org/drawingml/2006/chartDrawing">
    <cdr:from>
      <cdr:x>0.25</cdr:x>
      <cdr:y>0.29489</cdr:y>
    </cdr:from>
    <cdr:to>
      <cdr:x>0.36538</cdr:x>
      <cdr:y>0.32298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857388" y="1500198"/>
          <a:ext cx="857222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326 056,0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0.22115</cdr:x>
      <cdr:y>0.42128</cdr:y>
    </cdr:from>
    <cdr:to>
      <cdr:x>0.29808</cdr:x>
      <cdr:y>0.49149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643074" y="2143152"/>
          <a:ext cx="571504" cy="3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43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0.625</cdr:x>
      <cdr:y>0.80043</cdr:y>
    </cdr:from>
    <cdr:to>
      <cdr:x>0.71294</cdr:x>
      <cdr:y>0.87064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643470" y="4071966"/>
          <a:ext cx="653355" cy="3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0.68269</cdr:x>
      <cdr:y>0.92681</cdr:y>
    </cdr:from>
    <cdr:to>
      <cdr:x>0.74038</cdr:x>
      <cdr:y>0.96894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072098" y="4714908"/>
          <a:ext cx="428628" cy="2143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sz="1100" b="1" i="1" dirty="0">
              <a:latin typeface="Times New Roman" pitchFamily="18" charset="0"/>
              <a:cs typeface="Times New Roman" pitchFamily="18" charset="0"/>
            </a:rPr>
            <a:t>0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0.07813</cdr:x>
      <cdr:y>0.42309</cdr:y>
    </cdr:from>
    <cdr:to>
      <cdr:x>0.17362</cdr:x>
      <cdr:y>0.53981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2979" y="2071702"/>
          <a:ext cx="785844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152350,0</a:t>
          </a:r>
        </a:p>
      </cdr:txBody>
    </cdr:sp>
  </cdr:relSizeAnchor>
  <cdr:relSizeAnchor xmlns:cdr="http://schemas.openxmlformats.org/drawingml/2006/chartDrawing">
    <cdr:from>
      <cdr:x>0.17882</cdr:x>
      <cdr:y>0.7892</cdr:y>
    </cdr:from>
    <cdr:to>
      <cdr:x>0.2743</cdr:x>
      <cdr:y>0.85234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71617" y="3571900"/>
          <a:ext cx="785762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0.23343</cdr:y>
    </cdr:from>
    <cdr:to>
      <cdr:x>0.36111</cdr:x>
      <cdr:y>0.30638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0.35243</cdr:x>
      <cdr:y>0.77342</cdr:y>
    </cdr:from>
    <cdr:to>
      <cdr:x>0.43924</cdr:x>
      <cdr:y>0.85234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00358" y="3500462"/>
          <a:ext cx="71441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182816,0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0.2772</cdr:y>
    </cdr:from>
    <cdr:to>
      <cdr:x>0.55208</cdr:x>
      <cdr:y>0.35015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357322"/>
          <a:ext cx="71433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0.39931</cdr:x>
      <cdr:y>0.14206</cdr:y>
    </cdr:from>
    <cdr:to>
      <cdr:x>0.51042</cdr:x>
      <cdr:y>0.34409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286148" y="642942"/>
          <a:ext cx="914390" cy="914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0.78126</cdr:x>
      <cdr:y>0.75763</cdr:y>
    </cdr:from>
    <cdr:to>
      <cdr:x>0.8941</cdr:x>
      <cdr:y>0.82077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429420" y="3709769"/>
          <a:ext cx="928694" cy="3091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326 056,0</a:t>
          </a:r>
        </a:p>
      </cdr:txBody>
    </cdr:sp>
  </cdr:relSizeAnchor>
  <cdr:relSizeAnchor xmlns:cdr="http://schemas.openxmlformats.org/drawingml/2006/chartDrawing">
    <cdr:from>
      <cdr:x>0.5434</cdr:x>
      <cdr:y>0.77342</cdr:y>
    </cdr:from>
    <cdr:to>
      <cdr:x>0.63889</cdr:x>
      <cdr:y>0.83655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471965" y="3500462"/>
          <a:ext cx="78584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157892,3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0.14409</cdr:x>
      <cdr:y>0.91667</cdr:y>
    </cdr:from>
    <cdr:to>
      <cdr:x>0.23958</cdr:x>
      <cdr:y>0.96952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185803" y="4752529"/>
          <a:ext cx="785845" cy="274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0.91667</cdr:y>
    </cdr:from>
    <cdr:to>
      <cdr:x>0.41319</cdr:x>
      <cdr:y>0.96952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614626" y="4752529"/>
          <a:ext cx="785762" cy="274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0.50868</cdr:x>
      <cdr:y>0.91667</cdr:y>
    </cdr:from>
    <cdr:to>
      <cdr:x>0.60417</cdr:x>
      <cdr:y>0.96952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186233" y="4752529"/>
          <a:ext cx="785844" cy="274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0.69097</cdr:x>
      <cdr:y>0.91667</cdr:y>
    </cdr:from>
    <cdr:to>
      <cdr:x>0.79514</cdr:x>
      <cdr:y>0.96713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86407" y="4752528"/>
          <a:ext cx="857277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kk-KZ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0.6945</cdr:y>
    </cdr:from>
    <cdr:to>
      <cdr:x>0.23958</cdr:x>
      <cdr:y>0.75763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3143272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0.47352</cdr:y>
    </cdr:from>
    <cdr:to>
      <cdr:x>0.41319</cdr:x>
      <cdr:y>0.55244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2143140"/>
          <a:ext cx="571463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0.52604</cdr:x>
      <cdr:y>0.58401</cdr:y>
    </cdr:from>
    <cdr:to>
      <cdr:x>0.62153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29099" y="2643206"/>
          <a:ext cx="78584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0.70833</cdr:x>
      <cdr:y>0.36303</cdr:y>
    </cdr:from>
    <cdr:to>
      <cdr:x>0.79514</cdr:x>
      <cdr:y>0.42617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1643074"/>
          <a:ext cx="714411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43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0.73785</cdr:x>
      <cdr:y>0.72607</cdr:y>
    </cdr:from>
    <cdr:to>
      <cdr:x>0.83334</cdr:x>
      <cdr:y>0.7892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72210" y="3286148"/>
          <a:ext cx="785838" cy="285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0.06314</cdr:y>
    </cdr:from>
    <cdr:to>
      <cdr:x>0.43403</cdr:x>
      <cdr:y>0.14206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00358" y="285752"/>
          <a:ext cx="67153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0.35591</cdr:x>
      <cdr:y>0.11049</cdr:y>
    </cdr:from>
    <cdr:to>
      <cdr:x>0.44271</cdr:x>
      <cdr:y>0.20519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96" y="500074"/>
          <a:ext cx="714341" cy="428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0.2691</cdr:x>
      <cdr:y>0.04688</cdr:y>
    </cdr:from>
    <cdr:to>
      <cdr:x>0.35591</cdr:x>
      <cdr:y>0.14063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14578" y="214315"/>
          <a:ext cx="71441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0.47396</cdr:x>
      <cdr:y>0.60926</cdr:y>
    </cdr:from>
    <cdr:to>
      <cdr:x>0.5434</cdr:x>
      <cdr:y>0.65661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00486" y="2757494"/>
          <a:ext cx="571464" cy="214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0.0625</cdr:y>
    </cdr:from>
    <cdr:to>
      <cdr:x>0.71702</cdr:x>
      <cdr:y>0.15625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329242" y="285752"/>
          <a:ext cx="57154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0.08838</cdr:x>
      <cdr:y>0.92238</cdr:y>
    </cdr:from>
    <cdr:to>
      <cdr:x>0.17279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48010" y="4244731"/>
          <a:ext cx="714366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0.29941</cdr:x>
      <cdr:y>0.91589</cdr:y>
    </cdr:from>
    <cdr:to>
      <cdr:x>0.38381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534001" y="4214843"/>
          <a:ext cx="714304" cy="387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0.91589</cdr:y>
    </cdr:from>
    <cdr:to>
      <cdr:x>0.59028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58195" y="4214843"/>
          <a:ext cx="837530" cy="387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0.68769</cdr:x>
      <cdr:y>0.91589</cdr:y>
    </cdr:from>
    <cdr:to>
      <cdr:x>0.78994</cdr:x>
      <cdr:y>0.99818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820136" y="4214842"/>
          <a:ext cx="865374" cy="378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сентябрь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0.83827</cdr:y>
    </cdr:from>
    <cdr:to>
      <cdr:x>0.27778</cdr:x>
      <cdr:y>0.86932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542778" y="3857652"/>
          <a:ext cx="808161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887,2</a:t>
          </a:r>
        </a:p>
      </cdr:txBody>
    </cdr:sp>
  </cdr:relSizeAnchor>
  <cdr:relSizeAnchor xmlns:cdr="http://schemas.openxmlformats.org/drawingml/2006/chartDrawing">
    <cdr:from>
      <cdr:x>0.3292</cdr:x>
      <cdr:y>0.53125</cdr:y>
    </cdr:from>
    <cdr:to>
      <cdr:x>0.39672</cdr:x>
      <cdr:y>0.58989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786082" y="2444770"/>
          <a:ext cx="571504" cy="269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0.75968</cdr:x>
      <cdr:y>0.7917</cdr:y>
    </cdr:from>
    <cdr:to>
      <cdr:x>0.82987</cdr:x>
      <cdr:y>0.85379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29420" y="3643338"/>
          <a:ext cx="5940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0.08681</cdr:x>
      <cdr:y>0.0625</cdr:y>
    </cdr:from>
    <cdr:to>
      <cdr:x>0.16493</cdr:x>
      <cdr:y>0.15625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714412" y="285753"/>
          <a:ext cx="64289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0.16493</cdr:x>
      <cdr:y>0.75</cdr:y>
    </cdr:from>
    <cdr:to>
      <cdr:x>0.24306</cdr:x>
      <cdr:y>0.81314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357322" y="3429024"/>
          <a:ext cx="642979" cy="288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0.44271</cdr:x>
      <cdr:y>0.44195</cdr:y>
    </cdr:from>
    <cdr:to>
      <cdr:x>0.5382</cdr:x>
      <cdr:y>0.52087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643338" y="200026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0.44271</cdr:x>
      <cdr:y>0.0625</cdr:y>
    </cdr:from>
    <cdr:to>
      <cdr:x>0.5382</cdr:x>
      <cdr:y>0.14063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643326" y="285753"/>
          <a:ext cx="785845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9100,0</a:t>
          </a:r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0.5382</cdr:x>
      <cdr:y>0.51563</cdr:y>
    </cdr:from>
    <cdr:to>
      <cdr:x>0.62501</cdr:x>
      <cdr:y>0.57877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4429156" y="2357454"/>
          <a:ext cx="714411" cy="2886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0.51489</cdr:x>
      <cdr:y>0.57437</cdr:y>
    </cdr:from>
    <cdr:to>
      <cdr:x>0.57398</cdr:x>
      <cdr:y>0.65249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357718" y="2643206"/>
          <a:ext cx="500066" cy="3595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0.13505</cdr:x>
      <cdr:y>0.60542</cdr:y>
    </cdr:from>
    <cdr:to>
      <cdr:x>0.21102</cdr:x>
      <cdr:y>0.69856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143009" y="2786082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0.78126</cdr:x>
      <cdr:y>0.79688</cdr:y>
    </cdr:from>
    <cdr:to>
      <cdr:x>0.87674</cdr:x>
      <cdr:y>0.875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6429457" y="3643338"/>
          <a:ext cx="785763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0.54688</cdr:x>
      <cdr:y>0.83827</cdr:y>
    </cdr:from>
    <cdr:to>
      <cdr:x>0.625</cdr:x>
      <cdr:y>0.86932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4628417" y="3857652"/>
          <a:ext cx="661154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210,0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CA0EC-3487-4F57-99EC-1FD90F24ACB2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02188-5405-47CC-B957-0BC82D8217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Отчет об исполнении бюджета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правление по государственным закупкам и коммунальной собственности Атырауской области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на 1 октября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2026 года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878042"/>
              </p:ext>
            </p:extLst>
          </p:nvPr>
        </p:nvGraphicFramePr>
        <p:xfrm>
          <a:off x="857224" y="1214422"/>
          <a:ext cx="7429552" cy="508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14876" y="5809608"/>
            <a:ext cx="7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>
                <a:latin typeface="Times New Roman" pitchFamily="18" charset="0"/>
                <a:cs typeface="Times New Roman" pitchFamily="18" charset="0"/>
              </a:rPr>
              <a:t>9 100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Отчет об исполнении  бюджета по программе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001 -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Услуги по реализации государственной политики в области управления государственных активов и закупок на местном уровне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на 1 октября 2026 года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2614367"/>
              </p:ext>
            </p:extLst>
          </p:nvPr>
        </p:nvGraphicFramePr>
        <p:xfrm>
          <a:off x="357158" y="1571612"/>
          <a:ext cx="82296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00760" y="2214554"/>
            <a:ext cx="785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773 870,0</a:t>
            </a:r>
          </a:p>
          <a:p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Отчет об исполнении  бюджета по программе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“Приватизация,</a:t>
            </a:r>
            <a:r>
              <a:rPr lang="kk-KZ" sz="1800" b="1" baseline="0" dirty="0">
                <a:latin typeface="Times New Roman" pitchFamily="18" charset="0"/>
                <a:cs typeface="Times New Roman" pitchFamily="18" charset="0"/>
              </a:rPr>
              <a:t> управление коммунальным имуществом, постприватизационная деятельность и регулирование споров, связанных с этим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на 1 октября 2026 года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606364"/>
              </p:ext>
            </p:extLst>
          </p:nvPr>
        </p:nvGraphicFramePr>
        <p:xfrm>
          <a:off x="428596" y="1643050"/>
          <a:ext cx="8463314" cy="460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3428992" y="4929198"/>
            <a:ext cx="785818" cy="28575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3428992" y="5357826"/>
            <a:ext cx="785818" cy="21431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1246,0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131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Отчет об исполнении бюджета Управление по государственным закупкам и коммунальной собственности Атырауской области на 1 октября 2026 года</vt:lpstr>
      <vt:lpstr>Отчет об исполнении  бюджета по программе 001 - “Услуги по реализации государственной политики в области управления государственных активов и закупок на местном уровне” на 1 октября 2026 года</vt:lpstr>
      <vt:lpstr>Отчет об исполнении  бюджета по программе 009 - “Приватизация, управление коммунальным имуществом, постприватизационная деятельность и регулирование споров, связанных с этим” на 1 октября 2026 года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220</cp:revision>
  <dcterms:created xsi:type="dcterms:W3CDTF">2020-06-02T11:11:02Z</dcterms:created>
  <dcterms:modified xsi:type="dcterms:W3CDTF">2026-10-01T12:22:27Z</dcterms:modified>
</cp:coreProperties>
</file>