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3" autoAdjust="0"/>
    <p:restoredTop sz="94718" autoAdjust="0"/>
  </p:normalViewPr>
  <p:slideViewPr>
    <p:cSldViewPr snapToGrid="0">
      <p:cViewPr>
        <p:scale>
          <a:sx n="100" d="100"/>
          <a:sy n="100" d="100"/>
        </p:scale>
        <p:origin x="91" y="93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370B7-C316-4CE2-A7BB-127226AD2CE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C04C9-6FF5-4494-8778-3B10794DBC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BDE5B-124A-419A-BE61-3CBAF3015C2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8E62F-8E03-4935-BCE1-B5A28C6F65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383E4-B34D-45BD-8F7D-46B4160AF10C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E352F-B48A-4E8A-87A9-C6B9ED010E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D415B-105E-4B32-8F49-5343708EF46D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91686-4951-4F13-BAAB-AA3DBEDCE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74176-1BD4-40A9-8F47-AE1F1F9344C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C5794-624E-46FA-BF10-1F1F610B7E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1299C-C652-407A-8478-11A57C72727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21DDC-F9B4-47B6-B84C-B32EAC3DD5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6971A-3D8A-4B9C-8C7E-9B011139AAA0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9FAFE-8B4B-4DFC-BF4F-CA4523298F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7BC22-AE54-4C49-B061-0B5C187BF5F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2D5C3-7A53-40C7-9533-EA946039C5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51690-9DC5-470A-A0CF-DFCF718F80A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558C1-D4D0-4057-8330-5A27C29BDC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88C91-82AE-43FF-B9DE-176E441D9B7D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CCEA8-EE06-4649-B596-ABDA9EF79E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1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6DDCE-4FF6-4FED-8025-716DFA6B0B17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591E8-362D-4827-8A8F-8FB83A1B11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AD13F-F68F-4073-8464-26DC661AFE7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7B366-E3AC-4098-A575-14B4B0D22E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B19FD-B320-4F9C-A728-824BB26307B7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A783CF-0853-4F80-B48A-64BA6F2818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292A9-EC59-48EE-8884-1200E4B7FF9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972D4-38CE-45BA-AE59-710B2CAFE8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38586-35F5-4CD9-A94D-C079A7FB0F2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0B222-1780-4B01-9CBE-16A4F4E687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09972-6E65-4553-B784-912103EFDB3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3ED16-4F0F-435B-A90B-A015063695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3E4964-825B-46A9-91C3-2A0E76B540A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F737A7-0776-4F90-B948-42213637D0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75" r:id="rId3"/>
    <p:sldLayoutId id="2147483674" r:id="rId4"/>
    <p:sldLayoutId id="2147483673" r:id="rId5"/>
    <p:sldLayoutId id="2147483672" r:id="rId6"/>
    <p:sldLayoutId id="2147483671" r:id="rId7"/>
    <p:sldLayoutId id="2147483670" r:id="rId8"/>
    <p:sldLayoutId id="2147483669" r:id="rId9"/>
    <p:sldLayoutId id="2147483668" r:id="rId10"/>
    <p:sldLayoutId id="2147483678" r:id="rId11"/>
    <p:sldLayoutId id="2147483667" r:id="rId12"/>
    <p:sldLayoutId id="2147483679" r:id="rId13"/>
    <p:sldLayoutId id="2147483666" r:id="rId14"/>
    <p:sldLayoutId id="2147483665" r:id="rId15"/>
    <p:sldLayoutId id="2147483664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658813" y="1280160"/>
            <a:ext cx="8596312" cy="2277428"/>
          </a:xfrm>
        </p:spPr>
        <p:txBody>
          <a:bodyPr/>
          <a:lstStyle/>
          <a:p>
            <a:pPr algn="ctr" eaLnBrk="1" hangingPunct="1"/>
            <a:r>
              <a:rPr lang="ru-RU" sz="4000" b="1" i="1" dirty="0" smtClean="0">
                <a:solidFill>
                  <a:srgbClr val="03495C"/>
                </a:solidFill>
                <a:latin typeface="Arial" charset="0"/>
              </a:rPr>
              <a:t>Павлодар </a:t>
            </a:r>
            <a:r>
              <a:rPr lang="ru-RU" sz="4000" b="1" i="1" dirty="0" err="1" smtClean="0">
                <a:solidFill>
                  <a:srgbClr val="03495C"/>
                </a:solidFill>
                <a:latin typeface="Arial" charset="0"/>
              </a:rPr>
              <a:t>облысының  </a:t>
            </a:r>
            <a:r>
              <a:rPr lang="ru-RU" sz="4000" b="1" i="1" dirty="0" smtClean="0">
                <a:solidFill>
                  <a:srgbClr val="03495C"/>
                </a:solidFill>
                <a:latin typeface="Arial" charset="0"/>
              </a:rPr>
              <a:t>2026-2028 </a:t>
            </a:r>
            <a:r>
              <a:rPr lang="ru-RU" sz="4000" b="1" i="1" dirty="0" err="1" smtClean="0">
                <a:solidFill>
                  <a:srgbClr val="03495C"/>
                </a:solidFill>
                <a:latin typeface="Arial" charset="0"/>
              </a:rPr>
              <a:t>жылдарға </a:t>
            </a:r>
            <a:r>
              <a:rPr lang="ru-RU" sz="4000" b="1" i="1" dirty="0" smtClean="0">
                <a:solidFill>
                  <a:srgbClr val="03495C"/>
                </a:solidFill>
                <a:latin typeface="Arial" charset="0"/>
              </a:rPr>
              <a:t>«</a:t>
            </a:r>
            <a:r>
              <a:rPr lang="ru-RU" sz="4000" b="1" i="1" dirty="0" err="1" smtClean="0">
                <a:solidFill>
                  <a:srgbClr val="03495C"/>
                </a:solidFill>
                <a:latin typeface="Arial" charset="0"/>
              </a:rPr>
              <a:t>Ертіс</a:t>
            </a:r>
            <a:r>
              <a:rPr lang="ru-RU" sz="4000" b="1" i="1" dirty="0" smtClean="0">
                <a:solidFill>
                  <a:srgbClr val="03495C"/>
                </a:solidFill>
                <a:latin typeface="Arial" charset="0"/>
              </a:rPr>
              <a:t> </a:t>
            </a:r>
            <a:r>
              <a:rPr lang="ru-RU" sz="4000" b="1" i="1" dirty="0" err="1" smtClean="0">
                <a:solidFill>
                  <a:srgbClr val="03495C"/>
                </a:solidFill>
                <a:latin typeface="Arial" charset="0"/>
              </a:rPr>
              <a:t>ауданының қаржы бөлімі</a:t>
            </a:r>
            <a:r>
              <a:rPr lang="ru-RU" sz="4000" b="1" i="1" dirty="0" smtClean="0">
                <a:solidFill>
                  <a:srgbClr val="03495C"/>
                </a:solidFill>
                <a:latin typeface="Arial" charset="0"/>
              </a:rPr>
              <a:t>» ММ </a:t>
            </a:r>
            <a:r>
              <a:rPr lang="ru-RU" sz="4000" b="1" i="1" dirty="0" err="1" smtClean="0">
                <a:solidFill>
                  <a:srgbClr val="03495C"/>
                </a:solidFill>
                <a:latin typeface="Arial" charset="0"/>
              </a:rPr>
              <a:t>азаматтық бюджеті</a:t>
            </a:r>
            <a:r>
              <a:rPr lang="ru-RU" sz="4000" b="1" i="1" dirty="0" smtClean="0">
                <a:solidFill>
                  <a:srgbClr val="03495C"/>
                </a:solidFill>
                <a:latin typeface="Arial" charset="0"/>
              </a:rPr>
              <a:t> </a:t>
            </a:r>
            <a:r>
              <a:rPr lang="en-US" sz="4000" b="1" i="1" dirty="0" smtClean="0">
                <a:solidFill>
                  <a:srgbClr val="03495C"/>
                </a:solidFill>
                <a:latin typeface="Arial" charset="0"/>
              </a:rPr>
              <a:t/>
            </a:r>
            <a:br>
              <a:rPr lang="en-US" sz="4000" b="1" i="1" dirty="0" smtClean="0">
                <a:solidFill>
                  <a:srgbClr val="03495C"/>
                </a:solidFill>
                <a:latin typeface="Arial" charset="0"/>
              </a:rPr>
            </a:br>
            <a:r>
              <a:rPr lang="ru-RU" sz="2400" b="1" i="1" dirty="0" smtClean="0">
                <a:solidFill>
                  <a:schemeClr val="tx1"/>
                </a:solidFill>
                <a:latin typeface="Arial" charset="0"/>
              </a:rPr>
              <a:t>(</a:t>
            </a:r>
            <a:r>
              <a:rPr lang="en-US" sz="2400" b="1" i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kk-KZ" sz="2400" dirty="0" smtClean="0">
                <a:solidFill>
                  <a:schemeClr val="tx1"/>
                </a:solidFill>
              </a:rPr>
              <a:t>Ертіс аудандық мәслихатының 2026 жылғы </a:t>
            </a:r>
            <a:r>
              <a:rPr lang="kk-KZ" sz="2400" dirty="0" smtClean="0">
                <a:solidFill>
                  <a:schemeClr val="tx1"/>
                </a:solidFill>
              </a:rPr>
              <a:t>23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kk-KZ" sz="2400" dirty="0" smtClean="0">
                <a:solidFill>
                  <a:schemeClr val="tx1"/>
                </a:solidFill>
              </a:rPr>
              <a:t>қыркүйектегі </a:t>
            </a:r>
            <a:r>
              <a:rPr lang="kk-KZ" sz="2400" dirty="0" smtClean="0">
                <a:solidFill>
                  <a:schemeClr val="tx1"/>
                </a:solidFill>
              </a:rPr>
              <a:t>No </a:t>
            </a:r>
            <a:r>
              <a:rPr lang="kk-KZ" sz="2400" dirty="0" smtClean="0">
                <a:solidFill>
                  <a:schemeClr val="tx1"/>
                </a:solidFill>
              </a:rPr>
              <a:t>185-63-8 </a:t>
            </a:r>
            <a:r>
              <a:rPr lang="kk-KZ" sz="2400" dirty="0" smtClean="0">
                <a:solidFill>
                  <a:schemeClr val="tx1"/>
                </a:solidFill>
              </a:rPr>
              <a:t>шешімімен бекітілген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b="1" i="1" dirty="0" smtClean="0">
                <a:solidFill>
                  <a:schemeClr val="tx1"/>
                </a:solidFill>
                <a:latin typeface="Arial" charset="0"/>
              </a:rPr>
              <a:t>).</a:t>
            </a:r>
            <a:r>
              <a:rPr lang="ru-RU" sz="3200" dirty="0" smtClean="0">
                <a:solidFill>
                  <a:srgbClr val="03495C"/>
                </a:solidFill>
                <a:latin typeface="Arial" charset="0"/>
              </a:rPr>
              <a:t/>
            </a:r>
            <a:br>
              <a:rPr lang="ru-RU" sz="3200" dirty="0" smtClean="0">
                <a:solidFill>
                  <a:srgbClr val="03495C"/>
                </a:solidFill>
                <a:latin typeface="Arial" charset="0"/>
              </a:rPr>
            </a:br>
            <a:r>
              <a:rPr lang="ru-RU" sz="3200" dirty="0" smtClean="0">
                <a:solidFill>
                  <a:srgbClr val="03495C"/>
                </a:solidFill>
                <a:latin typeface="Arial" charset="0"/>
              </a:rPr>
              <a:t> </a:t>
            </a:r>
            <a:br>
              <a:rPr lang="ru-RU" sz="3200" dirty="0" smtClean="0">
                <a:solidFill>
                  <a:srgbClr val="03495C"/>
                </a:solidFill>
                <a:latin typeface="Arial" charset="0"/>
              </a:rPr>
            </a:br>
            <a:endParaRPr lang="ru-RU" sz="3200" dirty="0" smtClean="0">
              <a:solidFill>
                <a:srgbClr val="03495C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714375" y="1501140"/>
            <a:ext cx="9107805" cy="3619500"/>
          </a:xfrm>
        </p:spPr>
        <p:txBody>
          <a:bodyPr/>
          <a:lstStyle/>
          <a:p>
            <a:pPr indent="449263" algn="ctr" defTabSz="914400" eaLnBrk="1" hangingPunct="1"/>
            <a:r>
              <a:rPr lang="ru-RU" sz="2000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Құрметті аудан</a:t>
            </a:r>
            <a: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тұрғындары!</a:t>
            </a:r>
            <a: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Сіздердің назарларыңызға </a:t>
            </a:r>
            <a: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000" b="1" i="1" dirty="0" err="1" smtClean="0">
                <a:latin typeface="Arial" charset="0"/>
              </a:rPr>
              <a:t>Ертіс</a:t>
            </a:r>
            <a:r>
              <a:rPr lang="ru-RU" sz="2000" b="1" i="1" dirty="0" smtClean="0">
                <a:latin typeface="Arial" charset="0"/>
              </a:rPr>
              <a:t> </a:t>
            </a:r>
            <a:r>
              <a:rPr lang="ru-RU" sz="2000" b="1" i="1" dirty="0" err="1" smtClean="0">
                <a:latin typeface="Arial" charset="0"/>
              </a:rPr>
              <a:t>ауданының қаржы бөлімі</a:t>
            </a:r>
            <a:r>
              <a:rPr lang="ru-RU" sz="2000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» </a:t>
            </a:r>
            <a:br>
              <a:rPr lang="ru-RU" sz="2000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sz="2000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мемлекеттік</a:t>
            </a:r>
            <a: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мекемесінің </a:t>
            </a:r>
            <a: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2026-2028 </a:t>
            </a:r>
            <a:r>
              <a:rPr lang="ru-RU" sz="2000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 арналған </a:t>
            </a:r>
            <a: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бек</a:t>
            </a:r>
            <a:r>
              <a:rPr lang="kk-KZ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ітілген</a:t>
            </a:r>
            <a: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b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бюджеттік</a:t>
            </a:r>
            <a: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бағдарламалар және олар</a:t>
            </a:r>
            <a: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бойынша</a:t>
            </a:r>
            <a: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жоспарланатын</a:t>
            </a:r>
            <a: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b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шығыстар туралы</a:t>
            </a:r>
            <a: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ақпаратты ұсынады.</a:t>
            </a:r>
            <a: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br>
              <a:rPr lang="ru-RU" sz="2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b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b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87" name="Group 107"/>
          <p:cNvGraphicFramePr>
            <a:graphicFrameLocks noGrp="1"/>
          </p:cNvGraphicFramePr>
          <p:nvPr/>
        </p:nvGraphicFramePr>
        <p:xfrm>
          <a:off x="449580" y="798829"/>
          <a:ext cx="9088755" cy="6039486"/>
        </p:xfrm>
        <a:graphic>
          <a:graphicData uri="http://schemas.openxmlformats.org/drawingml/2006/table">
            <a:tbl>
              <a:tblPr/>
              <a:tblGrid>
                <a:gridCol w="2637155"/>
                <a:gridCol w="1419225"/>
                <a:gridCol w="1566863"/>
                <a:gridCol w="1587500"/>
                <a:gridCol w="1878012"/>
              </a:tblGrid>
              <a:tr h="258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Атауы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 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жылға орындалуы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Расходы -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504301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609148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648380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647446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2854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 том числе: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504301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609148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648380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647446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452001015-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Ауданның (облыстық маңызы 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аланың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коммуналдық меншігін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басқару және бюджетті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атқару саласындағы мемлекеттік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саясатты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іске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асыру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жөніндегі қызметтер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72455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80548                                                                                        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76876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78285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452003015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салық 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салу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мақсатында мүлікке бағалау жүргізу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834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857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1056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1108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19208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452008015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атқарушы органның жоғары тұрған 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алдындағы борышын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өтеу</a:t>
                      </a:r>
                      <a:endParaRPr lang="ru-RU" sz="800" b="0" i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33568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41100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39238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37825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452010015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Жекешелендіру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коммуналдық мүлікті басқару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жекешелендіруден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кейінгі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қызмет және осыған байланысты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дауларды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реттеу</a:t>
                      </a:r>
                      <a:endParaRPr lang="ru-RU" sz="800" b="0" i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1241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5067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5321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5586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452012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ауданның 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облыстық маңызы 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қаланың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атқарушы органының резерві</a:t>
                      </a:r>
                      <a:endParaRPr lang="ru-RU" sz="800" b="0" i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41317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13504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27539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29568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452013015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облыстық бюджеттен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қарыздар бойынша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сыйақылар 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мен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өзге 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төлемдерді төлеу бойынша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атқарушы органдардың борышына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қызмет көрсету</a:t>
                      </a:r>
                      <a:endParaRPr lang="ru-RU" sz="800" b="0" i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452006015</a:t>
                      </a: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88670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142022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89272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325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89265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89207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452024015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заңнаманың өзгеруіне байланысты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жоғары тұрған бюджеттің шығындарын өтеуге төмен тұрған бюджеттен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берілетін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ағымдағы нысаналы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т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рансферттер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97417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452038015 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Субвенция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452054015-</a:t>
                      </a: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377016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409085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405867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452113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төмен тұрған бюджеттерге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берілетін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ағымдағы нысаналы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трансферттер</a:t>
                      </a:r>
                      <a:endParaRPr lang="ru-RU" sz="800" b="0" i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260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1451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452028000-мүлікті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коммуналдық меншікке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сатып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алу</a:t>
                      </a:r>
                      <a:endParaRPr lang="ru-RU" sz="800" b="0" i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26517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452018015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8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органның күрделі шығыстары</a:t>
                      </a:r>
                      <a:endParaRPr lang="ru-RU" sz="800" b="0" i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</a:tbl>
          </a:graphicData>
        </a:graphic>
      </p:graphicFrame>
      <p:sp>
        <p:nvSpPr>
          <p:cNvPr id="20585" name="Rectangle 1"/>
          <p:cNvSpPr>
            <a:spLocks noGrp="1" noChangeArrowheads="1"/>
          </p:cNvSpPr>
          <p:nvPr>
            <p:ph type="title"/>
          </p:nvPr>
        </p:nvSpPr>
        <p:spPr>
          <a:xfrm>
            <a:off x="977900" y="-103188"/>
            <a:ext cx="8316913" cy="923926"/>
          </a:xfrm>
        </p:spPr>
        <p:txBody>
          <a:bodyPr anchor="ctr">
            <a:spAutoFit/>
          </a:bodyPr>
          <a:lstStyle/>
          <a:p>
            <a:pPr defTabSz="914400"/>
            <a:r>
              <a:rPr lang="ru-RU" altLang="ru-RU" sz="2400" b="1" i="1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«Ертіс ауданының қаржы бөлімі»</a:t>
            </a:r>
            <a:r>
              <a:rPr lang="ru-RU" altLang="ru-RU" sz="2400" b="1" i="1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ММ бюджеті </a:t>
            </a:r>
            <a:r>
              <a:rPr lang="ru-RU" altLang="ru-RU" sz="2400" b="1" i="1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ru-RU" altLang="ru-RU" sz="2400" b="1" i="1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ru-RU" altLang="ru-RU" sz="120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(қызметтік топтар разрезінде)</a:t>
            </a:r>
            <a:r>
              <a:rPr lang="ru-RU" altLang="ru-RU" sz="1200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ru-RU" altLang="ru-RU" sz="1200" smtClean="0">
                <a:solidFill>
                  <a:schemeClr val="tx1"/>
                </a:solidFill>
                <a:latin typeface="Calibri" pitchFamily="34" charset="0"/>
              </a:rPr>
            </a:br>
            <a:endParaRPr lang="ru-RU" altLang="ru-RU" sz="180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рямоугольник 3"/>
          <p:cNvSpPr>
            <a:spLocks noChangeArrowheads="1"/>
          </p:cNvSpPr>
          <p:nvPr/>
        </p:nvSpPr>
        <p:spPr bwMode="auto">
          <a:xfrm>
            <a:off x="979488" y="281940"/>
            <a:ext cx="10511472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dirty="0">
              <a:latin typeface="Calibri" pitchFamily="34" charset="0"/>
              <a:cs typeface="Calibri" pitchFamily="34" charset="0"/>
            </a:endParaRPr>
          </a:p>
          <a:p>
            <a:endParaRPr lang="ru-RU" dirty="0">
              <a:latin typeface="Calibri" pitchFamily="34" charset="0"/>
              <a:cs typeface="Calibri" pitchFamily="34" charset="0"/>
            </a:endParaRPr>
          </a:p>
          <a:p>
            <a:endParaRPr lang="ru-RU" dirty="0">
              <a:latin typeface="Calibri" pitchFamily="34" charset="0"/>
              <a:cs typeface="Calibri" pitchFamily="34" charset="0"/>
            </a:endParaRPr>
          </a:p>
          <a:p>
            <a:endParaRPr lang="ru-RU" dirty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dirty="0" smtClean="0"/>
              <a:t>452.001.015 </a:t>
            </a:r>
            <a:r>
              <a:rPr lang="ru-RU" dirty="0" err="1" smtClean="0"/>
              <a:t>ауданның </a:t>
            </a:r>
            <a:r>
              <a:rPr lang="ru-RU" dirty="0" smtClean="0"/>
              <a:t>(</a:t>
            </a:r>
            <a:r>
              <a:rPr lang="ru-RU" dirty="0" err="1" smtClean="0"/>
              <a:t>облыстық маңызы </a:t>
            </a:r>
            <a:r>
              <a:rPr lang="ru-RU" dirty="0" smtClean="0"/>
              <a:t>бар </a:t>
            </a:r>
            <a:r>
              <a:rPr lang="ru-RU" dirty="0" err="1" smtClean="0"/>
              <a:t>қаланың</a:t>
            </a:r>
            <a:r>
              <a:rPr lang="ru-RU" dirty="0" smtClean="0"/>
              <a:t>) </a:t>
            </a:r>
            <a:r>
              <a:rPr lang="ru-RU" dirty="0" err="1" smtClean="0"/>
              <a:t>бюджетін</a:t>
            </a:r>
            <a:r>
              <a:rPr lang="ru-RU" dirty="0" smtClean="0"/>
              <a:t> </a:t>
            </a:r>
            <a:r>
              <a:rPr lang="ru-RU" dirty="0" err="1" smtClean="0"/>
              <a:t>атқару және коммуналдық меншікті</a:t>
            </a:r>
            <a:r>
              <a:rPr lang="ru-RU" dirty="0" smtClean="0"/>
              <a:t> </a:t>
            </a:r>
            <a:r>
              <a:rPr lang="ru-RU" dirty="0" err="1" smtClean="0"/>
              <a:t>басқару саласындағы мемлекеттік</a:t>
            </a:r>
            <a:r>
              <a:rPr lang="ru-RU" dirty="0" smtClean="0"/>
              <a:t> </a:t>
            </a:r>
            <a:r>
              <a:rPr lang="ru-RU" dirty="0" err="1" smtClean="0"/>
              <a:t>саясатты</a:t>
            </a:r>
            <a:r>
              <a:rPr lang="ru-RU" dirty="0" smtClean="0"/>
              <a:t> </a:t>
            </a:r>
            <a:r>
              <a:rPr lang="ru-RU" dirty="0" err="1" smtClean="0"/>
              <a:t>іске</a:t>
            </a:r>
            <a:r>
              <a:rPr lang="ru-RU" dirty="0" smtClean="0"/>
              <a:t> </a:t>
            </a:r>
            <a:r>
              <a:rPr lang="ru-RU" dirty="0" err="1" smtClean="0"/>
              <a:t>асыру</a:t>
            </a:r>
            <a:r>
              <a:rPr lang="ru-RU" dirty="0" smtClean="0"/>
              <a:t> </a:t>
            </a:r>
            <a:r>
              <a:rPr lang="ru-RU" dirty="0" err="1" smtClean="0"/>
              <a:t>жөніндегі қызметтер қаржыландыру көлемі</a:t>
            </a:r>
            <a:r>
              <a:rPr lang="ru-RU" smtClean="0"/>
              <a:t>: 77250,0 </a:t>
            </a:r>
            <a:r>
              <a:rPr lang="ru-RU" dirty="0" err="1" smtClean="0"/>
              <a:t>мың теңге Бағдарлама сипаттамасы</a:t>
            </a:r>
            <a:r>
              <a:rPr lang="ru-RU" dirty="0" smtClean="0"/>
              <a:t> </a:t>
            </a:r>
            <a:r>
              <a:rPr lang="ru-RU" dirty="0" err="1" smtClean="0"/>
              <a:t>Аудан</a:t>
            </a:r>
            <a:r>
              <a:rPr lang="ru-RU" dirty="0" smtClean="0"/>
              <a:t> (</a:t>
            </a:r>
            <a:r>
              <a:rPr lang="ru-RU" dirty="0" err="1" smtClean="0"/>
              <a:t>облыстық маңызы </a:t>
            </a:r>
            <a:r>
              <a:rPr lang="ru-RU" dirty="0" smtClean="0"/>
              <a:t>бар </a:t>
            </a:r>
            <a:r>
              <a:rPr lang="ru-RU" dirty="0" err="1" smtClean="0"/>
              <a:t>қала</a:t>
            </a:r>
            <a:r>
              <a:rPr lang="ru-RU" dirty="0" smtClean="0"/>
              <a:t>) </a:t>
            </a:r>
            <a:r>
              <a:rPr lang="ru-RU" dirty="0" err="1" smtClean="0"/>
              <a:t>бюджетінің тиімді</a:t>
            </a:r>
            <a:r>
              <a:rPr lang="ru-RU" dirty="0" smtClean="0"/>
              <a:t> </a:t>
            </a:r>
            <a:r>
              <a:rPr lang="ru-RU" dirty="0" err="1" smtClean="0"/>
              <a:t>атқарылуын қамтамасыз ету</a:t>
            </a:r>
            <a:r>
              <a:rPr lang="ru-RU" dirty="0" smtClean="0"/>
              <a:t>, </a:t>
            </a:r>
            <a:r>
              <a:rPr lang="ru-RU" dirty="0" err="1" smtClean="0"/>
              <a:t>сондай-ақ коммуналдық меншікті</a:t>
            </a:r>
            <a:r>
              <a:rPr lang="ru-RU" dirty="0" smtClean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. </a:t>
            </a:r>
            <a:r>
              <a:rPr lang="ru-RU" dirty="0" err="1" smtClean="0"/>
              <a:t>Нысаналы</a:t>
            </a:r>
            <a:r>
              <a:rPr lang="ru-RU" dirty="0" smtClean="0"/>
              <a:t> </a:t>
            </a:r>
            <a:r>
              <a:rPr lang="ru-RU" dirty="0" err="1" smtClean="0"/>
              <a:t>индикаторлар</a:t>
            </a:r>
            <a:r>
              <a:rPr lang="ru-RU" dirty="0" smtClean="0"/>
              <a:t> </a:t>
            </a:r>
            <a:r>
              <a:rPr lang="ru-RU" dirty="0" err="1" smtClean="0"/>
              <a:t>Бюджеттің атқарылу деңгейі </a:t>
            </a:r>
            <a:r>
              <a:rPr lang="ru-RU" dirty="0" smtClean="0"/>
              <a:t>– 100-ден кем </a:t>
            </a:r>
            <a:r>
              <a:rPr lang="ru-RU" dirty="0" err="1" smtClean="0"/>
              <a:t>емес%</a:t>
            </a:r>
            <a:r>
              <a:rPr lang="ru-RU" dirty="0" smtClean="0"/>
              <a:t> </a:t>
            </a:r>
            <a:r>
              <a:rPr lang="ru-RU" dirty="0" err="1" smtClean="0"/>
              <a:t>Тиімді</a:t>
            </a:r>
            <a:r>
              <a:rPr lang="ru-RU" dirty="0" smtClean="0"/>
              <a:t> </a:t>
            </a:r>
            <a:r>
              <a:rPr lang="ru-RU" dirty="0" err="1" smtClean="0"/>
              <a:t>пайдаланылатын</a:t>
            </a:r>
            <a:r>
              <a:rPr lang="ru-RU" dirty="0" smtClean="0"/>
              <a:t> </a:t>
            </a:r>
            <a:r>
              <a:rPr lang="ru-RU" dirty="0" err="1" smtClean="0"/>
              <a:t>коммуналдық меншіктің үлесі-кемінде </a:t>
            </a:r>
            <a:r>
              <a:rPr lang="ru-RU" dirty="0" smtClean="0"/>
              <a:t>95% </a:t>
            </a:r>
            <a:r>
              <a:rPr lang="ru-RU" dirty="0" err="1" smtClean="0"/>
              <a:t>Бюджеттік</a:t>
            </a:r>
            <a:r>
              <a:rPr lang="ru-RU" dirty="0" smtClean="0"/>
              <a:t> </a:t>
            </a:r>
            <a:r>
              <a:rPr lang="ru-RU" dirty="0" err="1" smtClean="0"/>
              <a:t>рәсімдердің уақтылы </a:t>
            </a:r>
            <a:r>
              <a:rPr lang="ru-RU" dirty="0" smtClean="0"/>
              <a:t>орындалуы-100% </a:t>
            </a:r>
            <a:r>
              <a:rPr lang="ru-RU" dirty="0" err="1" smtClean="0"/>
              <a:t>Түпкілікті нәтиже көрсеткіштері Аудан</a:t>
            </a:r>
            <a:r>
              <a:rPr lang="ru-RU" dirty="0" smtClean="0"/>
              <a:t> </a:t>
            </a:r>
            <a:r>
              <a:rPr lang="ru-RU" dirty="0" err="1" smtClean="0"/>
              <a:t>бюджетінің толық және уақтылы орындалуы</a:t>
            </a:r>
            <a:r>
              <a:rPr lang="ru-RU" dirty="0" smtClean="0"/>
              <a:t> </a:t>
            </a:r>
            <a:r>
              <a:rPr lang="ru-RU" dirty="0" err="1" smtClean="0"/>
              <a:t>қамтамасыз етілді</a:t>
            </a:r>
            <a:r>
              <a:rPr lang="ru-RU" dirty="0" smtClean="0"/>
              <a:t> </a:t>
            </a:r>
            <a:r>
              <a:rPr lang="ru-RU" dirty="0" err="1" smtClean="0"/>
              <a:t>Коммуналдық мүлікті басқару тиімділігі</a:t>
            </a:r>
            <a:r>
              <a:rPr lang="ru-RU" dirty="0" smtClean="0"/>
              <a:t> </a:t>
            </a:r>
            <a:r>
              <a:rPr lang="ru-RU" dirty="0" err="1" smtClean="0"/>
              <a:t>артты</a:t>
            </a:r>
            <a:r>
              <a:rPr lang="ru-RU" dirty="0" smtClean="0"/>
              <a:t> Бюджет </a:t>
            </a:r>
            <a:r>
              <a:rPr lang="ru-RU" dirty="0" err="1" smtClean="0"/>
              <a:t>заңнамасын бұзу жағдайлары азайтылды</a:t>
            </a:r>
            <a:r>
              <a:rPr lang="ru-RU" dirty="0" smtClean="0"/>
              <a:t> 452.113.015 </a:t>
            </a:r>
            <a:r>
              <a:rPr lang="ru-RU" dirty="0" err="1" smtClean="0"/>
              <a:t>төмен тұрған бюджеттерге</a:t>
            </a:r>
            <a:r>
              <a:rPr lang="ru-RU" dirty="0" smtClean="0"/>
              <a:t> </a:t>
            </a:r>
            <a:r>
              <a:rPr lang="ru-RU" dirty="0" err="1" smtClean="0"/>
              <a:t>берілетін</a:t>
            </a:r>
            <a:r>
              <a:rPr lang="ru-RU" dirty="0" smtClean="0"/>
              <a:t> </a:t>
            </a:r>
            <a:r>
              <a:rPr lang="ru-RU" dirty="0" err="1" smtClean="0"/>
              <a:t>ағымдағы нысаналы</a:t>
            </a:r>
            <a:r>
              <a:rPr lang="ru-RU" dirty="0" smtClean="0"/>
              <a:t> </a:t>
            </a:r>
            <a:r>
              <a:rPr lang="ru-RU" dirty="0" err="1" smtClean="0"/>
              <a:t>трансферттер</a:t>
            </a:r>
            <a:r>
              <a:rPr lang="ru-RU" dirty="0" smtClean="0"/>
              <a:t> </a:t>
            </a:r>
            <a:r>
              <a:rPr lang="ru-RU" dirty="0" err="1" smtClean="0"/>
              <a:t>Қаржыландыруды өзгерту Азаю</a:t>
            </a:r>
            <a:r>
              <a:rPr lang="ru-RU" dirty="0" smtClean="0"/>
              <a:t>: -306,0 </a:t>
            </a:r>
            <a:r>
              <a:rPr lang="ru-RU" dirty="0" err="1" smtClean="0"/>
              <a:t>мың теңге Бағдарлама сипаттамасы</a:t>
            </a:r>
            <a:r>
              <a:rPr lang="ru-RU" dirty="0" smtClean="0"/>
              <a:t> </a:t>
            </a:r>
            <a:r>
              <a:rPr lang="ru-RU" dirty="0" err="1" smtClean="0"/>
              <a:t>Жергілікті</a:t>
            </a:r>
            <a:r>
              <a:rPr lang="ru-RU" dirty="0" smtClean="0"/>
              <a:t> </a:t>
            </a:r>
            <a:r>
              <a:rPr lang="ru-RU" dirty="0" err="1" smtClean="0"/>
              <a:t>міндеттер</a:t>
            </a:r>
            <a:r>
              <a:rPr lang="ru-RU" dirty="0" smtClean="0"/>
              <a:t> мен </a:t>
            </a:r>
            <a:r>
              <a:rPr lang="ru-RU" dirty="0" err="1" smtClean="0"/>
              <a:t>өкілеттіктерді іске</a:t>
            </a:r>
            <a:r>
              <a:rPr lang="ru-RU" dirty="0" smtClean="0"/>
              <a:t> </a:t>
            </a:r>
            <a:r>
              <a:rPr lang="ru-RU" dirty="0" err="1" smtClean="0"/>
              <a:t>асыру</a:t>
            </a:r>
            <a:r>
              <a:rPr lang="ru-RU" dirty="0" smtClean="0"/>
              <a:t> </a:t>
            </a:r>
            <a:r>
              <a:rPr lang="ru-RU" dirty="0" err="1" smtClean="0"/>
              <a:t>үшін төмен тұрған бюджеттерге</a:t>
            </a:r>
            <a:r>
              <a:rPr lang="ru-RU" dirty="0" smtClean="0"/>
              <a:t> </a:t>
            </a:r>
            <a:r>
              <a:rPr lang="ru-RU" dirty="0" err="1" smtClean="0"/>
              <a:t>ағымдағы трансферттер</a:t>
            </a:r>
            <a:r>
              <a:rPr lang="ru-RU" dirty="0" smtClean="0"/>
              <a:t> беру. </a:t>
            </a:r>
            <a:r>
              <a:rPr lang="ru-RU" dirty="0" err="1" smtClean="0"/>
              <a:t>Нысаналы</a:t>
            </a:r>
            <a:r>
              <a:rPr lang="ru-RU" dirty="0" smtClean="0"/>
              <a:t> индикатор</a:t>
            </a:r>
          </a:p>
          <a:p>
            <a:endParaRPr lang="ru-RU" dirty="0" smtClean="0"/>
          </a:p>
          <a:p>
            <a:r>
              <a:rPr lang="ru-RU" b="1" dirty="0" err="1" smtClean="0">
                <a:latin typeface="Calibri" pitchFamily="34" charset="0"/>
                <a:cs typeface="Calibri" pitchFamily="34" charset="0"/>
              </a:rPr>
              <a:t>Ертіс</a:t>
            </a:r>
            <a:r>
              <a:rPr lang="ru-RU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b="1" dirty="0" err="1">
                <a:latin typeface="Calibri" pitchFamily="34" charset="0"/>
                <a:cs typeface="Calibri" pitchFamily="34" charset="0"/>
              </a:rPr>
              <a:t>ауданы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b="1" dirty="0" err="1">
                <a:latin typeface="Calibri" pitchFamily="34" charset="0"/>
                <a:cs typeface="Calibri" pitchFamily="34" charset="0"/>
              </a:rPr>
              <a:t>қаржы бөлімі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 </a:t>
            </a:r>
          </a:p>
          <a:p>
            <a:r>
              <a:rPr lang="ru-RU" b="1" dirty="0" err="1" smtClean="0">
                <a:latin typeface="Calibri" pitchFamily="34" charset="0"/>
                <a:cs typeface="Calibri" pitchFamily="34" charset="0"/>
              </a:rPr>
              <a:t>басшысы</a:t>
            </a:r>
            <a:r>
              <a:rPr lang="ru-RU" b="1" dirty="0" smtClean="0">
                <a:latin typeface="Calibri" pitchFamily="34" charset="0"/>
                <a:cs typeface="Calibri" pitchFamily="34" charset="0"/>
              </a:rPr>
              <a:t>                                                                             </a:t>
            </a:r>
            <a:r>
              <a:rPr lang="ru-RU" b="1" dirty="0" err="1">
                <a:latin typeface="Calibri" pitchFamily="34" charset="0"/>
                <a:cs typeface="Calibri" pitchFamily="34" charset="0"/>
              </a:rPr>
              <a:t>Е.Айтышев</a:t>
            </a:r>
            <a:endParaRPr lang="ru-RU" b="1" dirty="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677863" y="1731963"/>
            <a:ext cx="8596312" cy="1828800"/>
          </a:xfrm>
        </p:spPr>
        <p:txBody>
          <a:bodyPr/>
          <a:lstStyle/>
          <a:p>
            <a:pPr algn="ctr" eaLnBrk="1" hangingPunct="1"/>
            <a:r>
              <a:rPr lang="ru-RU" sz="6600" i="1" smtClean="0">
                <a:solidFill>
                  <a:schemeClr val="tx1"/>
                </a:solidFill>
              </a:rPr>
              <a:t>Назарларыңызға рахмет!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648</TotalTime>
  <Words>339</Words>
  <Application>Microsoft Office PowerPoint</Application>
  <PresentationFormat>Произвольный</PresentationFormat>
  <Paragraphs>83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Аспект</vt:lpstr>
      <vt:lpstr>Павлодар облысының  2026-2028 жылдарға «Ертіс ауданының қаржы бөлімі» ММ азаматтық бюджеті  ( Ертіс аудандық мәслихатының 2026 жылғы 23 қыркүйектегі No 185-63-8 шешімімен бекітілген ).   </vt:lpstr>
      <vt:lpstr>Құрметті аудан тұрғындары!  Сіздердің назарларыңызға «Ертіс ауданының қаржы бөлімі»   мемлекеттік мекемесінің 2026-2028 жылдарға арналған бекітілген   бюджеттік бағдарламалар және олар бойынша жоспарланатын   шығыстар туралы ақпаратты ұсынады.       </vt:lpstr>
      <vt:lpstr>«Ертіс ауданының қаржы бөлімі» ММ бюджеті  (қызметтік топтар разрезінде) </vt:lpstr>
      <vt:lpstr>Слайд 4</vt:lpstr>
      <vt:lpstr>Назарларыңызға рахмет!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Амангельдинского сельского округа Иртышского района Павлодарской области на 2019-2021 годы</dc:title>
  <dc:creator>Lenovo</dc:creator>
  <cp:lastModifiedBy>777</cp:lastModifiedBy>
  <cp:revision>114</cp:revision>
  <dcterms:created xsi:type="dcterms:W3CDTF">2019-11-15T07:39:26Z</dcterms:created>
  <dcterms:modified xsi:type="dcterms:W3CDTF">2026-09-30T13:03:41Z</dcterms:modified>
</cp:coreProperties>
</file>