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12"/>
  </p:notesMasterIdLst>
  <p:sldIdLst>
    <p:sldId id="277" r:id="rId2"/>
    <p:sldId id="257" r:id="rId3"/>
    <p:sldId id="278" r:id="rId4"/>
    <p:sldId id="273" r:id="rId5"/>
    <p:sldId id="276" r:id="rId6"/>
    <p:sldId id="275" r:id="rId7"/>
    <p:sldId id="272" r:id="rId8"/>
    <p:sldId id="274" r:id="rId9"/>
    <p:sldId id="279" r:id="rId10"/>
    <p:sldId id="271" r:id="rId1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11" autoAdjust="0"/>
    <p:restoredTop sz="94629" autoAdjust="0"/>
  </p:normalViewPr>
  <p:slideViewPr>
    <p:cSldViewPr>
      <p:cViewPr varScale="1">
        <p:scale>
          <a:sx n="93" d="100"/>
          <a:sy n="93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33389-21D5-471E-BD41-2F89566B7EA3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7553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2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2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CDED8-85CB-43CD-9B61-8596737FC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932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1B3E6-118D-4C6A-B4EC-945C8F5C5C6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415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17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4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80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0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970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197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820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54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09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088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6834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267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767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920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418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814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5D6612D-DF11-4D60-B7D1-9953CA9C19E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8526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784976" cy="1728192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ГРАЖДАНСКИЙ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БЮДЖЕТ (Проект)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/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ГОСУДАРСТВЕННОГО УЧРЕЖДЕНИЯ </a:t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«Аппарат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РАЙОНА ТЕРЕ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ҢКӨЛ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202</a:t>
            </a:r>
            <a:r>
              <a:rPr lang="kk-KZ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-202</a:t>
            </a:r>
            <a:r>
              <a:rPr lang="kk-KZ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год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(утвержденный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бюджет)</a:t>
            </a:r>
            <a:endParaRPr lang="ru-RU" alt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420888"/>
            <a:ext cx="7920880" cy="2952328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Гражданский бюджет отдела на 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202</a:t>
            </a:r>
            <a:r>
              <a:rPr lang="en-US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-202</a:t>
            </a:r>
            <a:r>
              <a:rPr lang="en-US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годы сформирован в соответствии с Бюджетным и Налоговым кодексами Республики Казахстан, с учетом Единой бюджетной классификации расходов, приказом Министра финансов Республики Казахстан от 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9 января 2018 </a:t>
            </a:r>
            <a:r>
              <a:rPr lang="ru-RU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года 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№ 15</a:t>
            </a:r>
            <a:r>
              <a:rPr lang="ru-RU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, на основании решения </a:t>
            </a:r>
            <a:r>
              <a:rPr lang="ru-RU" altLang="ru-RU" sz="4200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маслихата</a:t>
            </a:r>
            <a:r>
              <a:rPr lang="ru-RU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№ 1/37 «Уточнение бюджета в соответствии с решением  внеочередной </a:t>
            </a:r>
            <a:r>
              <a:rPr lang="en-US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XXXVII 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сессии </a:t>
            </a:r>
            <a:r>
              <a:rPr lang="ru-RU" altLang="ru-RU" sz="4200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м</a:t>
            </a:r>
            <a:r>
              <a:rPr lang="ru-RU" altLang="ru-RU" sz="42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аслихата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 района </a:t>
            </a:r>
            <a:r>
              <a:rPr lang="ru-RU" altLang="ru-RU" sz="42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Тереңкөл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VIII 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созыва» от 17 декабря 2025 года, № 1/41 </a:t>
            </a:r>
            <a:r>
              <a:rPr lang="ru-RU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«О внесении изменений в решение </a:t>
            </a:r>
            <a:r>
              <a:rPr lang="ru-RU" altLang="ru-RU" sz="4200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маслихата</a:t>
            </a:r>
            <a:r>
              <a:rPr lang="ru-RU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 района </a:t>
            </a:r>
            <a:r>
              <a:rPr lang="ru-RU" altLang="ru-RU" sz="4200" dirty="0" err="1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Тереңкөл</a:t>
            </a:r>
            <a:r>
              <a:rPr lang="ru-RU" altLang="ru-RU" sz="42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 от 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06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 марта 2026 </a:t>
            </a:r>
            <a:r>
              <a:rPr lang="ru-RU" altLang="ru-RU" sz="42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+mn-ea"/>
              </a:rPr>
              <a:t>года».</a:t>
            </a:r>
            <a:endParaRPr lang="ru-RU" altLang="ru-RU" sz="4200" dirty="0">
              <a:solidFill>
                <a:schemeClr val="bg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algn="ctr"/>
            <a:endParaRPr lang="ru-RU" altLang="ru-RU" sz="4050" dirty="0">
              <a:solidFill>
                <a:schemeClr val="bg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879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536" y="1855081"/>
            <a:ext cx="835292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Вашему вниманию представлен гражданский бюджет на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2026-2028 годы, который содержит информацию об основных показателях бюджета аппарата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акима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, параметрах его формирования и направлениях расходования бюджетных средств.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Данный документ включает следующие разделы: 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 • расходы бюджета аппарата.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	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0808" y="7173416"/>
            <a:ext cx="6861204" cy="481379"/>
          </a:xfrm>
        </p:spPr>
        <p:txBody>
          <a:bodyPr>
            <a:normAutofit fontScale="90000"/>
          </a:bodyPr>
          <a:lstStyle/>
          <a:p>
            <a:pPr algn="ctr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07923"/>
              </p:ext>
            </p:extLst>
          </p:nvPr>
        </p:nvGraphicFramePr>
        <p:xfrm>
          <a:off x="607546" y="1628800"/>
          <a:ext cx="7848871" cy="2952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2167">
                  <a:extLst>
                    <a:ext uri="{9D8B030D-6E8A-4147-A177-3AD203B41FA5}">
                      <a16:colId xmlns:a16="http://schemas.microsoft.com/office/drawing/2014/main" xmlns="" val="231874814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380954993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xmlns="" val="944663521"/>
                    </a:ext>
                  </a:extLst>
                </a:gridCol>
                <a:gridCol w="4244457">
                  <a:extLst>
                    <a:ext uri="{9D8B030D-6E8A-4147-A177-3AD203B41FA5}">
                      <a16:colId xmlns:a16="http://schemas.microsoft.com/office/drawing/2014/main" xmlns="" val="4192997789"/>
                    </a:ext>
                  </a:extLst>
                </a:gridCol>
              </a:tblGrid>
              <a:tr h="6605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2026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2027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2028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/>
                </a:tc>
                <a:extLst>
                  <a:ext uri="{0D108BD9-81ED-4DB2-BD59-A6C34878D82A}">
                    <a16:rowId xmlns:a16="http://schemas.microsoft.com/office/drawing/2014/main" xmlns="" val="3169186109"/>
                  </a:ext>
                </a:extLst>
              </a:tr>
              <a:tr h="4406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242 316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237 405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</a:rPr>
                        <a:t>241 415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Услуги по обеспечению деятельности </a:t>
                      </a:r>
                      <a:r>
                        <a:rPr lang="ru-RU" sz="1100" dirty="0" err="1" smtClean="0">
                          <a:effectLst/>
                        </a:rPr>
                        <a:t>акима</a:t>
                      </a:r>
                      <a:r>
                        <a:rPr lang="ru-RU" sz="1100" dirty="0" smtClean="0">
                          <a:effectLst/>
                        </a:rPr>
                        <a:t> района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extLst>
                  <a:ext uri="{0D108BD9-81ED-4DB2-BD59-A6C34878D82A}">
                    <a16:rowId xmlns:a16="http://schemas.microsoft.com/office/drawing/2014/main" xmlns="" val="1367465916"/>
                  </a:ext>
                </a:extLst>
              </a:tr>
              <a:tr h="4798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23 289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effectLst/>
                        </a:rPr>
                        <a:t>19 850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  20 644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Мероприятия в рамках исполнения всеобщей воинской обязанности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extLst>
                  <a:ext uri="{0D108BD9-81ED-4DB2-BD59-A6C34878D82A}">
                    <a16:rowId xmlns:a16="http://schemas.microsoft.com/office/drawing/2014/main" xmlns="" val="3753742063"/>
                  </a:ext>
                </a:extLst>
              </a:tr>
              <a:tr h="548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   </a:t>
                      </a:r>
                      <a:r>
                        <a:rPr lang="ru-RU" sz="1100" dirty="0" smtClean="0">
                          <a:effectLst/>
                        </a:rPr>
                        <a:t>1 529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effectLst/>
                        </a:rPr>
                        <a:t>1 613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    1 702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Предупреждение и ликвидация чрезвычайных ситуаций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extLst>
                  <a:ext uri="{0D108BD9-81ED-4DB2-BD59-A6C34878D82A}">
                    <a16:rowId xmlns:a16="http://schemas.microsoft.com/office/drawing/2014/main" xmlns="" val="3661975161"/>
                  </a:ext>
                </a:extLst>
              </a:tr>
              <a:tr h="822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</a:rPr>
                        <a:t>34 514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effectLst/>
                        </a:rPr>
                        <a:t>62 254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  33</a:t>
                      </a:r>
                      <a:r>
                        <a:rPr lang="ru-RU" sz="1100" baseline="0" dirty="0" smtClean="0">
                          <a:effectLst/>
                        </a:rPr>
                        <a:t> 661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Мероприятия по профилактике и тушению степных пожаров районного (городского) масштаба, а также пожаров в населенных пунктах, в которых не созданы органы государственной противопожарной службы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889" marR="42889" marT="0" marB="0" anchor="b"/>
                </a:tc>
                <a:extLst>
                  <a:ext uri="{0D108BD9-81ED-4DB2-BD59-A6C34878D82A}">
                    <a16:rowId xmlns:a16="http://schemas.microsoft.com/office/drawing/2014/main" xmlns="" val="27443365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1" y="210003"/>
            <a:ext cx="8704942" cy="1200329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ru-RU" sz="2400" b="1" cap="all" dirty="0">
                <a:ln w="3175" cmpd="sng">
                  <a:noFill/>
                </a:ln>
                <a:latin typeface="+mj-lt"/>
                <a:ea typeface="Times New Roman"/>
                <a:cs typeface="Times New Roman"/>
                <a:sym typeface="+mn-ea"/>
              </a:rPr>
              <a:t>Расходная часть бюджета аппарата </a:t>
            </a:r>
            <a:r>
              <a:rPr lang="ru-RU" altLang="ru-RU" sz="2400" b="1" cap="all" dirty="0" err="1">
                <a:ln w="3175" cmpd="sng">
                  <a:noFill/>
                </a:ln>
                <a:latin typeface="+mj-lt"/>
                <a:ea typeface="Times New Roman"/>
                <a:cs typeface="Times New Roman"/>
                <a:sym typeface="+mn-ea"/>
              </a:rPr>
              <a:t>акима</a:t>
            </a:r>
            <a:r>
              <a:rPr lang="ru-RU" altLang="ru-RU" sz="2400" b="1" cap="all" dirty="0">
                <a:ln w="3175" cmpd="sng">
                  <a:noFill/>
                </a:ln>
                <a:latin typeface="+mj-lt"/>
                <a:ea typeface="Times New Roman"/>
                <a:cs typeface="Times New Roman"/>
                <a:sym typeface="+mn-ea"/>
              </a:rPr>
              <a:t> района </a:t>
            </a:r>
            <a:r>
              <a:rPr lang="kk-KZ" altLang="ru-RU" sz="2400" b="1" cap="all" dirty="0" smtClean="0">
                <a:ln w="3175" cmpd="sng">
                  <a:noFill/>
                </a:ln>
                <a:latin typeface="+mj-lt"/>
                <a:ea typeface="Times New Roman"/>
                <a:cs typeface="Times New Roman"/>
                <a:sym typeface="+mn-ea"/>
              </a:rPr>
              <a:t>Тереңкөл</a:t>
            </a:r>
            <a:r>
              <a:rPr lang="ru-RU" altLang="ru-RU" sz="2400" b="1" cap="all" dirty="0">
                <a:ln w="3175" cmpd="sng">
                  <a:noFill/>
                </a:ln>
                <a:ea typeface="Times New Roman"/>
                <a:cs typeface="Times New Roman"/>
                <a:sym typeface="+mn-ea"/>
              </a:rPr>
              <a:t>на </a:t>
            </a:r>
            <a:r>
              <a:rPr lang="ru-RU" altLang="ru-RU" sz="2400" b="1" cap="all" dirty="0" smtClean="0">
                <a:ln w="3175" cmpd="sng">
                  <a:noFill/>
                </a:ln>
                <a:ea typeface="Times New Roman"/>
                <a:cs typeface="Times New Roman"/>
                <a:sym typeface="+mn-ea"/>
              </a:rPr>
              <a:t>2026-2028гг</a:t>
            </a:r>
            <a:r>
              <a:rPr lang="ru-RU" altLang="ru-RU" sz="2400" b="1" cap="all" dirty="0">
                <a:ln w="3175" cmpd="sng">
                  <a:noFill/>
                </a:ln>
                <a:ea typeface="Times New Roman"/>
                <a:cs typeface="Times New Roman"/>
                <a:sym typeface="+mn-ea"/>
              </a:rPr>
              <a:t>..</a:t>
            </a:r>
          </a:p>
          <a:p>
            <a:pPr algn="ctr"/>
            <a:endParaRPr lang="ru-RU" altLang="ru-RU" sz="2400" b="1" cap="all" dirty="0">
              <a:ln w="3175" cmpd="sng">
                <a:noFill/>
              </a:ln>
              <a:latin typeface="+mj-lt"/>
              <a:ea typeface="Times New Roman"/>
              <a:cs typeface="Times New Roman"/>
              <a:sym typeface="+mn-ea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59770"/>
            <a:ext cx="3150096" cy="19815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1404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980728"/>
            <a:ext cx="8291264" cy="352839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j-lt"/>
              </a:rPr>
              <a:t>Осуществление государственных функций, полномочий и оказание вытекающих из них государственных услуг.</a:t>
            </a:r>
            <a:endParaRPr lang="ru-RU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404664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>
                <a:ln w="3175" cmpd="sng">
                  <a:noFill/>
                </a:ln>
                <a:latin typeface="+mj-lt"/>
                <a:ea typeface="Times New Roman"/>
                <a:cs typeface="Times New Roman"/>
              </a:rPr>
              <a:t>Обеспечение деятельности аппарата </a:t>
            </a:r>
            <a:r>
              <a:rPr lang="ru-RU" sz="2400" b="1" cap="all" dirty="0" err="1">
                <a:ln w="3175" cmpd="sng">
                  <a:noFill/>
                </a:ln>
                <a:latin typeface="+mj-lt"/>
                <a:ea typeface="Times New Roman"/>
                <a:cs typeface="Times New Roman"/>
              </a:rPr>
              <a:t>акима</a:t>
            </a:r>
            <a:endParaRPr lang="ru-RU" sz="2400" b="1" cap="all" dirty="0">
              <a:ln w="3175" cmpd="sng">
                <a:noFill/>
              </a:ln>
              <a:latin typeface="+mj-lt"/>
              <a:ea typeface="Times New Roman"/>
              <a:cs typeface="Times New Roman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61048"/>
            <a:ext cx="3594100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r>
              <a:rPr lang="ru-RU" sz="2400" b="1" dirty="0">
                <a:ea typeface="Times New Roman"/>
                <a:cs typeface="Times New Roman"/>
              </a:rPr>
              <a:t/>
            </a:r>
            <a:br>
              <a:rPr lang="ru-RU" sz="2400" b="1" dirty="0">
                <a:ea typeface="Times New Roman"/>
                <a:cs typeface="Times New Roman"/>
              </a:rPr>
            </a:br>
            <a:r>
              <a:rPr lang="ru-RU" sz="2400" b="1" dirty="0" smtClean="0">
                <a:ea typeface="Times New Roman"/>
                <a:cs typeface="Times New Roman"/>
              </a:rPr>
              <a:t/>
            </a:r>
            <a:br>
              <a:rPr lang="ru-RU" sz="2400" b="1" dirty="0" smtClean="0">
                <a:ea typeface="Times New Roman"/>
                <a:cs typeface="Times New Roman"/>
              </a:rPr>
            </a:br>
            <a:r>
              <a:rPr lang="ru-RU" sz="2400" b="1" dirty="0">
                <a:ea typeface="Times New Roman"/>
                <a:cs typeface="Times New Roman"/>
              </a:rPr>
              <a:t/>
            </a:r>
            <a:br>
              <a:rPr lang="ru-RU" sz="2400" b="1" dirty="0">
                <a:ea typeface="Times New Roman"/>
                <a:cs typeface="Times New Roman"/>
              </a:rPr>
            </a:br>
            <a:r>
              <a:rPr lang="ru-RU" sz="2400" b="1" dirty="0" smtClean="0">
                <a:ea typeface="Times New Roman"/>
                <a:cs typeface="Times New Roman"/>
              </a:rPr>
              <a:t/>
            </a:r>
            <a:br>
              <a:rPr lang="ru-RU" sz="2400" b="1" dirty="0" smtClean="0">
                <a:ea typeface="Times New Roman"/>
                <a:cs typeface="Times New Roman"/>
              </a:rPr>
            </a:br>
            <a:r>
              <a:rPr lang="ru-RU" sz="2400" b="1" dirty="0">
                <a:ea typeface="Times New Roman"/>
                <a:cs typeface="Times New Roman"/>
              </a:rPr>
              <a:t/>
            </a:r>
            <a:br>
              <a:rPr lang="ru-RU" sz="2400" b="1" dirty="0">
                <a:ea typeface="Times New Roman"/>
                <a:cs typeface="Times New Roman"/>
              </a:rPr>
            </a:br>
            <a:r>
              <a:rPr lang="ru-RU" sz="2400" b="1" dirty="0" smtClean="0">
                <a:ea typeface="Times New Roman"/>
                <a:cs typeface="Times New Roman"/>
              </a:rPr>
              <a:t/>
            </a:r>
            <a:br>
              <a:rPr lang="ru-RU" sz="2400" b="1" dirty="0" smtClean="0">
                <a:ea typeface="Times New Roman"/>
                <a:cs typeface="Times New Roman"/>
              </a:rPr>
            </a:br>
            <a:r>
              <a:rPr lang="ru-RU" sz="2400" b="1" dirty="0">
                <a:ea typeface="Times New Roman"/>
                <a:cs typeface="Times New Roman"/>
              </a:rPr>
              <a:t/>
            </a:r>
            <a:br>
              <a:rPr lang="ru-RU" sz="2400" b="1" dirty="0">
                <a:ea typeface="Times New Roman"/>
                <a:cs typeface="Times New Roman"/>
              </a:rPr>
            </a:br>
            <a:r>
              <a:rPr lang="ru-RU" sz="2400" b="1" dirty="0" smtClean="0">
                <a:ea typeface="Times New Roman"/>
                <a:cs typeface="Times New Roman"/>
              </a:rPr>
              <a:t/>
            </a:r>
            <a:br>
              <a:rPr lang="ru-RU" sz="2400" b="1" dirty="0" smtClean="0">
                <a:ea typeface="Times New Roman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340768"/>
            <a:ext cx="7488832" cy="288032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j-lt"/>
              </a:rPr>
              <a:t>Обеспечение деятельности аппарата </a:t>
            </a:r>
            <a:r>
              <a:rPr lang="ru-RU" sz="2400" dirty="0" err="1" smtClean="0">
                <a:latin typeface="+mj-lt"/>
              </a:rPr>
              <a:t>акима</a:t>
            </a:r>
            <a:r>
              <a:rPr lang="ru-RU" sz="2400" dirty="0" smtClean="0">
                <a:latin typeface="+mj-lt"/>
              </a:rPr>
              <a:t>;</a:t>
            </a:r>
          </a:p>
          <a:p>
            <a:r>
              <a:rPr lang="ru-RU" sz="2400" dirty="0" smtClean="0">
                <a:latin typeface="+mj-lt"/>
              </a:rPr>
              <a:t>Укрепление материально-технической базы государственного органа.</a:t>
            </a:r>
            <a:endParaRPr lang="ru-RU" sz="2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404664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>
                <a:ln w="3175" cmpd="sng">
                  <a:noFill/>
                </a:ln>
                <a:latin typeface="+mj-lt"/>
                <a:ea typeface="Times New Roman"/>
                <a:cs typeface="Times New Roman"/>
              </a:rPr>
              <a:t>Капитальные расходы государственного органа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32656"/>
            <a:ext cx="6228184" cy="1524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Мероприятия в рамках исполнения всеобщей воинской обязанности</a:t>
            </a:r>
            <a:r>
              <a:rPr lang="ru-RU" sz="2400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7571184" cy="338437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+mj-lt"/>
              </a:rPr>
              <a:t>Материальное обеспечение мероприятий по подготовке молодежи к военной службе;</a:t>
            </a:r>
          </a:p>
          <a:p>
            <a:r>
              <a:rPr lang="ru-RU" sz="2000" dirty="0" smtClean="0">
                <a:latin typeface="+mj-lt"/>
              </a:rPr>
              <a:t>Работы призывных комиссий;</a:t>
            </a:r>
          </a:p>
          <a:p>
            <a:r>
              <a:rPr lang="ru-RU" sz="2000" dirty="0" smtClean="0">
                <a:latin typeface="+mj-lt"/>
              </a:rPr>
              <a:t>Качественное комплектование молодым пополнением и отправка  его в вооруженные силы, другие войска и воинские формирования РК;</a:t>
            </a:r>
          </a:p>
          <a:p>
            <a:r>
              <a:rPr lang="ru-RU" sz="2000" dirty="0" smtClean="0">
                <a:latin typeface="+mj-lt"/>
              </a:rPr>
              <a:t>Обеспечение оборудованным призывным пунктом для прохождения медицинской комиссии.</a:t>
            </a:r>
            <a:endParaRPr lang="ru-RU" sz="20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81129"/>
            <a:ext cx="3852664" cy="2243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Л</a:t>
            </a:r>
            <a:r>
              <a:rPr lang="ru-RU" sz="2400" b="1" dirty="0" smtClean="0">
                <a:solidFill>
                  <a:schemeClr val="tx1"/>
                </a:solidFill>
              </a:rPr>
              <a:t>окальная  с</a:t>
            </a:r>
            <a:r>
              <a:rPr lang="ru-RU" sz="2400" b="1" dirty="0" smtClean="0"/>
              <a:t>истема</a:t>
            </a:r>
            <a:r>
              <a:rPr lang="ru-RU" sz="2400" b="1" dirty="0" smtClean="0">
                <a:solidFill>
                  <a:schemeClr val="tx1"/>
                </a:solidFill>
              </a:rPr>
              <a:t> оповещения установлена в районе </a:t>
            </a:r>
            <a:r>
              <a:rPr lang="ru-RU" sz="2400" b="1" dirty="0" err="1" smtClean="0">
                <a:solidFill>
                  <a:schemeClr val="tx1"/>
                </a:solidFill>
              </a:rPr>
              <a:t>Тереңкөл</a:t>
            </a:r>
            <a:r>
              <a:rPr lang="ru-RU" sz="2400" b="1" dirty="0" smtClean="0">
                <a:solidFill>
                  <a:schemeClr val="tx1"/>
                </a:solidFill>
              </a:rPr>
              <a:t> в полном объеме.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 2025-2027гг.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934801"/>
              </p:ext>
            </p:extLst>
          </p:nvPr>
        </p:nvGraphicFramePr>
        <p:xfrm>
          <a:off x="323528" y="1768431"/>
          <a:ext cx="8208911" cy="2164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3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250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645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421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№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Наименование 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сельского округа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Наименование 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населенного пункта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Количество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 жителей, человек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67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1.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Береговой 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село </a:t>
                      </a:r>
                      <a:r>
                        <a:rPr kumimoji="0" lang="ru-RU" sz="120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Осьмерыжск</a:t>
                      </a: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203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2173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2.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Алтай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село </a:t>
                      </a:r>
                      <a:r>
                        <a:rPr lang="ru-RU" sz="1200" dirty="0" err="1" smtClean="0">
                          <a:latin typeface="+mj-lt"/>
                        </a:rPr>
                        <a:t>Фрументьека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212</a:t>
                      </a:r>
                    </a:p>
                    <a:p>
                      <a:pPr algn="ctr"/>
                      <a:endParaRPr lang="ru-RU" sz="1200" dirty="0" smtClean="0">
                        <a:latin typeface="+mj-lt"/>
                      </a:endParaRPr>
                    </a:p>
                    <a:p>
                      <a:pPr algn="ctr"/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948264" y="18448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г.</a:t>
            </a:r>
            <a:endParaRPr lang="ru-RU" dirty="0">
              <a:latin typeface="+mj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329326"/>
            <a:ext cx="4275137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41" y="404664"/>
            <a:ext cx="8640960" cy="10668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Пожарные посты района Тереңкөл-2026</a:t>
            </a: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12776"/>
            <a:ext cx="6554867" cy="376767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smtClean="0">
                <a:latin typeface="+mj-lt"/>
              </a:rPr>
              <a:t>Содержание 7-х пожарных постов:</a:t>
            </a:r>
          </a:p>
          <a:p>
            <a:pPr>
              <a:buNone/>
            </a:pP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latin typeface="+mj-lt"/>
              </a:rPr>
              <a:t>1.</a:t>
            </a:r>
            <a:r>
              <a:rPr lang="kk-KZ" sz="2400" dirty="0" smtClean="0">
                <a:latin typeface="+mj-lt"/>
              </a:rPr>
              <a:t>Пожарный пост села Байконыс</a:t>
            </a:r>
            <a:r>
              <a:rPr lang="ru-RU" sz="2400" dirty="0" smtClean="0">
                <a:latin typeface="+mj-lt"/>
              </a:rPr>
              <a:t>;</a:t>
            </a:r>
          </a:p>
          <a:p>
            <a:r>
              <a:rPr lang="ru-RU" sz="2400" dirty="0" smtClean="0">
                <a:latin typeface="+mj-lt"/>
              </a:rPr>
              <a:t>2.Пожарный пост села </a:t>
            </a:r>
            <a:r>
              <a:rPr lang="ru-RU" sz="2400" dirty="0" err="1" smtClean="0">
                <a:latin typeface="+mj-lt"/>
              </a:rPr>
              <a:t>Жанабет</a:t>
            </a:r>
            <a:r>
              <a:rPr lang="ru-RU" sz="2400" dirty="0" smtClean="0">
                <a:latin typeface="+mj-lt"/>
              </a:rPr>
              <a:t>;</a:t>
            </a: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latin typeface="+mj-lt"/>
              </a:rPr>
              <a:t>3.Пожарный пост села Песчаное;</a:t>
            </a: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latin typeface="+mj-lt"/>
              </a:rPr>
              <a:t>4.Пожарный пост села Алтай;</a:t>
            </a: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latin typeface="+mj-lt"/>
              </a:rPr>
              <a:t>5.Пожарный пост села </a:t>
            </a:r>
            <a:r>
              <a:rPr lang="ru-RU" sz="2400" dirty="0" err="1" smtClean="0">
                <a:latin typeface="+mj-lt"/>
              </a:rPr>
              <a:t>Қоржынкөл</a:t>
            </a:r>
            <a:r>
              <a:rPr lang="ru-RU" sz="2400" dirty="0" smtClean="0">
                <a:latin typeface="+mj-lt"/>
              </a:rPr>
              <a:t>;</a:t>
            </a: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latin typeface="+mj-lt"/>
              </a:rPr>
              <a:t>6.Пожарный пост села </a:t>
            </a:r>
            <a:r>
              <a:rPr lang="ru-RU" sz="2400" dirty="0" err="1">
                <a:latin typeface="+mj-lt"/>
              </a:rPr>
              <a:t>Т</a:t>
            </a:r>
            <a:r>
              <a:rPr lang="ru-RU" sz="2400" dirty="0" err="1" smtClean="0">
                <a:latin typeface="+mj-lt"/>
              </a:rPr>
              <a:t>омарлы</a:t>
            </a:r>
            <a:r>
              <a:rPr lang="ru-RU" sz="2400" dirty="0" smtClean="0">
                <a:latin typeface="+mj-lt"/>
              </a:rPr>
              <a:t>;</a:t>
            </a: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latin typeface="+mj-lt"/>
              </a:rPr>
              <a:t>7.Пожарный пост села Октябрьское.</a:t>
            </a:r>
            <a:endParaRPr lang="ru-RU" sz="2400" dirty="0" smtClean="0">
              <a:latin typeface="+mj-lt"/>
            </a:endParaRPr>
          </a:p>
          <a:p>
            <a:endParaRPr lang="ru-RU" sz="2400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32656"/>
            <a:ext cx="6554867" cy="1440160"/>
          </a:xfrm>
        </p:spPr>
        <p:txBody>
          <a:bodyPr/>
          <a:lstStyle/>
          <a:p>
            <a:r>
              <a:rPr lang="kk-KZ" dirty="0" smtClean="0"/>
              <a:t>Модернизация пожарных постов  районе Тереңкөл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628800"/>
            <a:ext cx="6554867" cy="2304256"/>
          </a:xfrm>
        </p:spPr>
        <p:txBody>
          <a:bodyPr/>
          <a:lstStyle/>
          <a:p>
            <a:r>
              <a:rPr lang="kk-KZ" dirty="0" smtClean="0"/>
              <a:t>В районе Тереңкөл продолжается обновление пожарных постов. </a:t>
            </a:r>
          </a:p>
          <a:p>
            <a:r>
              <a:rPr lang="kk-KZ" dirty="0" smtClean="0"/>
              <a:t>В 2026 году модернизирован пост в селе Қоржынкөл, обеспечивающий защиту 6 населенных пунктов.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45024"/>
            <a:ext cx="5688632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5912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23528" y="1196752"/>
            <a:ext cx="8640960" cy="3888432"/>
          </a:xfrm>
          <a:prstGeom prst="roundRect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ознакомление с материалами!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9701</TotalTime>
  <Words>347</Words>
  <Application>Microsoft Office PowerPoint</Application>
  <PresentationFormat>Экран (4:3)</PresentationFormat>
  <Paragraphs>71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Сектор</vt:lpstr>
      <vt:lpstr>ГРАЖДАНСКИЙ БЮДЖЕТ (Проект) ГОСУДАРСТВЕННОГО УЧРЕЖДЕНИЯ  «Аппарат акима РАЙОНА ТЕРЕҢКӨЛ» на 2026-2028 год (утвержденный бюджет)</vt:lpstr>
      <vt:lpstr>Презентация PowerPoint</vt:lpstr>
      <vt:lpstr>Презентация PowerPoint</vt:lpstr>
      <vt:lpstr>Презентация PowerPoint</vt:lpstr>
      <vt:lpstr>         </vt:lpstr>
      <vt:lpstr>Мероприятия в рамках исполнения всеобщей воинской обязанности </vt:lpstr>
      <vt:lpstr>Локальная  система оповещения установлена в районе Тереңкөл в полном объеме.  2025-2027гг.</vt:lpstr>
      <vt:lpstr>Пожарные посты района Тереңкөл-2026 </vt:lpstr>
      <vt:lpstr>Модернизация пожарных постов  районе Тереңкөл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User</cp:lastModifiedBy>
  <cp:revision>352</cp:revision>
  <cp:lastPrinted>2026-07-08T07:34:00Z</cp:lastPrinted>
  <dcterms:created xsi:type="dcterms:W3CDTF">2016-01-18T05:29:55Z</dcterms:created>
  <dcterms:modified xsi:type="dcterms:W3CDTF">2026-10-01T12:17:24Z</dcterms:modified>
</cp:coreProperties>
</file>