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drawings/drawing5.xml" ContentType="application/vnd.openxmlformats-officedocument.drawingml.chartshapes+xml"/>
  <Override PartName="/ppt/charts/chart9.xml" ContentType="application/vnd.openxmlformats-officedocument.drawingml.chart+xml"/>
  <Override PartName="/ppt/drawings/drawing6.xml" ContentType="application/vnd.openxmlformats-officedocument.drawingml.chartshapes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ppt/drawings/drawing7.xml" ContentType="application/vnd.openxmlformats-officedocument.drawingml.chartshapes+xml"/>
  <Override PartName="/ppt/charts/chart11.xml" ContentType="application/vnd.openxmlformats-officedocument.drawingml.chart+xml"/>
  <Override PartName="/ppt/theme/themeOverride7.xml" ContentType="application/vnd.openxmlformats-officedocument.themeOverride+xml"/>
  <Override PartName="/ppt/charts/chart12.xml" ContentType="application/vnd.openxmlformats-officedocument.drawingml.chart+xml"/>
  <Override PartName="/ppt/theme/themeOverride8.xml" ContentType="application/vnd.openxmlformats-officedocument.themeOverride+xml"/>
  <Override PartName="/ppt/drawings/drawing8.xml" ContentType="application/vnd.openxmlformats-officedocument.drawingml.chartshapes+xml"/>
  <Override PartName="/ppt/charts/chart13.xml" ContentType="application/vnd.openxmlformats-officedocument.drawingml.chart+xml"/>
  <Override PartName="/ppt/theme/themeOverride9.xml" ContentType="application/vnd.openxmlformats-officedocument.themeOverride+xml"/>
  <Override PartName="/ppt/drawings/drawing9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14.xml" ContentType="application/vnd.openxmlformats-officedocument.drawingml.chart+xml"/>
  <Override PartName="/ppt/theme/themeOverride10.xml" ContentType="application/vnd.openxmlformats-officedocument.themeOverride+xml"/>
  <Override PartName="/ppt/charts/chart15.xml" ContentType="application/vnd.openxmlformats-officedocument.drawingml.chart+xml"/>
  <Override PartName="/ppt/theme/themeOverride11.xml" ContentType="application/vnd.openxmlformats-officedocument.themeOverride+xml"/>
  <Override PartName="/ppt/charts/chart16.xml" ContentType="application/vnd.openxmlformats-officedocument.drawingml.chart+xml"/>
  <Override PartName="/ppt/theme/themeOverride12.xml" ContentType="application/vnd.openxmlformats-officedocument.themeOverride+xml"/>
  <Override PartName="/ppt/charts/chart17.xml" ContentType="application/vnd.openxmlformats-officedocument.drawingml.chart+xml"/>
  <Override PartName="/ppt/theme/themeOverride13.xml" ContentType="application/vnd.openxmlformats-officedocument.themeOverride+xml"/>
  <Override PartName="/ppt/charts/chart18.xml" ContentType="application/vnd.openxmlformats-officedocument.drawingml.chart+xml"/>
  <Override PartName="/ppt/theme/themeOverride14.xml" ContentType="application/vnd.openxmlformats-officedocument.themeOverride+xml"/>
  <Override PartName="/ppt/charts/chart19.xml" ContentType="application/vnd.openxmlformats-officedocument.drawingml.chart+xml"/>
  <Override PartName="/ppt/theme/themeOverride15.xml" ContentType="application/vnd.openxmlformats-officedocument.themeOverride+xml"/>
  <Override PartName="/ppt/charts/chart20.xml" ContentType="application/vnd.openxmlformats-officedocument.drawingml.chart+xml"/>
  <Override PartName="/ppt/theme/themeOverride16.xml" ContentType="application/vnd.openxmlformats-officedocument.themeOverride+xml"/>
  <Override PartName="/ppt/charts/chart21.xml" ContentType="application/vnd.openxmlformats-officedocument.drawingml.chart+xml"/>
  <Override PartName="/ppt/theme/themeOverride17.xml" ContentType="application/vnd.openxmlformats-officedocument.themeOverride+xml"/>
  <Override PartName="/ppt/charts/chart22.xml" ContentType="application/vnd.openxmlformats-officedocument.drawingml.chart+xml"/>
  <Override PartName="/ppt/theme/themeOverride18.xml" ContentType="application/vnd.openxmlformats-officedocument.themeOverride+xml"/>
  <Override PartName="/ppt/drawings/drawing10.xml" ContentType="application/vnd.openxmlformats-officedocument.drawingml.chartshapes+xml"/>
  <Override PartName="/ppt/charts/chart23.xml" ContentType="application/vnd.openxmlformats-officedocument.drawingml.chart+xml"/>
  <Override PartName="/ppt/theme/themeOverride19.xml" ContentType="application/vnd.openxmlformats-officedocument.themeOverride+xml"/>
  <Override PartName="/ppt/drawings/drawing11.xml" ContentType="application/vnd.openxmlformats-officedocument.drawingml.chartshapes+xml"/>
  <Override PartName="/ppt/charts/chart24.xml" ContentType="application/vnd.openxmlformats-officedocument.drawingml.chart+xml"/>
  <Override PartName="/ppt/theme/themeOverride20.xml" ContentType="application/vnd.openxmlformats-officedocument.themeOverride+xml"/>
  <Override PartName="/ppt/drawings/drawing12.xml" ContentType="application/vnd.openxmlformats-officedocument.drawingml.chartshapes+xml"/>
  <Override PartName="/ppt/charts/chart25.xml" ContentType="application/vnd.openxmlformats-officedocument.drawingml.chart+xml"/>
  <Override PartName="/ppt/theme/themeOverride21.xml" ContentType="application/vnd.openxmlformats-officedocument.themeOverride+xml"/>
  <Override PartName="/ppt/charts/chart26.xml" ContentType="application/vnd.openxmlformats-officedocument.drawingml.chart+xml"/>
  <Override PartName="/ppt/theme/themeOverride22.xml" ContentType="application/vnd.openxmlformats-officedocument.themeOverride+xml"/>
  <Override PartName="/ppt/charts/chart27.xml" ContentType="application/vnd.openxmlformats-officedocument.drawingml.chart+xml"/>
  <Override PartName="/ppt/theme/themeOverride23.xml" ContentType="application/vnd.openxmlformats-officedocument.themeOverride+xml"/>
  <Override PartName="/ppt/charts/chart28.xml" ContentType="application/vnd.openxmlformats-officedocument.drawingml.chart+xml"/>
  <Override PartName="/ppt/theme/themeOverride24.xml" ContentType="application/vnd.openxmlformats-officedocument.themeOverride+xml"/>
  <Override PartName="/ppt/charts/chart29.xml" ContentType="application/vnd.openxmlformats-officedocument.drawingml.chart+xml"/>
  <Override PartName="/ppt/theme/themeOverride25.xml" ContentType="application/vnd.openxmlformats-officedocument.themeOverride+xml"/>
  <Override PartName="/ppt/charts/chart30.xml" ContentType="application/vnd.openxmlformats-officedocument.drawingml.chart+xml"/>
  <Override PartName="/ppt/theme/themeOverride26.xml" ContentType="application/vnd.openxmlformats-officedocument.themeOverride+xml"/>
  <Override PartName="/ppt/charts/chart31.xml" ContentType="application/vnd.openxmlformats-officedocument.drawingml.chart+xml"/>
  <Override PartName="/ppt/theme/themeOverride27.xml" ContentType="application/vnd.openxmlformats-officedocument.themeOverride+xml"/>
  <Override PartName="/ppt/charts/chart32.xml" ContentType="application/vnd.openxmlformats-officedocument.drawingml.chart+xml"/>
  <Override PartName="/ppt/theme/themeOverride28.xml" ContentType="application/vnd.openxmlformats-officedocument.themeOverride+xml"/>
  <Override PartName="/ppt/charts/chart33.xml" ContentType="application/vnd.openxmlformats-officedocument.drawingml.chart+xml"/>
  <Override PartName="/ppt/theme/themeOverride29.xml" ContentType="application/vnd.openxmlformats-officedocument.themeOverride+xml"/>
  <Override PartName="/ppt/charts/chart34.xml" ContentType="application/vnd.openxmlformats-officedocument.drawingml.chart+xml"/>
  <Override PartName="/ppt/theme/themeOverride30.xml" ContentType="application/vnd.openxmlformats-officedocument.themeOverride+xml"/>
  <Override PartName="/ppt/charts/chart35.xml" ContentType="application/vnd.openxmlformats-officedocument.drawingml.chart+xml"/>
  <Override PartName="/ppt/theme/themeOverride31.xml" ContentType="application/vnd.openxmlformats-officedocument.themeOverride+xml"/>
  <Override PartName="/ppt/charts/chart36.xml" ContentType="application/vnd.openxmlformats-officedocument.drawingml.chart+xml"/>
  <Override PartName="/ppt/theme/themeOverride32.xml" ContentType="application/vnd.openxmlformats-officedocument.themeOverride+xml"/>
  <Override PartName="/ppt/charts/chart37.xml" ContentType="application/vnd.openxmlformats-officedocument.drawingml.chart+xml"/>
  <Override PartName="/ppt/theme/themeOverride33.xml" ContentType="application/vnd.openxmlformats-officedocument.themeOverride+xml"/>
  <Override PartName="/ppt/charts/chart38.xml" ContentType="application/vnd.openxmlformats-officedocument.drawingml.chart+xml"/>
  <Override PartName="/ppt/theme/themeOverride34.xml" ContentType="application/vnd.openxmlformats-officedocument.themeOverride+xml"/>
  <Override PartName="/ppt/charts/chart39.xml" ContentType="application/vnd.openxmlformats-officedocument.drawingml.chart+xml"/>
  <Override PartName="/ppt/theme/themeOverride35.xml" ContentType="application/vnd.openxmlformats-officedocument.themeOverride+xml"/>
  <Override PartName="/ppt/drawings/drawing13.xml" ContentType="application/vnd.openxmlformats-officedocument.drawingml.chartshapes+xml"/>
  <Override PartName="/ppt/charts/chart40.xml" ContentType="application/vnd.openxmlformats-officedocument.drawingml.chart+xml"/>
  <Override PartName="/ppt/theme/themeOverride36.xml" ContentType="application/vnd.openxmlformats-officedocument.themeOverride+xml"/>
  <Override PartName="/ppt/charts/chart41.xml" ContentType="application/vnd.openxmlformats-officedocument.drawingml.chart+xml"/>
  <Override PartName="/ppt/theme/themeOverride37.xml" ContentType="application/vnd.openxmlformats-officedocument.themeOverride+xml"/>
  <Override PartName="/ppt/charts/chart42.xml" ContentType="application/vnd.openxmlformats-officedocument.drawingml.chart+xml"/>
  <Override PartName="/ppt/theme/themeOverride38.xml" ContentType="application/vnd.openxmlformats-officedocument.themeOverride+xml"/>
  <Override PartName="/ppt/charts/chart43.xml" ContentType="application/vnd.openxmlformats-officedocument.drawingml.chart+xml"/>
  <Override PartName="/ppt/theme/themeOverride39.xml" ContentType="application/vnd.openxmlformats-officedocument.themeOverride+xml"/>
  <Override PartName="/ppt/charts/chart44.xml" ContentType="application/vnd.openxmlformats-officedocument.drawingml.chart+xml"/>
  <Override PartName="/ppt/theme/themeOverride40.xml" ContentType="application/vnd.openxmlformats-officedocument.themeOverride+xml"/>
  <Override PartName="/ppt/charts/chart45.xml" ContentType="application/vnd.openxmlformats-officedocument.drawingml.chart+xml"/>
  <Override PartName="/ppt/theme/themeOverride41.xml" ContentType="application/vnd.openxmlformats-officedocument.themeOverride+xml"/>
  <Override PartName="/ppt/charts/chart46.xml" ContentType="application/vnd.openxmlformats-officedocument.drawingml.chart+xml"/>
  <Override PartName="/ppt/theme/themeOverride42.xml" ContentType="application/vnd.openxmlformats-officedocument.themeOverride+xml"/>
  <Override PartName="/ppt/charts/chart47.xml" ContentType="application/vnd.openxmlformats-officedocument.drawingml.chart+xml"/>
  <Override PartName="/ppt/theme/themeOverride43.xml" ContentType="application/vnd.openxmlformats-officedocument.themeOverride+xml"/>
  <Override PartName="/ppt/charts/chart48.xml" ContentType="application/vnd.openxmlformats-officedocument.drawingml.chart+xml"/>
  <Override PartName="/ppt/theme/themeOverride44.xml" ContentType="application/vnd.openxmlformats-officedocument.themeOverride+xml"/>
  <Override PartName="/ppt/charts/chart49.xml" ContentType="application/vnd.openxmlformats-officedocument.drawingml.chart+xml"/>
  <Override PartName="/ppt/theme/themeOverride45.xml" ContentType="application/vnd.openxmlformats-officedocument.themeOverride+xml"/>
  <Override PartName="/ppt/charts/chart50.xml" ContentType="application/vnd.openxmlformats-officedocument.drawingml.chart+xml"/>
  <Override PartName="/ppt/theme/themeOverride46.xml" ContentType="application/vnd.openxmlformats-officedocument.themeOverride+xml"/>
  <Override PartName="/ppt/charts/chart51.xml" ContentType="application/vnd.openxmlformats-officedocument.drawingml.chart+xml"/>
  <Override PartName="/ppt/theme/themeOverride47.xml" ContentType="application/vnd.openxmlformats-officedocument.themeOverride+xml"/>
  <Override PartName="/ppt/charts/chart52.xml" ContentType="application/vnd.openxmlformats-officedocument.drawingml.chart+xml"/>
  <Override PartName="/ppt/theme/themeOverride48.xml" ContentType="application/vnd.openxmlformats-officedocument.themeOverride+xml"/>
  <Override PartName="/ppt/charts/chart53.xml" ContentType="application/vnd.openxmlformats-officedocument.drawingml.chart+xml"/>
  <Override PartName="/ppt/theme/themeOverride49.xml" ContentType="application/vnd.openxmlformats-officedocument.themeOverride+xml"/>
  <Override PartName="/ppt/charts/chart54.xml" ContentType="application/vnd.openxmlformats-officedocument.drawingml.chart+xml"/>
  <Override PartName="/ppt/theme/themeOverride50.xml" ContentType="application/vnd.openxmlformats-officedocument.themeOverride+xml"/>
  <Override PartName="/ppt/charts/chart55.xml" ContentType="application/vnd.openxmlformats-officedocument.drawingml.chart+xml"/>
  <Override PartName="/ppt/theme/themeOverride51.xml" ContentType="application/vnd.openxmlformats-officedocument.themeOverride+xml"/>
  <Override PartName="/ppt/charts/chart56.xml" ContentType="application/vnd.openxmlformats-officedocument.drawingml.chart+xml"/>
  <Override PartName="/ppt/theme/themeOverride52.xml" ContentType="application/vnd.openxmlformats-officedocument.themeOverride+xml"/>
  <Override PartName="/ppt/charts/chart57.xml" ContentType="application/vnd.openxmlformats-officedocument.drawingml.chart+xml"/>
  <Override PartName="/ppt/theme/themeOverride53.xml" ContentType="application/vnd.openxmlformats-officedocument.themeOverride+xml"/>
  <Override PartName="/ppt/charts/chart58.xml" ContentType="application/vnd.openxmlformats-officedocument.drawingml.chart+xml"/>
  <Override PartName="/ppt/theme/themeOverride54.xml" ContentType="application/vnd.openxmlformats-officedocument.themeOverride+xml"/>
  <Override PartName="/ppt/charts/chart59.xml" ContentType="application/vnd.openxmlformats-officedocument.drawingml.chart+xml"/>
  <Override PartName="/ppt/theme/themeOverride55.xml" ContentType="application/vnd.openxmlformats-officedocument.themeOverride+xml"/>
  <Override PartName="/ppt/charts/chart60.xml" ContentType="application/vnd.openxmlformats-officedocument.drawingml.chart+xml"/>
  <Override PartName="/ppt/theme/themeOverride56.xml" ContentType="application/vnd.openxmlformats-officedocument.themeOverride+xml"/>
  <Override PartName="/ppt/charts/chart61.xml" ContentType="application/vnd.openxmlformats-officedocument.drawingml.chart+xml"/>
  <Override PartName="/ppt/theme/themeOverride57.xml" ContentType="application/vnd.openxmlformats-officedocument.themeOverride+xml"/>
  <Override PartName="/ppt/charts/chart62.xml" ContentType="application/vnd.openxmlformats-officedocument.drawingml.chart+xml"/>
  <Override PartName="/ppt/theme/themeOverride5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64" r:id="rId2"/>
    <p:sldId id="709" r:id="rId3"/>
    <p:sldId id="458" r:id="rId4"/>
    <p:sldId id="257" r:id="rId5"/>
    <p:sldId id="657" r:id="rId6"/>
    <p:sldId id="658" r:id="rId7"/>
    <p:sldId id="743" r:id="rId8"/>
    <p:sldId id="728" r:id="rId9"/>
    <p:sldId id="730" r:id="rId10"/>
    <p:sldId id="714" r:id="rId11"/>
    <p:sldId id="276" r:id="rId12"/>
    <p:sldId id="277" r:id="rId13"/>
    <p:sldId id="278" r:id="rId14"/>
    <p:sldId id="279" r:id="rId15"/>
    <p:sldId id="554" r:id="rId16"/>
    <p:sldId id="555" r:id="rId17"/>
    <p:sldId id="556" r:id="rId18"/>
    <p:sldId id="651" r:id="rId19"/>
    <p:sldId id="652" r:id="rId20"/>
    <p:sldId id="735" r:id="rId21"/>
    <p:sldId id="736" r:id="rId22"/>
    <p:sldId id="738" r:id="rId23"/>
    <p:sldId id="751" r:id="rId24"/>
    <p:sldId id="708" r:id="rId25"/>
    <p:sldId id="753" r:id="rId26"/>
    <p:sldId id="754" r:id="rId27"/>
    <p:sldId id="746" r:id="rId28"/>
  </p:sldIdLst>
  <p:sldSz cx="9144000" cy="6858000" type="screen4x3"/>
  <p:notesSz cx="6810375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528" autoAdjust="0"/>
    <p:restoredTop sz="92148" autoAdjust="0"/>
  </p:normalViewPr>
  <p:slideViewPr>
    <p:cSldViewPr showGuides="1">
      <p:cViewPr varScale="1">
        <p:scale>
          <a:sx n="71" d="100"/>
          <a:sy n="71" d="100"/>
        </p:scale>
        <p:origin x="1448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6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7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7.xml"/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6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8.xml"/><Relationship Id="rId2" Type="http://schemas.openxmlformats.org/officeDocument/2006/relationships/package" Target="../embeddings/_____Microsoft_Excel11.xlsx"/><Relationship Id="rId1" Type="http://schemas.openxmlformats.org/officeDocument/2006/relationships/themeOverride" Target="../theme/themeOverrid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9.xml"/><Relationship Id="rId2" Type="http://schemas.openxmlformats.org/officeDocument/2006/relationships/package" Target="../embeddings/_____Microsoft_Excel12.xlsx"/><Relationship Id="rId1" Type="http://schemas.openxmlformats.org/officeDocument/2006/relationships/themeOverride" Target="../theme/themeOverride9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3.xlsx"/><Relationship Id="rId1" Type="http://schemas.openxmlformats.org/officeDocument/2006/relationships/themeOverride" Target="../theme/themeOverride10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4.xlsx"/><Relationship Id="rId1" Type="http://schemas.openxmlformats.org/officeDocument/2006/relationships/themeOverride" Target="../theme/themeOverride11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5.xlsx"/><Relationship Id="rId1" Type="http://schemas.openxmlformats.org/officeDocument/2006/relationships/themeOverride" Target="../theme/themeOverride12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6.xlsx"/><Relationship Id="rId1" Type="http://schemas.openxmlformats.org/officeDocument/2006/relationships/themeOverride" Target="../theme/themeOverride13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7.xlsx"/><Relationship Id="rId1" Type="http://schemas.openxmlformats.org/officeDocument/2006/relationships/themeOverride" Target="../theme/themeOverride14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8.xlsx"/><Relationship Id="rId1" Type="http://schemas.openxmlformats.org/officeDocument/2006/relationships/themeOverride" Target="../theme/themeOverride15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9.xlsx"/><Relationship Id="rId1" Type="http://schemas.openxmlformats.org/officeDocument/2006/relationships/themeOverride" Target="../theme/themeOverride16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0.xlsx"/><Relationship Id="rId1" Type="http://schemas.openxmlformats.org/officeDocument/2006/relationships/themeOverride" Target="../theme/themeOverride17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_____Microsoft_Excel21.xlsx"/><Relationship Id="rId1" Type="http://schemas.openxmlformats.org/officeDocument/2006/relationships/themeOverride" Target="../theme/themeOverride18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1.xml"/><Relationship Id="rId2" Type="http://schemas.openxmlformats.org/officeDocument/2006/relationships/package" Target="../embeddings/_____Microsoft_Excel22.xlsx"/><Relationship Id="rId1" Type="http://schemas.openxmlformats.org/officeDocument/2006/relationships/themeOverride" Target="../theme/themeOverride19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2.xml"/><Relationship Id="rId2" Type="http://schemas.openxmlformats.org/officeDocument/2006/relationships/package" Target="../embeddings/_____Microsoft_Excel23.xlsx"/><Relationship Id="rId1" Type="http://schemas.openxmlformats.org/officeDocument/2006/relationships/themeOverride" Target="../theme/themeOverride20.xml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4.xlsx"/><Relationship Id="rId1" Type="http://schemas.openxmlformats.org/officeDocument/2006/relationships/themeOverride" Target="../theme/themeOverride21.xml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5.xlsx"/><Relationship Id="rId1" Type="http://schemas.openxmlformats.org/officeDocument/2006/relationships/themeOverride" Target="../theme/themeOverride22.xml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6.xlsx"/><Relationship Id="rId1" Type="http://schemas.openxmlformats.org/officeDocument/2006/relationships/themeOverride" Target="../theme/themeOverride23.xml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7.xlsx"/><Relationship Id="rId1" Type="http://schemas.openxmlformats.org/officeDocument/2006/relationships/themeOverride" Target="../theme/themeOverride24.xm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8.xlsx"/><Relationship Id="rId1" Type="http://schemas.openxmlformats.org/officeDocument/2006/relationships/themeOverride" Target="../theme/themeOverride25.xml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9.xlsx"/><Relationship Id="rId1" Type="http://schemas.openxmlformats.org/officeDocument/2006/relationships/themeOverride" Target="../theme/themeOverride26.xml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0.xlsx"/><Relationship Id="rId1" Type="http://schemas.openxmlformats.org/officeDocument/2006/relationships/themeOverride" Target="../theme/themeOverride27.xml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1.xlsx"/><Relationship Id="rId1" Type="http://schemas.openxmlformats.org/officeDocument/2006/relationships/themeOverride" Target="../theme/themeOverride28.xml"/></Relationships>
</file>

<file path=ppt/charts/_rels/chart3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2.xlsx"/><Relationship Id="rId1" Type="http://schemas.openxmlformats.org/officeDocument/2006/relationships/themeOverride" Target="../theme/themeOverride29.xml"/></Relationships>
</file>

<file path=ppt/charts/_rels/chart3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3.xlsx"/><Relationship Id="rId1" Type="http://schemas.openxmlformats.org/officeDocument/2006/relationships/themeOverride" Target="../theme/themeOverride30.xml"/></Relationships>
</file>

<file path=ppt/charts/_rels/chart3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4.xlsx"/><Relationship Id="rId1" Type="http://schemas.openxmlformats.org/officeDocument/2006/relationships/themeOverride" Target="../theme/themeOverride31.xml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5.xlsx"/><Relationship Id="rId1" Type="http://schemas.openxmlformats.org/officeDocument/2006/relationships/themeOverride" Target="../theme/themeOverride32.xml"/></Relationships>
</file>

<file path=ppt/charts/_rels/chart3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6.xlsx"/><Relationship Id="rId1" Type="http://schemas.openxmlformats.org/officeDocument/2006/relationships/themeOverride" Target="../theme/themeOverride33.xml"/></Relationships>
</file>

<file path=ppt/charts/_rels/chart3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7.xlsx"/><Relationship Id="rId1" Type="http://schemas.openxmlformats.org/officeDocument/2006/relationships/themeOverride" Target="../theme/themeOverride34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3.xml"/><Relationship Id="rId2" Type="http://schemas.openxmlformats.org/officeDocument/2006/relationships/package" Target="../embeddings/_____Microsoft_Excel38.xlsx"/><Relationship Id="rId1" Type="http://schemas.openxmlformats.org/officeDocument/2006/relationships/themeOverride" Target="../theme/themeOverride35.xml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9.xlsx"/><Relationship Id="rId1" Type="http://schemas.openxmlformats.org/officeDocument/2006/relationships/themeOverride" Target="../theme/themeOverride36.xml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0.xlsx"/><Relationship Id="rId1" Type="http://schemas.openxmlformats.org/officeDocument/2006/relationships/themeOverride" Target="../theme/themeOverride37.xml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1.xlsx"/><Relationship Id="rId1" Type="http://schemas.openxmlformats.org/officeDocument/2006/relationships/themeOverride" Target="../theme/themeOverride38.xml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2.xlsx"/><Relationship Id="rId1" Type="http://schemas.openxmlformats.org/officeDocument/2006/relationships/themeOverride" Target="../theme/themeOverride39.xml"/></Relationships>
</file>

<file path=ppt/charts/_rels/chart4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3.xlsx"/><Relationship Id="rId1" Type="http://schemas.openxmlformats.org/officeDocument/2006/relationships/themeOverride" Target="../theme/themeOverride40.xml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4.xlsx"/><Relationship Id="rId1" Type="http://schemas.openxmlformats.org/officeDocument/2006/relationships/themeOverride" Target="../theme/themeOverride41.xml"/></Relationships>
</file>

<file path=ppt/charts/_rels/chart4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5.xlsx"/><Relationship Id="rId1" Type="http://schemas.openxmlformats.org/officeDocument/2006/relationships/themeOverride" Target="../theme/themeOverride42.xml"/></Relationships>
</file>

<file path=ppt/charts/_rels/chart4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6.xlsx"/><Relationship Id="rId1" Type="http://schemas.openxmlformats.org/officeDocument/2006/relationships/themeOverride" Target="../theme/themeOverride43.xml"/></Relationships>
</file>

<file path=ppt/charts/_rels/chart4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7.xlsx"/><Relationship Id="rId1" Type="http://schemas.openxmlformats.org/officeDocument/2006/relationships/themeOverride" Target="../theme/themeOverride44.xml"/></Relationships>
</file>

<file path=ppt/charts/_rels/chart4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8.xlsx"/><Relationship Id="rId1" Type="http://schemas.openxmlformats.org/officeDocument/2006/relationships/themeOverride" Target="../theme/themeOverride45.xml"/></Relationships>
</file>

<file path=ppt/charts/_rels/chart5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9.xlsx"/><Relationship Id="rId1" Type="http://schemas.openxmlformats.org/officeDocument/2006/relationships/themeOverride" Target="../theme/themeOverride46.xml"/></Relationships>
</file>

<file path=ppt/charts/_rels/chart5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0.xlsx"/><Relationship Id="rId1" Type="http://schemas.openxmlformats.org/officeDocument/2006/relationships/themeOverride" Target="../theme/themeOverride47.xml"/></Relationships>
</file>

<file path=ppt/charts/_rels/chart5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1.xlsx"/><Relationship Id="rId1" Type="http://schemas.openxmlformats.org/officeDocument/2006/relationships/themeOverride" Target="../theme/themeOverride48.xml"/></Relationships>
</file>

<file path=ppt/charts/_rels/chart5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2.xlsx"/><Relationship Id="rId1" Type="http://schemas.openxmlformats.org/officeDocument/2006/relationships/themeOverride" Target="../theme/themeOverride49.xml"/></Relationships>
</file>

<file path=ppt/charts/_rels/chart5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3.xlsx"/><Relationship Id="rId1" Type="http://schemas.openxmlformats.org/officeDocument/2006/relationships/themeOverride" Target="../theme/themeOverride50.xml"/></Relationships>
</file>

<file path=ppt/charts/_rels/chart5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4.xlsx"/><Relationship Id="rId1" Type="http://schemas.openxmlformats.org/officeDocument/2006/relationships/themeOverride" Target="../theme/themeOverride51.xml"/></Relationships>
</file>

<file path=ppt/charts/_rels/chart5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5.xlsx"/><Relationship Id="rId1" Type="http://schemas.openxmlformats.org/officeDocument/2006/relationships/themeOverride" Target="../theme/themeOverride52.xml"/></Relationships>
</file>

<file path=ppt/charts/_rels/chart5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6.xlsx"/><Relationship Id="rId1" Type="http://schemas.openxmlformats.org/officeDocument/2006/relationships/themeOverride" Target="../theme/themeOverride53.xml"/></Relationships>
</file>

<file path=ppt/charts/_rels/chart5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7.xlsx"/><Relationship Id="rId1" Type="http://schemas.openxmlformats.org/officeDocument/2006/relationships/themeOverride" Target="../theme/themeOverride54.xml"/></Relationships>
</file>

<file path=ppt/charts/_rels/chart5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8.xlsx"/><Relationship Id="rId1" Type="http://schemas.openxmlformats.org/officeDocument/2006/relationships/themeOverride" Target="../theme/themeOverride55.xml"/></Relationships>
</file>

<file path=ppt/charts/_rels/chart6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9.xlsx"/><Relationship Id="rId1" Type="http://schemas.openxmlformats.org/officeDocument/2006/relationships/themeOverride" Target="../theme/themeOverride56.xml"/></Relationships>
</file>

<file path=ppt/charts/_rels/chart6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0.xlsx"/><Relationship Id="rId1" Type="http://schemas.openxmlformats.org/officeDocument/2006/relationships/themeOverride" Target="../theme/themeOverride57.xml"/></Relationships>
</file>

<file path=ppt/charts/_rels/chart6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1.xlsx"/><Relationship Id="rId1" Type="http://schemas.openxmlformats.org/officeDocument/2006/relationships/themeOverride" Target="../theme/themeOverride5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923778532296894E-2"/>
          <c:y val="0.167815203099627"/>
          <c:w val="0.22584927532820601"/>
          <c:h val="0.6993366063281140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2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20FF-4D4D-83BE-58380E5B0BE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20FF-4D4D-83BE-58380E5B0BE9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20FF-4D4D-83BE-58380E5B0BE9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20FF-4D4D-83BE-58380E5B0BE9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20FF-4D4D-83BE-58380E5B0BE9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05-20FF-4D4D-83BE-58380E5B0BE9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6-20FF-4D4D-83BE-58380E5B0BE9}"/>
              </c:ext>
            </c:extLst>
          </c:dPt>
          <c:dLbls>
            <c:dLbl>
              <c:idx val="0"/>
              <c:layout>
                <c:manualLayout>
                  <c:x val="-1.54083524088055E-2"/>
                  <c:y val="0.1245011063849640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FF-4D4D-83BE-58380E5B0BE9}"/>
                </c:ext>
              </c:extLst>
            </c:dLbl>
            <c:dLbl>
              <c:idx val="1"/>
              <c:layout>
                <c:manualLayout>
                  <c:x val="-4.3103348848704599E-2"/>
                  <c:y val="0.13913938847085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7,7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6565885405939797E-2"/>
                      <c:h val="0.160365690113086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20FF-4D4D-83BE-58380E5B0BE9}"/>
                </c:ext>
              </c:extLst>
            </c:dLbl>
            <c:dLbl>
              <c:idx val="2"/>
              <c:layout>
                <c:manualLayout>
                  <c:x val="-5.0818234778361601E-2"/>
                  <c:y val="-4.161552612322130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26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2882387209528102E-2"/>
                      <c:h val="0.106447644230908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20FF-4D4D-83BE-58380E5B0BE9}"/>
                </c:ext>
              </c:extLst>
            </c:dLbl>
            <c:dLbl>
              <c:idx val="3"/>
              <c:layout>
                <c:manualLayout>
                  <c:x val="-2.21846662626001E-2"/>
                  <c:y val="-0.12183135136395799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7,6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0FF-4D4D-83BE-58380E5B0BE9}"/>
                </c:ext>
              </c:extLst>
            </c:dLbl>
            <c:dLbl>
              <c:idx val="4"/>
              <c:layout>
                <c:manualLayout>
                  <c:x val="7.1502715680332096E-3"/>
                  <c:y val="-0.10203595240941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2,2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0587269549661902E-2"/>
                      <c:h val="9.55714718855773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20FF-4D4D-83BE-58380E5B0BE9}"/>
                </c:ext>
              </c:extLst>
            </c:dLbl>
            <c:dLbl>
              <c:idx val="5"/>
              <c:layout>
                <c:manualLayout>
                  <c:x val="3.4811844249995602E-2"/>
                  <c:y val="-0.10701104052663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11,4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071231441870301E-2"/>
                      <c:h val="8.168699655111090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0FF-4D4D-83BE-58380E5B0BE9}"/>
                </c:ext>
              </c:extLst>
            </c:dLbl>
            <c:dLbl>
              <c:idx val="6"/>
              <c:layout>
                <c:manualLayout>
                  <c:x val="6.5654852623588403E-2"/>
                  <c:y val="6.358543070298450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36,1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0FF-4D4D-83BE-58380E5B0B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Промышленность</c:v>
                </c:pt>
                <c:pt idx="1">
                  <c:v>Строительство</c:v>
                </c:pt>
                <c:pt idx="2">
                  <c:v>Торговля</c:v>
                </c:pt>
                <c:pt idx="3">
                  <c:v>Транспорт и складирование</c:v>
                </c:pt>
                <c:pt idx="4">
                  <c:v>Образование, здравоохранение и социальные услуги</c:v>
                </c:pt>
                <c:pt idx="5">
                  <c:v>Информация и связь</c:v>
                </c:pt>
                <c:pt idx="6">
                  <c:v>Прочие услуги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9</c:v>
                </c:pt>
                <c:pt idx="1">
                  <c:v>7.7</c:v>
                </c:pt>
                <c:pt idx="2">
                  <c:v>26</c:v>
                </c:pt>
                <c:pt idx="3">
                  <c:v>7.6</c:v>
                </c:pt>
                <c:pt idx="4">
                  <c:v>4.5</c:v>
                </c:pt>
                <c:pt idx="5">
                  <c:v>11.4</c:v>
                </c:pt>
                <c:pt idx="6">
                  <c:v>36.1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0FF-4D4D-83BE-58380E5B0B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39024096881822301"/>
          <c:y val="0"/>
          <c:w val="0.24356880998475899"/>
          <c:h val="0.99819100956534701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  <c:extLst>
      <c:ext uri="{0b15fc19-7d7d-44ad-8c2d-2c3a37ce22c3}">
        <chartProps xmlns="https://web.wps.cn/et/2018/main" chartId="{32589248-2667-4eca-80f2-1ba2416fd1fe}"/>
      </c:ext>
    </c:extLst>
  </c:chart>
  <c:txPr>
    <a:bodyPr/>
    <a:lstStyle/>
    <a:p>
      <a:pPr>
        <a:defRPr lang="ru-RU" sz="1800"/>
      </a:pPr>
      <a:endParaRPr lang="ru-RU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272-497F-AB7A-A729F89652C1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0272-497F-AB7A-A729F89652C1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0272-497F-AB7A-A729F89652C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0272-497F-AB7A-A729F89652C1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0272-497F-AB7A-A729F89652C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0272-497F-AB7A-A729F89652C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D-0272-497F-AB7A-A729F89652C1}"/>
              </c:ext>
            </c:extLst>
          </c:dPt>
          <c:dLbls>
            <c:dLbl>
              <c:idx val="0"/>
              <c:layout>
                <c:manualLayout>
                  <c:x val="3.3764922478268099E-3"/>
                  <c:y val="-2.8670888419805199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12 920,3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272-497F-AB7A-A729F89652C1}"/>
                </c:ext>
              </c:extLst>
            </c:dLbl>
            <c:dLbl>
              <c:idx val="1"/>
              <c:layout>
                <c:manualLayout>
                  <c:x val="3.58281852903366E-3"/>
                  <c:y val="-6.4418768285005401E-4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15</a:t>
                    </a:r>
                    <a:r>
                      <a:rPr lang="en-US" sz="1400" baseline="0" dirty="0"/>
                      <a:t> 051,9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272-497F-AB7A-A729F89652C1}"/>
                </c:ext>
              </c:extLst>
            </c:dLbl>
            <c:dLbl>
              <c:idx val="2"/>
              <c:layout>
                <c:manualLayout>
                  <c:x val="-1.32746688276466E-3"/>
                  <c:y val="8.5686775543458108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19</a:t>
                    </a:r>
                    <a:r>
                      <a:rPr lang="en-US" sz="1400" baseline="0" dirty="0"/>
                      <a:t> 593,3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272-497F-AB7A-A729F89652C1}"/>
                </c:ext>
              </c:extLst>
            </c:dLbl>
            <c:dLbl>
              <c:idx val="3"/>
              <c:layout>
                <c:manualLayout>
                  <c:x val="-1.1728388722448699E-3"/>
                  <c:y val="1.7074028811613099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19 981,9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272-497F-AB7A-A729F89652C1}"/>
                </c:ext>
              </c:extLst>
            </c:dLbl>
            <c:dLbl>
              <c:idx val="4"/>
              <c:layout>
                <c:manualLayout>
                  <c:x val="-1.0180941613396801E-3"/>
                  <c:y val="-2.995778246861459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21 632,3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0272-497F-AB7A-A729F89652C1}"/>
                </c:ext>
              </c:extLst>
            </c:dLbl>
            <c:dLbl>
              <c:idx val="5"/>
              <c:layout>
                <c:manualLayout>
                  <c:x val="1.94609562522932E-3"/>
                  <c:y val="-5.47624338036514E-3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23 954,1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0272-497F-AB7A-A729F89652C1}"/>
                </c:ext>
              </c:extLst>
            </c:dLbl>
            <c:dLbl>
              <c:idx val="6"/>
              <c:layout>
                <c:manualLayout>
                  <c:x val="-1.08685703294344E-16"/>
                  <c:y val="-3.1033588860497098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26 365,1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0272-497F-AB7A-A729F89652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Лист1!$A$2:$A$8</c:f>
              <c:numCache>
                <c:formatCode>General</c:formatCode>
                <c:ptCount val="7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  <c:pt idx="4">
                  <c:v>2027</c:v>
                </c:pt>
                <c:pt idx="5">
                  <c:v>2028</c:v>
                </c:pt>
                <c:pt idx="6">
                  <c:v>2029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12960.8</c:v>
                </c:pt>
                <c:pt idx="1">
                  <c:v>15051.9</c:v>
                </c:pt>
                <c:pt idx="2" formatCode="#,##0.00">
                  <c:v>19593.3</c:v>
                </c:pt>
                <c:pt idx="3">
                  <c:v>19981.900000000001</c:v>
                </c:pt>
                <c:pt idx="4">
                  <c:v>21632.3</c:v>
                </c:pt>
                <c:pt idx="5">
                  <c:v>23954.1</c:v>
                </c:pt>
                <c:pt idx="6">
                  <c:v>26365.1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0272-497F-AB7A-A729F89652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7942312"/>
        <c:axId val="227938392"/>
      </c:barChart>
      <c:catAx>
        <c:axId val="227942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7938392"/>
        <c:crosses val="autoZero"/>
        <c:auto val="1"/>
        <c:lblAlgn val="ctr"/>
        <c:lblOffset val="100"/>
        <c:noMultiLvlLbl val="0"/>
      </c:catAx>
      <c:valAx>
        <c:axId val="2279383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7942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ac93057c-3427-4379-838a-bcf0ab52f8a1}"/>
      </c:ext>
    </c:extLst>
  </c:chart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137205859693984"/>
          <c:y val="0.1270633504406963"/>
          <c:w val="0.667790312595826"/>
          <c:h val="0.485216074456549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17"/>
            <c:extLst>
              <c:ext xmlns:c16="http://schemas.microsoft.com/office/drawing/2014/chart" uri="{C3380CC4-5D6E-409C-BE32-E72D297353CC}">
                <c16:uniqueId val="{00000000-6076-4783-8F3D-544C3D412878}"/>
              </c:ext>
            </c:extLst>
          </c:dPt>
          <c:dPt>
            <c:idx val="1"/>
            <c:bubble3D val="0"/>
            <c:explosion val="16"/>
            <c:extLst>
              <c:ext xmlns:c16="http://schemas.microsoft.com/office/drawing/2014/chart" uri="{C3380CC4-5D6E-409C-BE32-E72D297353CC}">
                <c16:uniqueId val="{00000001-6076-4783-8F3D-544C3D412878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6076-4783-8F3D-544C3D412878}"/>
              </c:ext>
            </c:extLst>
          </c:dPt>
          <c:dLbls>
            <c:dLbl>
              <c:idx val="0"/>
              <c:layout>
                <c:manualLayout>
                  <c:x val="-0.14395290168999711"/>
                  <c:y val="0.1032334268353515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5 228 17,0%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076-4783-8F3D-544C3D412878}"/>
                </c:ext>
              </c:extLst>
            </c:dLbl>
            <c:dLbl>
              <c:idx val="1"/>
              <c:layout>
                <c:manualLayout>
                  <c:x val="-0.20338892908904746"/>
                  <c:y val="-2.910378245785199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6 636 21,7%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076-4783-8F3D-544C3D412878}"/>
                </c:ext>
              </c:extLst>
            </c:dLbl>
            <c:dLbl>
              <c:idx val="2"/>
              <c:layout>
                <c:manualLayout>
                  <c:x val="0.19477589736934953"/>
                  <c:y val="-5.19445188480945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18 842 61,3%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076-4783-8F3D-544C3D4128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доходы от госсобственности</c:v>
                </c:pt>
                <c:pt idx="1">
                  <c:v>Прочие налоги</c:v>
                </c:pt>
                <c:pt idx="2">
                  <c:v>Штрафы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5228.6000000000004</c:v>
                </c:pt>
                <c:pt idx="1">
                  <c:v>6635.9</c:v>
                </c:pt>
                <c:pt idx="2">
                  <c:v>18842.400000000001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76-4783-8F3D-544C3D4128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6.9941488761970524E-2"/>
          <c:y val="0.61554854777504109"/>
          <c:w val="0.80994165287181596"/>
          <c:h val="0.37023023225053397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  <c:extLst>
      <c:ext uri="{0b15fc19-7d7d-44ad-8c2d-2c3a37ce22c3}">
        <chartProps xmlns="https://web.wps.cn/et/2018/main" chartId="{0f29525e-76f2-413d-a5bd-23044e6140da}"/>
      </c:ext>
    </c:extLst>
  </c:chart>
  <c:txPr>
    <a:bodyPr/>
    <a:lstStyle/>
    <a:p>
      <a:pPr>
        <a:defRPr lang="ru-RU" sz="1800"/>
      </a:pPr>
      <a:endParaRPr lang="ru-RU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68105403499004"/>
          <c:y val="0.11127806055826511"/>
          <c:w val="0.69866727610174695"/>
          <c:h val="0.507651259185784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0"/>
          <c:dPt>
            <c:idx val="0"/>
            <c:bubble3D val="0"/>
            <c:explosion val="4"/>
            <c:extLst>
              <c:ext xmlns:c16="http://schemas.microsoft.com/office/drawing/2014/chart" uri="{C3380CC4-5D6E-409C-BE32-E72D297353CC}">
                <c16:uniqueId val="{00000000-D433-4C15-9C89-5A83F49FB631}"/>
              </c:ext>
            </c:extLst>
          </c:dPt>
          <c:dPt>
            <c:idx val="1"/>
            <c:bubble3D val="0"/>
            <c:explosion val="14"/>
            <c:extLst>
              <c:ext xmlns:c16="http://schemas.microsoft.com/office/drawing/2014/chart" uri="{C3380CC4-5D6E-409C-BE32-E72D297353CC}">
                <c16:uniqueId val="{00000001-D433-4C15-9C89-5A83F49FB631}"/>
              </c:ext>
            </c:extLst>
          </c:dPt>
          <c:dLbls>
            <c:dLbl>
              <c:idx val="0"/>
              <c:layout>
                <c:manualLayout>
                  <c:x val="-0.17985151285471845"/>
                  <c:y val="-0.1621726650719679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17 730 81,5%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595556907177614"/>
                      <c:h val="0.1225023251743187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D433-4C15-9C89-5A83F49FB631}"/>
                </c:ext>
              </c:extLst>
            </c:dLbl>
            <c:dLbl>
              <c:idx val="1"/>
              <c:layout>
                <c:manualLayout>
                  <c:x val="0.15928866283601867"/>
                  <c:y val="9.8261438962442674E-2"/>
                </c:manualLayout>
              </c:layout>
              <c:tx>
                <c:rich>
                  <a:bodyPr/>
                  <a:lstStyle/>
                  <a:p>
                    <a:r>
                      <a:rPr lang="en-US" baseline="0" dirty="0"/>
                      <a:t>4 025</a:t>
                    </a:r>
                    <a:r>
                      <a:rPr lang="en-US" dirty="0"/>
                      <a:t> 18,5 %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433-4C15-9C89-5A83F49FB6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Продажа государственного имущества</c:v>
                </c:pt>
                <c:pt idx="1">
                  <c:v>Продажа земли и нематериальных активов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17730.2</c:v>
                </c:pt>
                <c:pt idx="1">
                  <c:v>4025.1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33-4C15-9C89-5A83F49FB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112397313582612"/>
          <c:y val="0.61574777729369401"/>
          <c:w val="0.76362620761293398"/>
          <c:h val="0.38144782461515198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  <c:extLst>
      <c:ext uri="{0b15fc19-7d7d-44ad-8c2d-2c3a37ce22c3}">
        <chartProps xmlns="https://web.wps.cn/et/2018/main" chartId="{b1c0dc68-3df7-43f0-9416-c99973500bc0}"/>
      </c:ext>
    </c:extLst>
  </c:chart>
  <c:txPr>
    <a:bodyPr/>
    <a:lstStyle/>
    <a:p>
      <a:pPr>
        <a:defRPr lang="ru-RU" sz="1800"/>
      </a:pPr>
      <a:endParaRPr lang="ru-RU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681054034989999"/>
          <c:y val="5.6087961823088402E-2"/>
          <c:w val="0.71410575785470698"/>
          <c:h val="0.5188688515504019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9337-4476-861C-9B2BE3601D01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9337-4476-861C-9B2BE3601D01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2-9337-4476-861C-9B2BE3601D01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3-9337-4476-861C-9B2BE3601D01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9337-4476-861C-9B2BE3601D01}"/>
              </c:ext>
            </c:extLst>
          </c:dPt>
          <c:dLbls>
            <c:dLbl>
              <c:idx val="0"/>
              <c:layout>
                <c:manualLayout>
                  <c:x val="-1.6009670524546715E-2"/>
                  <c:y val="8.425774635074804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364 457</a:t>
                    </a:r>
                  </a:p>
                  <a:p>
                    <a:r>
                      <a:rPr lang="en-US" dirty="0"/>
                      <a:t> 29,2%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066789191609701"/>
                      <c:h val="0.11041378256926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337-4476-861C-9B2BE3601D01}"/>
                </c:ext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dirty="0"/>
                      <a:t>522 850</a:t>
                    </a:r>
                  </a:p>
                  <a:p>
                    <a:pPr>
                      <a:defRPr lang="ru-RU" sz="8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dirty="0"/>
                      <a:t>41,8%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337-4476-861C-9B2BE3601D01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/>
                      <a:t>258 200 20,6 %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337-4476-861C-9B2BE3601D01}"/>
                </c:ext>
              </c:extLst>
            </c:dLbl>
            <c:dLbl>
              <c:idx val="3"/>
              <c:layout>
                <c:manualLayout>
                  <c:x val="-0.1164640606268641"/>
                  <c:y val="-8.770955335956928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58 664</a:t>
                    </a:r>
                  </a:p>
                  <a:p>
                    <a:r>
                      <a:rPr lang="en-US" dirty="0"/>
                      <a:t>4,7%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279800955042143"/>
                      <c:h val="9.647794098928234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337-4476-861C-9B2BE3601D01}"/>
                </c:ext>
              </c:extLst>
            </c:dLbl>
            <c:dLbl>
              <c:idx val="4"/>
              <c:layout>
                <c:manualLayout>
                  <c:x val="3.2020082426320079E-3"/>
                  <c:y val="-0.10056213015154294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46 047 </a:t>
                    </a:r>
                  </a:p>
                  <a:p>
                    <a:r>
                      <a:rPr lang="en-US" dirty="0"/>
                      <a:t>3,7%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50575494072318"/>
                      <c:h val="0.110413782569268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9337-4476-861C-9B2BE3601D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КПН от МСБ</c:v>
                </c:pt>
                <c:pt idx="1">
                  <c:v>ИПН</c:v>
                </c:pt>
                <c:pt idx="2">
                  <c:v>СН</c:v>
                </c:pt>
                <c:pt idx="3">
                  <c:v>Налоги на собственность</c:v>
                </c:pt>
                <c:pt idx="4">
                  <c:v>Прочие налоги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364457.5</c:v>
                </c:pt>
                <c:pt idx="1">
                  <c:v>522850</c:v>
                </c:pt>
                <c:pt idx="2">
                  <c:v>258200</c:v>
                </c:pt>
                <c:pt idx="3">
                  <c:v>58663.7</c:v>
                </c:pt>
                <c:pt idx="4">
                  <c:v>46047.6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37-4476-861C-9B2BE3601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11625693402085201"/>
          <c:y val="0.624160971567157"/>
          <c:w val="0.69801266016285202"/>
          <c:h val="0.375839028432843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  <c:extLst>
      <c:ext uri="{0b15fc19-7d7d-44ad-8c2d-2c3a37ce22c3}">
        <chartProps xmlns="https://web.wps.cn/et/2018/main" chartId="{16f3cc3a-f506-45e2-b380-a1ab55df8c91}"/>
      </c:ext>
    </c:extLst>
  </c:chart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216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2.6945313743171599E-2"/>
          <c:y val="0.143974932490499"/>
          <c:w val="0.946109372513667"/>
          <c:h val="0.668105471274186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Местный бюджет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300" b="1" dirty="0"/>
                      <a:t>280 748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490-4CA6-BA5C-6B0EBDC0834B}"/>
                </c:ext>
              </c:extLst>
            </c:dLbl>
            <c:dLbl>
              <c:idx val="1"/>
              <c:layout>
                <c:manualLayout>
                  <c:x val="0"/>
                  <c:y val="1.4912266418298399E-17"/>
                </c:manualLayout>
              </c:layout>
              <c:tx>
                <c:rich>
                  <a:bodyPr/>
                  <a:lstStyle/>
                  <a:p>
                    <a:r>
                      <a:rPr lang="en-US" sz="1300" b="1" dirty="0"/>
                      <a:t>352 871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490-4CA6-BA5C-6B0EBDC083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3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 (4 уточ.)</c:v>
                </c:pt>
                <c:pt idx="1">
                  <c:v>2026 год (уточ.)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280747.8</c:v>
                </c:pt>
                <c:pt idx="1">
                  <c:v>343381.1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90-4CA6-BA5C-6B0EBDC08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2"/>
        <c:overlap val="-56"/>
        <c:axId val="106029440"/>
        <c:axId val="106030976"/>
      </c:barChart>
      <c:catAx>
        <c:axId val="106029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6030976"/>
        <c:crosses val="autoZero"/>
        <c:auto val="1"/>
        <c:lblAlgn val="ctr"/>
        <c:lblOffset val="100"/>
        <c:noMultiLvlLbl val="0"/>
      </c:catAx>
      <c:valAx>
        <c:axId val="106030976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106029440"/>
        <c:crosses val="autoZero"/>
        <c:crossBetween val="between"/>
      </c:valAx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ru-RU"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f78d017-71a7-4505-a115-bbd2c1f47d6a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553476917972099"/>
          <c:y val="5.26140370368205E-2"/>
          <c:w val="0.50242580177023211"/>
          <c:h val="0.6601364468275460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2026 год (уточн.)</c:v>
                </c:pt>
                <c:pt idx="1">
                  <c:v>2025 год (уточн.)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</c:v>
                </c:pt>
                <c:pt idx="1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13-47D6-BE03-9AE90D1F20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2425984"/>
        <c:axId val="112452352"/>
      </c:barChart>
      <c:catAx>
        <c:axId val="11242598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452352"/>
        <c:crosses val="autoZero"/>
        <c:auto val="1"/>
        <c:lblAlgn val="ctr"/>
        <c:lblOffset val="100"/>
        <c:noMultiLvlLbl val="0"/>
      </c:catAx>
      <c:valAx>
        <c:axId val="1124523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242598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9235642903757001"/>
          <c:y val="0.71104413345205797"/>
          <c:w val="0.25318273248456502"/>
          <c:h val="0.16117182335624899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9a0824ae-e0dc-4b24-a47f-b77ee55baa17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265307552473301"/>
          <c:y val="6.1896631368444803E-2"/>
          <c:w val="0.7962104962766926"/>
          <c:h val="0.632288620082316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2026 год (уточн.)</c:v>
                </c:pt>
                <c:pt idx="1">
                  <c:v>2025 год (уточн.)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209340</c:v>
                </c:pt>
                <c:pt idx="1">
                  <c:v>157284.20000000001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65-4D0C-B67D-4C2D120A5A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3948160"/>
        <c:axId val="113949696"/>
      </c:barChart>
      <c:catAx>
        <c:axId val="11394816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3949696"/>
        <c:crosses val="autoZero"/>
        <c:auto val="1"/>
        <c:lblAlgn val="ctr"/>
        <c:lblOffset val="100"/>
        <c:noMultiLvlLbl val="0"/>
      </c:catAx>
      <c:valAx>
        <c:axId val="1139496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394816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9235642903757001"/>
          <c:y val="0.71104413345205797"/>
          <c:w val="0.25318273248456502"/>
          <c:h val="0.16117182335624899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a65dd3c-6928-451c-942d-f64fc3827184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549943682929134"/>
          <c:y val="8.9744414363316372E-2"/>
          <c:w val="0.21836857852949101"/>
          <c:h val="0.632288620082316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cat>
            <c:strRef>
              <c:f>Лист1!$A$2:$A$3</c:f>
              <c:strCache>
                <c:ptCount val="2"/>
                <c:pt idx="0">
                  <c:v>2026 год (уточн.)</c:v>
                </c:pt>
                <c:pt idx="1">
                  <c:v>2025 год (уточн.)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32977.300000000003</c:v>
                </c:pt>
                <c:pt idx="1">
                  <c:v>23799.200000000001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0F-4D4B-8B1B-D3333FE1C2E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6132471430394201E-3"/>
                  <c:y val="-9.2825943316241204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6 169,0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0F-4D4B-8B1B-D3333FE1C2E7}"/>
                </c:ext>
              </c:extLst>
            </c:dLbl>
            <c:dLbl>
              <c:idx val="1"/>
              <c:layout>
                <c:manualLayout>
                  <c:x val="3.3277233681905799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2 885,4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10F-4D4B-8B1B-D3333FE1C2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(уточн.)</c:v>
                </c:pt>
                <c:pt idx="1">
                  <c:v>2025 год (уточн.)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3-210F-4D4B-8B1B-D3333FE1C2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4206976"/>
        <c:axId val="114216960"/>
      </c:barChart>
      <c:catAx>
        <c:axId val="1142069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4216960"/>
        <c:crosses val="autoZero"/>
        <c:auto val="1"/>
        <c:lblAlgn val="ctr"/>
        <c:lblOffset val="100"/>
        <c:noMultiLvlLbl val="0"/>
      </c:catAx>
      <c:valAx>
        <c:axId val="1142169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420697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9235642903757001"/>
          <c:y val="0.71104413345205797"/>
          <c:w val="0.25318273248456502"/>
          <c:h val="0.16117182335624899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5450a44e-ec7e-4dbd-8942-a6a9ae9be43d}"/>
      </c:ext>
    </c:extLst>
  </c:chart>
  <c:txPr>
    <a:bodyPr/>
    <a:lstStyle/>
    <a:p>
      <a:pPr>
        <a:defRPr lang="ru-RU"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6945313743171301E-2"/>
          <c:y val="0.19277921144988358"/>
          <c:w val="0.946109372513664"/>
          <c:h val="0.619301003934834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расходов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4908337453671638E-17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20 035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426-40DC-8895-3CDA62B73557}"/>
                </c:ext>
              </c:extLst>
            </c:dLbl>
            <c:dLbl>
              <c:idx val="1"/>
              <c:layout>
                <c:manualLayout>
                  <c:x val="4.8991479533037905E-3"/>
                  <c:y val="-0.2505292261168061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</a:t>
                    </a:r>
                    <a:r>
                      <a:rPr lang="en-US" baseline="0" dirty="0"/>
                      <a:t> 075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426-40DC-8895-3CDA62B735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 (уточн.)</c:v>
                </c:pt>
                <c:pt idx="1">
                  <c:v>2026 год (уточн.)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#,##0.00">
                  <c:v>5000</c:v>
                </c:pt>
                <c:pt idx="1">
                  <c:v>4950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426-40DC-8895-3CDA62B735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2"/>
        <c:overlap val="-56"/>
        <c:axId val="109982464"/>
        <c:axId val="109983616"/>
      </c:barChart>
      <c:catAx>
        <c:axId val="109982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983616"/>
        <c:crosses val="autoZero"/>
        <c:auto val="1"/>
        <c:lblAlgn val="ctr"/>
        <c:lblOffset val="100"/>
        <c:noMultiLvlLbl val="0"/>
      </c:catAx>
      <c:valAx>
        <c:axId val="109983616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one"/>
        <c:crossAx val="109982464"/>
        <c:crosses val="autoZero"/>
        <c:crossBetween val="between"/>
      </c:valAx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13107361741319201"/>
          <c:y val="0.91966241227707202"/>
          <c:w val="0.71580640650390803"/>
          <c:h val="6.0815849806614398E-2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ru-RU"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b3cf0c4b-1c99-4974-b9c8-0e8fe6ef8136}"/>
      </c:ext>
    </c:extLst>
  </c:chart>
  <c:txPr>
    <a:bodyPr/>
    <a:lstStyle/>
    <a:p>
      <a:pPr>
        <a:defRPr lang="ru-RU" sz="1800"/>
      </a:pPr>
      <a:endParaRPr lang="ru-RU"/>
    </a:p>
  </c:txPr>
  <c:externalData r:id="rId2">
    <c:autoUpdate val="0"/>
  </c:externalData>
  <c:userShapes r:id="rId3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553476917972099"/>
          <c:y val="8.0461504612857504E-2"/>
          <c:w val="0.45704023558710427"/>
          <c:h val="0.632288620082316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3053946140691623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1 072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275-45E5-A3F3-6B61B4A09D19}"/>
                </c:ext>
              </c:extLst>
            </c:dLbl>
            <c:dLbl>
              <c:idx val="1"/>
              <c:layout>
                <c:manualLayout>
                  <c:x val="1.894734769060364E-2"/>
                  <c:y val="-7.8606814901376488E-3"/>
                </c:manualLayout>
              </c:layout>
              <c:tx>
                <c:rich>
                  <a:bodyPr/>
                  <a:lstStyle/>
                  <a:p>
                    <a:r>
                      <a:rPr lang="en-US" sz="1200" baseline="0" dirty="0"/>
                      <a:t> 972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275-45E5-A3F3-6B61B4A09D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(уточн.)</c:v>
                </c:pt>
                <c:pt idx="1">
                  <c:v>2025 год (уточн.)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1000</c:v>
                </c:pt>
                <c:pt idx="1">
                  <c:v>980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75-45E5-A3F3-6B61B4A09D1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Рб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316711162010301E-2"/>
                  <c:y val="-2.35820444704129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87</a:t>
                    </a:r>
                    <a:r>
                      <a:rPr lang="en-US" dirty="0"/>
                      <a:t>,</a:t>
                    </a:r>
                    <a:r>
                      <a:rPr lang="ru-RU" dirty="0"/>
                      <a:t>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75-45E5-A3F3-6B61B4A09D19}"/>
                </c:ext>
              </c:extLst>
            </c:dLbl>
            <c:dLbl>
              <c:idx val="1"/>
              <c:layout>
                <c:manualLayout>
                  <c:x val="3.4106300057261597E-2"/>
                  <c:y val="-3.6027707301315098E-1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82,1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75-45E5-A3F3-6B61B4A09D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(уточн.)</c:v>
                </c:pt>
                <c:pt idx="1">
                  <c:v>2025 год (уточн.)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5-E275-45E5-A3F3-6B61B4A09D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2011520"/>
        <c:axId val="112029696"/>
      </c:barChart>
      <c:catAx>
        <c:axId val="1120115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029696"/>
        <c:crosses val="autoZero"/>
        <c:auto val="1"/>
        <c:lblAlgn val="ctr"/>
        <c:lblOffset val="100"/>
        <c:noMultiLvlLbl val="0"/>
      </c:catAx>
      <c:valAx>
        <c:axId val="1120296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2011520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df42b8e7-19bf-45dd-b14e-07f5a6bd6049}"/>
      </c:ext>
    </c:extLst>
  </c:chart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6729709023163089"/>
          <c:y val="8.0461504612857504E-2"/>
          <c:w val="0.70328311252296349"/>
          <c:h val="0.632288620082316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10280698292529498"/>
                  <c:y val="6.5355729249372177E-2"/>
                </c:manualLayout>
              </c:layout>
              <c:tx>
                <c:rich>
                  <a:bodyPr/>
                  <a:lstStyle/>
                  <a:p>
                    <a:r>
                      <a:rPr lang="en-US" sz="1200" baseline="0" dirty="0"/>
                      <a:t>4 </a:t>
                    </a:r>
                    <a:r>
                      <a:rPr lang="en-US" sz="1200" baseline="0" dirty="0" smtClean="0"/>
                      <a:t>530*</a:t>
                    </a:r>
                    <a:endParaRPr lang="en-US" baseline="0" dirty="0"/>
                  </a:p>
                  <a:p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5A37-4761-9908-98B7B8779045}"/>
                </c:ext>
              </c:extLst>
            </c:dLbl>
            <c:dLbl>
              <c:idx val="1"/>
              <c:layout>
                <c:manualLayout>
                  <c:x val="0.14294620938909899"/>
                  <c:y val="-1.4945068840387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9 565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5A37-4761-9908-98B7B87790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(уточн.)</c:v>
                </c:pt>
                <c:pt idx="1">
                  <c:v>2025 год (уточн.)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#,##0">
                  <c:v>4530.3</c:v>
                </c:pt>
                <c:pt idx="1">
                  <c:v>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37-4761-9908-98B7B877904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Рб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8321608304551898E-2"/>
                  <c:y val="-5.5965529815151398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131,9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37-4761-9908-98B7B8779045}"/>
                </c:ext>
              </c:extLst>
            </c:dLbl>
            <c:dLbl>
              <c:idx val="1"/>
              <c:layout>
                <c:manualLayout>
                  <c:x val="-1.28814897738036E-2"/>
                  <c:y val="-0.149438190682876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135,1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608556401301599"/>
                      <c:h val="0.108142223963419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5A37-4761-9908-98B7B87790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(уточн.)</c:v>
                </c:pt>
                <c:pt idx="1">
                  <c:v>2025 год (уточн.)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5-5A37-4761-9908-98B7B87790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2507904"/>
        <c:axId val="112517888"/>
      </c:barChart>
      <c:catAx>
        <c:axId val="1125079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517888"/>
        <c:crosses val="autoZero"/>
        <c:auto val="1"/>
        <c:lblAlgn val="ctr"/>
        <c:lblOffset val="100"/>
        <c:noMultiLvlLbl val="0"/>
      </c:catAx>
      <c:valAx>
        <c:axId val="112517888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one"/>
        <c:crossAx val="112507904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71f41262-cacd-408b-b737-9b69e850916a}"/>
      </c:ext>
    </c:extLst>
  </c:chart>
  <c:txPr>
    <a:bodyPr/>
    <a:lstStyle/>
    <a:p>
      <a:pPr>
        <a:defRPr lang="ru-RU" sz="1800"/>
      </a:pPr>
      <a:endParaRPr lang="ru-RU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288352592869483"/>
          <c:y val="0.12762590088361486"/>
          <c:w val="0.62343640736573469"/>
          <c:h val="0.632288620082316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14412031305558E-2"/>
                  <c:y val="-7.8606814901376297E-3"/>
                </c:manualLayout>
              </c:layout>
              <c:tx>
                <c:rich>
                  <a:bodyPr/>
                  <a:lstStyle/>
                  <a:p>
                    <a:r>
                      <a:rPr lang="en-US" sz="1200" baseline="0" dirty="0"/>
                      <a:t>7 545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865237446197"/>
                      <c:h val="0.252249269018517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233-45B7-A976-CBBE59919A59}"/>
                </c:ext>
              </c:extLst>
            </c:dLbl>
            <c:dLbl>
              <c:idx val="1"/>
              <c:layout>
                <c:manualLayout>
                  <c:x val="0.11711838647511"/>
                  <c:y val="-7.8603720144884096E-3"/>
                </c:manualLayout>
              </c:layout>
              <c:tx>
                <c:rich>
                  <a:bodyPr/>
                  <a:lstStyle/>
                  <a:p>
                    <a:r>
                      <a:rPr lang="en-US" sz="1200" baseline="0" dirty="0"/>
                      <a:t> 7  611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49473568178099"/>
                      <c:h val="0.220806543057965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233-45B7-A976-CBBE59919A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(уточн.)</c:v>
                </c:pt>
                <c:pt idx="1">
                  <c:v>2025 год (уточн.)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3.5</c:v>
                </c:pt>
                <c:pt idx="1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33-45B7-A976-CBBE59919A5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Рб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3471990806574395E-2"/>
                  <c:y val="-3.9303407450688201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1 081</a:t>
                    </a:r>
                    <a:r>
                      <a:rPr lang="en-US" dirty="0"/>
                      <a:t>,</a:t>
                    </a:r>
                    <a:r>
                      <a:rPr lang="ru-RU" dirty="0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33-45B7-A976-CBBE59919A59}"/>
                </c:ext>
              </c:extLst>
            </c:dLbl>
            <c:dLbl>
              <c:idx val="1"/>
              <c:layout>
                <c:manualLayout>
                  <c:x val="-5.1441058470661397E-2"/>
                  <c:y val="1.572136298027530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896,0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33-45B7-A976-CBBE59919A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(уточн.)</c:v>
                </c:pt>
                <c:pt idx="1">
                  <c:v>2025 год (уточн.)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5-E233-45B7-A976-CBBE59919A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3767168"/>
        <c:axId val="113768704"/>
      </c:barChart>
      <c:catAx>
        <c:axId val="11376716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3768704"/>
        <c:crosses val="autoZero"/>
        <c:auto val="1"/>
        <c:lblAlgn val="ctr"/>
        <c:lblOffset val="100"/>
        <c:noMultiLvlLbl val="0"/>
      </c:catAx>
      <c:valAx>
        <c:axId val="1137687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3767168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735ed7ad-0282-40ac-8932-4476bd499e39}"/>
      </c:ext>
    </c:extLst>
  </c:chart>
  <c:txPr>
    <a:bodyPr/>
    <a:lstStyle/>
    <a:p>
      <a:pPr>
        <a:defRPr lang="ru-RU" sz="1800"/>
      </a:pPr>
      <a:endParaRPr lang="ru-RU"/>
    </a:p>
  </c:txPr>
  <c:externalData r:id="rId2">
    <c:autoUpdate val="0"/>
  </c:externalData>
  <c:userShapes r:id="rId3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6945313743170999E-2"/>
          <c:y val="0.14397493249049501"/>
          <c:w val="0.94610937251366001"/>
          <c:h val="0.452083885553909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расходов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47</a:t>
                    </a:r>
                    <a:r>
                      <a:rPr lang="en-US" baseline="0" dirty="0"/>
                      <a:t> 429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7D2-4C24-8C0A-15E3E15CFC32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38 504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D2-4C24-8C0A-15E3E15CFC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 (уточн.)</c:v>
                </c:pt>
                <c:pt idx="1">
                  <c:v>2026 год (уточн.)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47429.1</c:v>
                </c:pt>
                <c:pt idx="1">
                  <c:v>38504.199999999997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D2-4C24-8C0A-15E3E15CF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2"/>
        <c:overlap val="-56"/>
        <c:axId val="100911616"/>
        <c:axId val="99893824"/>
      </c:barChart>
      <c:catAx>
        <c:axId val="100911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893824"/>
        <c:crosses val="autoZero"/>
        <c:auto val="1"/>
        <c:lblAlgn val="ctr"/>
        <c:lblOffset val="100"/>
        <c:noMultiLvlLbl val="0"/>
      </c:catAx>
      <c:valAx>
        <c:axId val="9989382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00911616"/>
        <c:crosses val="autoZero"/>
        <c:crossBetween val="between"/>
      </c:valAx>
      <c:spPr>
        <a:noFill/>
        <a:ln w="25369">
          <a:noFill/>
        </a:ln>
      </c:spPr>
    </c:plotArea>
    <c:plotVisOnly val="1"/>
    <c:dispBlanksAs val="gap"/>
    <c:showDLblsOverMax val="0"/>
    <c:extLst>
      <c:ext uri="{0b15fc19-7d7d-44ad-8c2d-2c3a37ce22c3}">
        <chartProps xmlns="https://web.wps.cn/et/2018/main" chartId="{7b822542-b362-41e2-bd84-28737212851a}"/>
      </c:ext>
    </c:extLst>
  </c:chart>
  <c:txPr>
    <a:bodyPr/>
    <a:lstStyle/>
    <a:p>
      <a:pPr>
        <a:defRPr lang="ru-RU" sz="1795"/>
      </a:pPr>
      <a:endParaRPr lang="ru-RU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946320089944616"/>
          <c:y val="0.14893448534298701"/>
          <c:w val="0.48293573864240996"/>
          <c:h val="0.714542314875169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 3</a:t>
                    </a:r>
                    <a:r>
                      <a:rPr lang="en-US" baseline="0" dirty="0"/>
                      <a:t> 726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CA6-4AAB-8A00-CC1461852A8C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8 380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A6-4AAB-8A00-CC1461852A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1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 </c:v>
                </c:pt>
                <c:pt idx="1">
                  <c:v>2025 год  (уточ.) 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3726.4</c:v>
                </c:pt>
                <c:pt idx="1">
                  <c:v>8379.5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A6-4AAB-8A00-CC1461852A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840704"/>
        <c:axId val="99896128"/>
      </c:barChart>
      <c:catAx>
        <c:axId val="1128407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896128"/>
        <c:crosses val="autoZero"/>
        <c:auto val="1"/>
        <c:lblAlgn val="ctr"/>
        <c:lblOffset val="100"/>
        <c:noMultiLvlLbl val="0"/>
      </c:catAx>
      <c:valAx>
        <c:axId val="99896128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12840704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d9b01149-7624-4e74-9c81-25e854c40337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093513303509121"/>
          <c:y val="0.148934444412955"/>
          <c:w val="0.56734897151851105"/>
          <c:h val="0.714542314875169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 6 903</a:t>
                    </a:r>
                    <a:endParaRPr lang="en-US" baseline="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4E4-434B-B40C-4FBD6E0D40C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 12 301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4E4-434B-B40C-4FBD6E0D40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1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 </c:v>
                </c:pt>
                <c:pt idx="1">
                  <c:v>2025 год  (уточ.) 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6902.5</c:v>
                </c:pt>
                <c:pt idx="1">
                  <c:v>12301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E4-434B-B40C-4FBD6E0D4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841216"/>
        <c:axId val="99897856"/>
      </c:barChart>
      <c:catAx>
        <c:axId val="1128412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897856"/>
        <c:crosses val="autoZero"/>
        <c:auto val="1"/>
        <c:lblAlgn val="ctr"/>
        <c:lblOffset val="100"/>
        <c:noMultiLvlLbl val="0"/>
      </c:catAx>
      <c:valAx>
        <c:axId val="99897856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12841216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80164c21-6cb8-43be-893b-febf1e25a8fa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800601446923734"/>
          <c:y val="0.148934444412955"/>
          <c:w val="0.33403666369744361"/>
          <c:h val="0.714542314875169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 9 080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CE-4B95-B28E-1FFE32D5F76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5 122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CE-4B95-B28E-1FFE32D5F7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1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 </c:v>
                </c:pt>
                <c:pt idx="1">
                  <c:v>2025 год  (уточ.) 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9079.5</c:v>
                </c:pt>
                <c:pt idx="1">
                  <c:v>5122.2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CE-4B95-B28E-1FFE32D5F7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841728"/>
        <c:axId val="99899584"/>
      </c:barChart>
      <c:catAx>
        <c:axId val="1128417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899584"/>
        <c:crosses val="autoZero"/>
        <c:auto val="1"/>
        <c:lblAlgn val="ctr"/>
        <c:lblOffset val="100"/>
        <c:noMultiLvlLbl val="0"/>
      </c:catAx>
      <c:valAx>
        <c:axId val="99899584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12841728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a56e8b89-b018-4657-b07c-f3dc639f9a7a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9756511571574"/>
          <c:y val="0.148934444412955"/>
          <c:w val="0.22588778099186199"/>
          <c:h val="0.714542314875169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 1 200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E29-4B9B-9574-AA49E939270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491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E29-4B9B-9574-AA49E93927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1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 </c:v>
                </c:pt>
                <c:pt idx="1">
                  <c:v>2025 год  (уточ.) 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1200</c:v>
                </c:pt>
                <c:pt idx="1">
                  <c:v>323.5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29-4B9B-9574-AA49E93927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2850944"/>
        <c:axId val="99898432"/>
      </c:barChart>
      <c:catAx>
        <c:axId val="1128509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898432"/>
        <c:crosses val="autoZero"/>
        <c:auto val="1"/>
        <c:lblAlgn val="ctr"/>
        <c:lblOffset val="100"/>
        <c:noMultiLvlLbl val="0"/>
      </c:catAx>
      <c:valAx>
        <c:axId val="99898432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12850944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81a8ef1b-fb7d-4df7-aa6d-4259c7395ecd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802668942430292"/>
          <c:y val="0.16556899676091599"/>
          <c:w val="0.71122000418393228"/>
          <c:h val="0.668862006478168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млн. тенге</c:v>
                </c:pt>
              </c:strCache>
            </c:strRef>
          </c:tx>
          <c:spPr>
            <a:solidFill>
              <a:srgbClr val="F79646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</a:ln>
          </c:spPr>
          <c:invertIfNegative val="0"/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Arial" panose="020B0604020202020204"/>
                        <a:cs typeface="Arial" panose="020B0604020202020204"/>
                      </a:defRPr>
                    </a:pPr>
                    <a:r>
                      <a:rPr lang="en-US" sz="1100" dirty="0">
                        <a:solidFill>
                          <a:srgbClr val="000000"/>
                        </a:solidFill>
                        <a:latin typeface="+mn-lt"/>
                      </a:rPr>
                      <a:t>10</a:t>
                    </a:r>
                    <a:r>
                      <a:rPr lang="en-US" sz="1100" baseline="0" dirty="0">
                        <a:solidFill>
                          <a:srgbClr val="000000"/>
                        </a:solidFill>
                        <a:latin typeface="+mn-lt"/>
                      </a:rPr>
                      <a:t> 780</a:t>
                    </a:r>
                    <a:endParaRPr lang="en-US" sz="1100" dirty="0">
                      <a:latin typeface="+mn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7D6-42D9-B5E6-0D4AC4815889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Arial" panose="020B0604020202020204"/>
                        <a:cs typeface="Arial" panose="020B0604020202020204"/>
                      </a:defRPr>
                    </a:pPr>
                    <a:r>
                      <a:rPr lang="en-US" sz="1100" dirty="0">
                        <a:solidFill>
                          <a:srgbClr val="000000"/>
                        </a:solidFill>
                        <a:latin typeface="+mn-lt"/>
                      </a:rPr>
                      <a:t>13 185</a:t>
                    </a:r>
                    <a:endParaRPr lang="en-US" sz="1100" dirty="0">
                      <a:latin typeface="+mn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7D6-42D9-B5E6-0D4AC48158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50" b="0" i="0" u="none" strike="noStrike" kern="1200" baseline="0">
                    <a:solidFill>
                      <a:schemeClr val="tx1"/>
                    </a:solidFill>
                    <a:latin typeface="+mn-lt"/>
                    <a:ea typeface="Arial" panose="020B0604020202020204"/>
                    <a:cs typeface="Arial" panose="020B0604020202020204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2026 год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 formatCode="General">
                  <c:v>10780</c:v>
                </c:pt>
                <c:pt idx="1">
                  <c:v>13185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D6-42D9-B5E6-0D4AC4815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6985728"/>
        <c:axId val="108969984"/>
      </c:barChart>
      <c:catAx>
        <c:axId val="1669857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8969984"/>
        <c:crosses val="autoZero"/>
        <c:auto val="1"/>
        <c:lblAlgn val="ctr"/>
        <c:lblOffset val="100"/>
        <c:noMultiLvlLbl val="0"/>
      </c:catAx>
      <c:valAx>
        <c:axId val="108969984"/>
        <c:scaling>
          <c:orientation val="minMax"/>
          <c:max val="25243.587780000002"/>
          <c:min val="0"/>
        </c:scaling>
        <c:delete val="1"/>
        <c:axPos val="b"/>
        <c:numFmt formatCode="###\ ###" sourceLinked="0"/>
        <c:majorTickMark val="out"/>
        <c:minorTickMark val="none"/>
        <c:tickLblPos val="nextTo"/>
        <c:crossAx val="166985728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dde7825d-1203-4f75-a60d-4c70627c222e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2755668313721"/>
          <c:y val="0.167171051765587"/>
          <c:w val="0.25885375213318701"/>
          <c:h val="0.66565789646882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4 302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EF-4F30-AE32-E859780854D6}"/>
                </c:ext>
              </c:extLst>
            </c:dLbl>
            <c:dLbl>
              <c:idx val="1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EF-4F30-AE32-E859780854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1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 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4301</c:v>
                </c:pt>
                <c:pt idx="1">
                  <c:v>7801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EF-4F30-AE32-E859780854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472896"/>
        <c:axId val="108971712"/>
      </c:barChart>
      <c:catAx>
        <c:axId val="1634728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8971712"/>
        <c:crosses val="autoZero"/>
        <c:auto val="1"/>
        <c:lblAlgn val="ctr"/>
        <c:lblOffset val="100"/>
        <c:noMultiLvlLbl val="0"/>
      </c:catAx>
      <c:valAx>
        <c:axId val="108971712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63472896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4feec43d-4461-4789-9e41-6394cdeaf2bc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6945241229713299E-2"/>
          <c:y val="0.16592204123304899"/>
          <c:w val="0.94610937251366101"/>
          <c:h val="0.56573998041059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C0504D"/>
            </a:solidFill>
          </c:spPr>
          <c:invertIfNegative val="0"/>
          <c:dLbls>
            <c:dLbl>
              <c:idx val="0"/>
              <c:layout>
                <c:manualLayout>
                  <c:x val="-5.6838359537532412E-3"/>
                  <c:y val="-0.2565309852415262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179 629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A3-44F0-A2D8-EA1792530B6B}"/>
                </c:ext>
              </c:extLst>
            </c:dLbl>
            <c:dLbl>
              <c:idx val="1"/>
              <c:layout>
                <c:manualLayout>
                  <c:x val="5.6836121806842221E-3"/>
                  <c:y val="-4.7626643117178657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214 344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A3-44F0-A2D8-EA1792530B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 (уточ.)</c:v>
                </c:pt>
                <c:pt idx="1">
                  <c:v>2026 год (уточ.)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179629</c:v>
                </c:pt>
                <c:pt idx="1">
                  <c:v>214344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A3-44F0-A2D8-EA1792530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2"/>
        <c:overlap val="-56"/>
        <c:axId val="122371072"/>
        <c:axId val="99944128"/>
      </c:barChart>
      <c:catAx>
        <c:axId val="122371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944128"/>
        <c:crosses val="autoZero"/>
        <c:auto val="1"/>
        <c:lblAlgn val="ctr"/>
        <c:lblOffset val="100"/>
        <c:noMultiLvlLbl val="0"/>
      </c:catAx>
      <c:valAx>
        <c:axId val="9994412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122371072"/>
        <c:crosses val="autoZero"/>
        <c:crossBetween val="between"/>
      </c:valAx>
      <c:spPr>
        <a:noFill/>
        <a:ln w="25369">
          <a:noFill/>
        </a:ln>
      </c:spPr>
    </c:plotArea>
    <c:plotVisOnly val="1"/>
    <c:dispBlanksAs val="gap"/>
    <c:showDLblsOverMax val="0"/>
    <c:extLst>
      <c:ext uri="{0b15fc19-7d7d-44ad-8c2d-2c3a37ce22c3}">
        <chartProps xmlns="https://web.wps.cn/et/2018/main" chartId="{376b1805-ec54-4ecf-90ed-a91b738fb3a6}"/>
      </c:ext>
    </c:extLst>
  </c:chart>
  <c:txPr>
    <a:bodyPr/>
    <a:lstStyle/>
    <a:p>
      <a:pPr>
        <a:defRPr lang="ru-RU" sz="1050"/>
      </a:pPr>
      <a:endParaRPr lang="ru-RU"/>
    </a:p>
  </c:txPr>
  <c:externalData r:id="rId2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720285541768301"/>
          <c:y val="0.12914868184217601"/>
          <c:w val="0.43081385860342319"/>
          <c:h val="0.7417026363156480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Lbl>
              <c:idx val="0"/>
              <c:layout>
                <c:manualLayout>
                  <c:x val="0.17599632337407256"/>
                  <c:y val="0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/>
                      <a:t>26 457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C09-4280-A140-D0A7CB3AD4CD}"/>
                </c:ext>
              </c:extLst>
            </c:dLbl>
            <c:dLbl>
              <c:idx val="1"/>
              <c:layout>
                <c:manualLayout>
                  <c:x val="0.23538349131262801"/>
                  <c:y val="0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>
                        <a:solidFill>
                          <a:schemeClr val="tx1"/>
                        </a:solidFill>
                      </a:rPr>
                      <a:t>39 022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09-4280-A140-D0A7CB3AD4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26456.799999999999</c:v>
                </c:pt>
                <c:pt idx="1">
                  <c:v>39021.800000000003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09-4280-A140-D0A7CB3AD4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901952"/>
        <c:axId val="99945856"/>
      </c:barChart>
      <c:catAx>
        <c:axId val="7590195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945856"/>
        <c:crosses val="autoZero"/>
        <c:auto val="1"/>
        <c:lblAlgn val="ctr"/>
        <c:lblOffset val="100"/>
        <c:noMultiLvlLbl val="0"/>
      </c:catAx>
      <c:valAx>
        <c:axId val="99945856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one"/>
        <c:crossAx val="75901952"/>
        <c:crosses val="autoZero"/>
        <c:crossBetween val="between"/>
      </c:valAx>
      <c:spPr>
        <a:ln w="63500">
          <a:noFill/>
        </a:ln>
      </c:spPr>
    </c:plotArea>
    <c:plotVisOnly val="1"/>
    <c:dispBlanksAs val="gap"/>
    <c:showDLblsOverMax val="0"/>
    <c:extLst>
      <c:ext uri="{0b15fc19-7d7d-44ad-8c2d-2c3a37ce22c3}">
        <chartProps xmlns="https://web.wps.cn/et/2018/main" chartId="{26c8f496-71e1-4c19-8636-ebef18db7551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200">
          <a:latin typeface="+mn-lt"/>
        </a:defRPr>
      </a:pPr>
      <a:endParaRPr lang="ru-RU"/>
    </a:p>
  </c:txPr>
  <c:externalData r:id="rId2">
    <c:autoUpdate val="0"/>
  </c:externalData>
  <c:userShapes r:id="rId3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100111912046574"/>
          <c:y val="0.12914884616629099"/>
          <c:w val="0.3271516971971376"/>
          <c:h val="0.8671521801769620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Lbl>
              <c:idx val="0"/>
              <c:layout>
                <c:manualLayout>
                  <c:x val="0.23958393514255399"/>
                  <c:y val="0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/>
                      <a:t>4 402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F48-41FE-BC13-BE815DC589AF}"/>
                </c:ext>
              </c:extLst>
            </c:dLbl>
            <c:dLbl>
              <c:idx val="1"/>
              <c:layout>
                <c:manualLayout>
                  <c:x val="0.15872435703194199"/>
                  <c:y val="0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/>
                      <a:t>3 792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48-41FE-BC13-BE815DC589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4401.8999999999996</c:v>
                </c:pt>
                <c:pt idx="1">
                  <c:v>3792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48-41FE-BC13-BE815DC58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5901440"/>
        <c:axId val="99944704"/>
      </c:barChart>
      <c:catAx>
        <c:axId val="759014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944704"/>
        <c:crosses val="autoZero"/>
        <c:auto val="1"/>
        <c:lblAlgn val="ctr"/>
        <c:lblOffset val="100"/>
        <c:noMultiLvlLbl val="0"/>
      </c:catAx>
      <c:valAx>
        <c:axId val="99944704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one"/>
        <c:crossAx val="75901440"/>
        <c:crosses val="autoZero"/>
        <c:crossBetween val="between"/>
      </c:valAx>
      <c:spPr>
        <a:ln w="63500">
          <a:noFill/>
        </a:ln>
      </c:spPr>
    </c:plotArea>
    <c:plotVisOnly val="1"/>
    <c:dispBlanksAs val="gap"/>
    <c:showDLblsOverMax val="0"/>
    <c:extLst>
      <c:ext uri="{0b15fc19-7d7d-44ad-8c2d-2c3a37ce22c3}">
        <chartProps xmlns="https://web.wps.cn/et/2018/main" chartId="{eeabd39e-63e5-4875-861a-04b820b27b3f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200">
          <a:latin typeface="+mn-lt"/>
        </a:defRPr>
      </a:pPr>
      <a:endParaRPr lang="ru-RU"/>
    </a:p>
  </c:txPr>
  <c:externalData r:id="rId2">
    <c:autoUpdate val="0"/>
  </c:externalData>
  <c:userShapes r:id="rId3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720285541768301"/>
          <c:y val="0.12914868184217601"/>
          <c:w val="0.44292768059628601"/>
          <c:h val="0.7417026363156480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spPr>
            <a:solidFill>
              <a:srgbClr val="F79646"/>
            </a:solidFill>
          </c:spPr>
          <c:invertIfNegative val="0"/>
          <c:dLbls>
            <c:dLbl>
              <c:idx val="0"/>
              <c:layout>
                <c:manualLayout>
                  <c:x val="0.3138744776621919"/>
                  <c:y val="1.0188790611184174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/>
                      <a:t>57</a:t>
                    </a:r>
                    <a:r>
                      <a:rPr lang="en-US" sz="1050" baseline="0" dirty="0"/>
                      <a:t> 332</a:t>
                    </a:r>
                    <a:endParaRPr lang="en-US" sz="105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701-437B-A619-20AF3B58032D}"/>
                </c:ext>
              </c:extLst>
            </c:dLbl>
            <c:dLbl>
              <c:idx val="1"/>
              <c:layout>
                <c:manualLayout>
                  <c:x val="9.2141913180034993E-2"/>
                  <c:y val="0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>
                        <a:solidFill>
                          <a:schemeClr val="tx1"/>
                        </a:solidFill>
                      </a:rPr>
                      <a:t>3 833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01-437B-A619-20AF3B5803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57000</c:v>
                </c:pt>
                <c:pt idx="1">
                  <c:v>3800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01-437B-A619-20AF3B580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1689472"/>
        <c:axId val="141090816"/>
      </c:barChart>
      <c:catAx>
        <c:axId val="17168947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1090816"/>
        <c:crosses val="autoZero"/>
        <c:auto val="1"/>
        <c:lblAlgn val="ctr"/>
        <c:lblOffset val="100"/>
        <c:noMultiLvlLbl val="0"/>
      </c:catAx>
      <c:valAx>
        <c:axId val="141090816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one"/>
        <c:crossAx val="171689472"/>
        <c:crosses val="autoZero"/>
        <c:crossBetween val="between"/>
      </c:valAx>
      <c:spPr>
        <a:ln w="63500">
          <a:noFill/>
        </a:ln>
      </c:spPr>
    </c:plotArea>
    <c:plotVisOnly val="1"/>
    <c:dispBlanksAs val="gap"/>
    <c:showDLblsOverMax val="0"/>
    <c:extLst>
      <c:ext uri="{0b15fc19-7d7d-44ad-8c2d-2c3a37ce22c3}">
        <chartProps xmlns="https://web.wps.cn/et/2018/main" chartId="{26c8f496-71e1-4c19-8636-ebef18db7551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200">
          <a:latin typeface="+mn-lt"/>
        </a:defRPr>
      </a:pPr>
      <a:endParaRPr lang="ru-RU"/>
    </a:p>
  </c:txPr>
  <c:externalData r:id="rId2">
    <c:autoUpdate val="0"/>
  </c:externalData>
  <c:userShapes r:id="rId3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689552994710613"/>
          <c:y val="1.774020517175871E-2"/>
          <c:w val="0.69113494792697217"/>
          <c:h val="0.7907764789935647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050" b="0" dirty="0"/>
                      <a:t> 86 340</a:t>
                    </a:r>
                    <a:endParaRPr lang="en-US" b="0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E8-4621-8114-DCA8C7362805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b="0" dirty="0"/>
                      <a:t> 74</a:t>
                    </a:r>
                    <a:r>
                      <a:rPr lang="en-US" sz="1050" b="0" baseline="0" dirty="0"/>
                      <a:t> 430</a:t>
                    </a:r>
                    <a:endParaRPr lang="en-US" sz="1050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E8-4621-8114-DCA8C73628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 (уточ.)</c:v>
                </c:pt>
                <c:pt idx="1">
                  <c:v>2025 год   (уточ.)</c:v>
                </c:pt>
              </c:strCache>
            </c:strRef>
          </c:cat>
          <c:val>
            <c:numRef>
              <c:f>Лист1!$B$2:$B$3</c:f>
              <c:numCache>
                <c:formatCode>_-* #\ ##0\ _₽_-;\-* #\ ##0\ _₽_-;_-* "-"??\ _₽_-;_-@_-</c:formatCode>
                <c:ptCount val="2"/>
                <c:pt idx="0">
                  <c:v>86340</c:v>
                </c:pt>
                <c:pt idx="1">
                  <c:v>74430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E8-4621-8114-DCA8C7362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089024"/>
        <c:axId val="119728960"/>
      </c:barChart>
      <c:catAx>
        <c:axId val="16108902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9728960"/>
        <c:crosses val="autoZero"/>
        <c:auto val="1"/>
        <c:lblAlgn val="ctr"/>
        <c:lblOffset val="100"/>
        <c:noMultiLvlLbl val="0"/>
      </c:catAx>
      <c:valAx>
        <c:axId val="119728960"/>
        <c:scaling>
          <c:orientation val="minMax"/>
        </c:scaling>
        <c:delete val="1"/>
        <c:axPos val="b"/>
        <c:numFmt formatCode="_-* #\ ##0\ _₽_-;\-* #\ ##0\ _₽_-;_-* &quot;-&quot;??\ _₽_-;_-@_-" sourceLinked="1"/>
        <c:majorTickMark val="out"/>
        <c:minorTickMark val="none"/>
        <c:tickLblPos val="nextTo"/>
        <c:crossAx val="161089024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c276a79b-5d56-4ebb-a1c4-3de95d81bc46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83671523346952"/>
          <c:y val="0.214853332226"/>
          <c:w val="0.29543696250213486"/>
          <c:h val="0.570293335547998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0" dirty="0"/>
                      <a:t> 3</a:t>
                    </a:r>
                    <a:r>
                      <a:rPr lang="en-US" b="0" baseline="0" dirty="0"/>
                      <a:t> 853</a:t>
                    </a:r>
                    <a:r>
                      <a:rPr lang="en-US" b="0" dirty="0"/>
                      <a:t>  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343-47ED-BD8A-213F0206F882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0" dirty="0"/>
                      <a:t> 3 436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43-47ED-BD8A-213F0206F8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3852</c:v>
                </c:pt>
                <c:pt idx="1">
                  <c:v>3436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43-47ED-BD8A-213F0206F8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089536"/>
        <c:axId val="119727808"/>
      </c:barChart>
      <c:catAx>
        <c:axId val="1610895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 algn="ctr">
              <a:defRPr lang="ru-RU" sz="10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9727808"/>
        <c:crosses val="autoZero"/>
        <c:auto val="1"/>
        <c:lblAlgn val="ctr"/>
        <c:lblOffset val="100"/>
        <c:noMultiLvlLbl val="0"/>
      </c:catAx>
      <c:valAx>
        <c:axId val="119727808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61089536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90406f89-acc4-456f-a19b-e1fa26551d72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 algn="ctr">
        <a:defRPr lang="ru-RU" sz="1050" b="1" i="0" u="none" strike="noStrike" kern="1200" baseline="0">
          <a:solidFill>
            <a:prstClr val="black"/>
          </a:solidFill>
          <a:latin typeface="+mn-lt"/>
          <a:ea typeface="+mn-ea"/>
          <a:cs typeface="+mn-cs"/>
        </a:defRPr>
      </a:pPr>
      <a:endParaRPr lang="ru-RU"/>
    </a:p>
  </c:txPr>
  <c:externalData r:id="rId2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234945108893231"/>
          <c:y val="9.6955439991584097E-2"/>
          <c:w val="0.54534400296464425"/>
          <c:h val="0.77626258234232659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spPr>
            <a:solidFill>
              <a:srgbClr val="F79646"/>
            </a:solidFill>
          </c:spPr>
          <c:invertIfNegative val="0"/>
          <c:dLbls>
            <c:dLbl>
              <c:idx val="0"/>
              <c:layout>
                <c:manualLayout>
                  <c:x val="0.13022704188854375"/>
                  <c:y val="-3.5789711989034058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/>
                      <a:t>2 711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B37-40E9-B6D5-FEFC2EDC1414}"/>
                </c:ext>
              </c:extLst>
            </c:dLbl>
            <c:dLbl>
              <c:idx val="1"/>
              <c:layout>
                <c:manualLayout>
                  <c:x val="0.29694900044301642"/>
                  <c:y val="-2.8596415601653574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>
                        <a:solidFill>
                          <a:schemeClr val="tx1"/>
                        </a:solidFill>
                      </a:rPr>
                      <a:t>8</a:t>
                    </a:r>
                    <a:r>
                      <a:rPr lang="en-US" sz="1050" baseline="0" dirty="0">
                        <a:solidFill>
                          <a:schemeClr val="tx1"/>
                        </a:solidFill>
                      </a:rPr>
                      <a:t> 915</a:t>
                    </a:r>
                    <a:endParaRPr lang="en-US" sz="105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37-40E9-B6D5-FEFC2EDC14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2710</c:v>
                </c:pt>
                <c:pt idx="1">
                  <c:v>8915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37-40E9-B6D5-FEFC2EDC1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090048"/>
        <c:axId val="119730112"/>
      </c:barChart>
      <c:catAx>
        <c:axId val="1610900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9730112"/>
        <c:crosses val="autoZero"/>
        <c:auto val="1"/>
        <c:lblAlgn val="ctr"/>
        <c:lblOffset val="100"/>
        <c:noMultiLvlLbl val="0"/>
      </c:catAx>
      <c:valAx>
        <c:axId val="11973011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one"/>
        <c:crossAx val="161090048"/>
        <c:crosses val="autoZero"/>
        <c:crossBetween val="between"/>
      </c:valAx>
      <c:spPr>
        <a:ln w="63500">
          <a:noFill/>
        </a:ln>
      </c:spPr>
    </c:plotArea>
    <c:plotVisOnly val="1"/>
    <c:dispBlanksAs val="gap"/>
    <c:showDLblsOverMax val="0"/>
    <c:extLst>
      <c:ext uri="{0b15fc19-7d7d-44ad-8c2d-2c3a37ce22c3}">
        <chartProps xmlns="https://web.wps.cn/et/2018/main" chartId="{bfe8a3c3-52db-43c7-9b9f-8c9926b6117b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900">
          <a:latin typeface="+mn-lt"/>
        </a:defRPr>
      </a:pPr>
      <a:endParaRPr lang="ru-RU"/>
    </a:p>
  </c:txPr>
  <c:externalData r:id="rId2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243504219353985"/>
          <c:y val="9.6955439991584097E-2"/>
          <c:w val="0.39898782889321593"/>
          <c:h val="0.66121871122371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spPr>
            <a:solidFill>
              <a:schemeClr val="accent6"/>
            </a:solidFill>
          </c:spPr>
          <c:invertIfNegative val="0"/>
          <c:dLbls>
            <c:dLbl>
              <c:idx val="0"/>
              <c:layout>
                <c:manualLayout>
                  <c:x val="0.19284549716084295"/>
                  <c:y val="-1.6096712088123796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/>
                      <a:t>33 250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8A-44B9-AA43-E3A011F1BE57}"/>
                </c:ext>
              </c:extLst>
            </c:dLbl>
            <c:dLbl>
              <c:idx val="1"/>
              <c:layout>
                <c:manualLayout>
                  <c:x val="0.21295333281178533"/>
                  <c:y val="-3.2193424176247591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dirty="0">
                        <a:solidFill>
                          <a:schemeClr val="tx1"/>
                        </a:solidFill>
                      </a:rPr>
                      <a:t>46 131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8A-44B9-AA43-E3A011F1BE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0" i="0" u="none" strike="noStrike" kern="1200" baseline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32250</c:v>
                </c:pt>
                <c:pt idx="1">
                  <c:v>41131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8A-44B9-AA43-E3A011F1B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441152"/>
        <c:axId val="314938432"/>
      </c:barChart>
      <c:catAx>
        <c:axId val="31544115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4938432"/>
        <c:crosses val="autoZero"/>
        <c:auto val="1"/>
        <c:lblAlgn val="ctr"/>
        <c:lblOffset val="100"/>
        <c:noMultiLvlLbl val="0"/>
      </c:catAx>
      <c:valAx>
        <c:axId val="31493843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one"/>
        <c:crossAx val="315441152"/>
        <c:crosses val="autoZero"/>
        <c:crossBetween val="between"/>
      </c:valAx>
      <c:spPr>
        <a:ln w="63500">
          <a:noFill/>
        </a:ln>
      </c:spPr>
    </c:plotArea>
    <c:plotVisOnly val="1"/>
    <c:dispBlanksAs val="gap"/>
    <c:showDLblsOverMax val="0"/>
    <c:extLst>
      <c:ext uri="{0b15fc19-7d7d-44ad-8c2d-2c3a37ce22c3}">
        <chartProps xmlns="https://web.wps.cn/et/2018/main" chartId="{bfe8a3c3-52db-43c7-9b9f-8c9926b6117b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900">
          <a:latin typeface="+mn-lt"/>
        </a:defRPr>
      </a:pPr>
      <a:endParaRPr lang="ru-RU"/>
    </a:p>
  </c:txPr>
  <c:externalData r:id="rId2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6945313743170999E-2"/>
          <c:y val="0.19683892220323801"/>
          <c:w val="0.94610937251366001"/>
          <c:h val="0.615241464283061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43</a:t>
                    </a:r>
                    <a:r>
                      <a:rPr lang="en-US" baseline="0" dirty="0"/>
                      <a:t> 906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D39-42D1-9858-5E2E3BC8478C}"/>
                </c:ext>
              </c:extLst>
            </c:dLbl>
            <c:dLbl>
              <c:idx val="1"/>
              <c:layout>
                <c:manualLayout>
                  <c:x val="-6.0744115413820399E-3"/>
                  <c:y val="-0.2317880370604704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40 145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39-42D1-9858-5E2E3BC847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 (уточ.)</c:v>
                </c:pt>
                <c:pt idx="1">
                  <c:v>2026 год (уточ.)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43906</c:v>
                </c:pt>
                <c:pt idx="1">
                  <c:v>40145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39-42D1-9858-5E2E3BC84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2"/>
        <c:overlap val="-56"/>
        <c:axId val="78005760"/>
        <c:axId val="77737920"/>
      </c:barChart>
      <c:catAx>
        <c:axId val="78005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7737920"/>
        <c:crosses val="autoZero"/>
        <c:auto val="1"/>
        <c:lblAlgn val="ctr"/>
        <c:lblOffset val="100"/>
        <c:noMultiLvlLbl val="0"/>
      </c:catAx>
      <c:valAx>
        <c:axId val="7773792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78005760"/>
        <c:crosses val="autoZero"/>
        <c:crossBetween val="between"/>
      </c:valAx>
      <c:spPr>
        <a:noFill/>
        <a:ln w="25369">
          <a:noFill/>
        </a:ln>
      </c:spPr>
    </c:plotArea>
    <c:plotVisOnly val="1"/>
    <c:dispBlanksAs val="gap"/>
    <c:showDLblsOverMax val="0"/>
    <c:extLst>
      <c:ext uri="{0b15fc19-7d7d-44ad-8c2d-2c3a37ce22c3}">
        <chartProps xmlns="https://web.wps.cn/et/2018/main" chartId="{455e9ac2-55a3-4952-80d2-33239a605392}"/>
      </c:ext>
    </c:extLst>
  </c:chart>
  <c:txPr>
    <a:bodyPr/>
    <a:lstStyle/>
    <a:p>
      <a:pPr>
        <a:defRPr lang="ru-RU" sz="1795"/>
      </a:pPr>
      <a:endParaRPr lang="ru-RU"/>
    </a:p>
  </c:txPr>
  <c:externalData r:id="rId2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75224133038384"/>
          <c:y val="0.11642465121102623"/>
          <c:w val="0.48936836014763757"/>
          <c:h val="0.635503575836818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1565199495138101E-2"/>
                  <c:y val="2.351590564011410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9 964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BB6-4DC7-B08A-2E4A0A4D5777}"/>
                </c:ext>
              </c:extLst>
            </c:dLbl>
            <c:dLbl>
              <c:idx val="1"/>
              <c:layout>
                <c:manualLayout>
                  <c:x val="2.89129987378452E-3"/>
                  <c:y val="2.26659502391873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14 627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B6-4DC7-B08A-2E4A0A4D57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1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9964.2999999999993</c:v>
                </c:pt>
                <c:pt idx="1">
                  <c:v>14627.4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B6-4DC7-B08A-2E4A0A4D57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100544"/>
        <c:axId val="77740224"/>
      </c:barChart>
      <c:catAx>
        <c:axId val="531005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7740224"/>
        <c:crosses val="autoZero"/>
        <c:auto val="1"/>
        <c:lblAlgn val="ctr"/>
        <c:lblOffset val="100"/>
        <c:noMultiLvlLbl val="0"/>
      </c:catAx>
      <c:valAx>
        <c:axId val="77740224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53100544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48951756-3bf3-4490-a6ec-aa19c5436b2f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19597562316659"/>
          <c:y val="0.20498004511539125"/>
          <c:w val="0.23235515573991919"/>
          <c:h val="0.5211727832726010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3750763301215048E-7"/>
                  <c:y val="3.9747093527676561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1 807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B94-458F-978A-3E713FBA398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3 564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B94-458F-978A-3E713FBA398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1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 (уточ.)</c:v>
                </c:pt>
                <c:pt idx="1">
                  <c:v>2026 год  (уточ.)</c:v>
                </c:pt>
              </c:strCache>
            </c:strRef>
          </c:cat>
          <c:val>
            <c:numRef>
              <c:f>Лист1!$B$2:$B$3</c:f>
              <c:numCache>
                <c:formatCode>_-* #\ ##0\ _₽_-;\-* #\ ##0\ _₽_-;_-* "-"??\ _₽_-;_-@_-</c:formatCode>
                <c:ptCount val="2"/>
                <c:pt idx="0">
                  <c:v>1806.9</c:v>
                </c:pt>
                <c:pt idx="1">
                  <c:v>3563.8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94-458F-978A-3E713FBA3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108736"/>
        <c:axId val="53528832"/>
      </c:barChart>
      <c:catAx>
        <c:axId val="531087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528832"/>
        <c:crosses val="autoZero"/>
        <c:auto val="1"/>
        <c:lblAlgn val="ctr"/>
        <c:lblOffset val="100"/>
        <c:noMultiLvlLbl val="0"/>
      </c:catAx>
      <c:valAx>
        <c:axId val="53528832"/>
        <c:scaling>
          <c:orientation val="minMax"/>
        </c:scaling>
        <c:delete val="1"/>
        <c:axPos val="b"/>
        <c:numFmt formatCode="_-* #\ ##0\ _₽_-;\-* #\ ##0\ _₽_-;_-* &quot;-&quot;??\ _₽_-;_-@_-" sourceLinked="1"/>
        <c:majorTickMark val="out"/>
        <c:minorTickMark val="none"/>
        <c:tickLblPos val="nextTo"/>
        <c:crossAx val="53108736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50252257-7912-4487-a23f-a0f929c14d52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9059693254214808"/>
          <c:y val="0.20969472968939523"/>
          <c:w val="0.22075497958384874"/>
          <c:h val="0.612871268265731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b="0" dirty="0"/>
                      <a:t> 747</a:t>
                    </a:r>
                    <a:endParaRPr lang="en-US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362-4B95-941A-810217A193E0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05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50" b="0" dirty="0"/>
                      <a:t> 335</a:t>
                    </a:r>
                    <a:endParaRPr lang="en-US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62-4B95-941A-810217A193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05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746</c:v>
                </c:pt>
                <c:pt idx="1">
                  <c:v>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62-4B95-941A-810217A193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011520"/>
        <c:axId val="141094848"/>
      </c:barChart>
      <c:catAx>
        <c:axId val="17201152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1094848"/>
        <c:crosses val="autoZero"/>
        <c:auto val="1"/>
        <c:lblAlgn val="ctr"/>
        <c:lblOffset val="100"/>
        <c:noMultiLvlLbl val="0"/>
      </c:catAx>
      <c:valAx>
        <c:axId val="141094848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72011520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50252257-7912-4487-a23f-a0f929c14d52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189155003420799"/>
          <c:y val="0"/>
          <c:w val="0.72796827941947484"/>
          <c:h val="0.9540389619319559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456271707515201E-2"/>
                  <c:y val="3.98811527173107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b="0" dirty="0"/>
                      <a:t>24</a:t>
                    </a:r>
                    <a:r>
                      <a:rPr lang="en-US" sz="1100" b="0" baseline="0" dirty="0"/>
                      <a:t> 783</a:t>
                    </a:r>
                    <a:endParaRPr lang="en-US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743-4796-8642-696FE0D5802E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b="0" dirty="0"/>
                      <a:t>24 757</a:t>
                    </a:r>
                    <a:endParaRPr lang="en-US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743-4796-8642-696FE0D580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1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4.5</c:v>
                </c:pt>
                <c:pt idx="1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43-4796-8642-696FE0D58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874752"/>
        <c:axId val="141093696"/>
      </c:barChart>
      <c:catAx>
        <c:axId val="14087475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1093696"/>
        <c:crosses val="autoZero"/>
        <c:auto val="1"/>
        <c:lblAlgn val="ctr"/>
        <c:lblOffset val="100"/>
        <c:noMultiLvlLbl val="0"/>
      </c:catAx>
      <c:valAx>
        <c:axId val="1410936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0874752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7c580c38-bc35-4f4a-9a91-e147a20d183b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6945263107722717E-2"/>
          <c:y val="0"/>
          <c:w val="0.94610937251366001"/>
          <c:h val="0.83173384628349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млн. тенге</c:v>
                </c:pt>
              </c:strCache>
            </c:strRef>
          </c:tx>
          <c:spPr>
            <a:solidFill>
              <a:srgbClr val="C0504D"/>
            </a:solidFill>
            <a:ln>
              <a:solidFill>
                <a:srgbClr val="C0504D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000" dirty="0">
                        <a:solidFill>
                          <a:srgbClr val="000000"/>
                        </a:solidFill>
                        <a:latin typeface="Arial" panose="020B0604020202020204"/>
                      </a:rPr>
                      <a:t>144 452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AA7-4B49-B6F4-5DF03EE51247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000" dirty="0">
                        <a:solidFill>
                          <a:srgbClr val="000000"/>
                        </a:solidFill>
                        <a:latin typeface="Arial" panose="020B0604020202020204"/>
                      </a:rPr>
                      <a:t>100</a:t>
                    </a:r>
                    <a:r>
                      <a:rPr lang="en-US" sz="1000" baseline="0" dirty="0">
                        <a:solidFill>
                          <a:srgbClr val="000000"/>
                        </a:solidFill>
                        <a:latin typeface="Arial" panose="020B0604020202020204"/>
                      </a:rPr>
                      <a:t> 133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A7-4B49-B6F4-5DF03EE512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2025 год (уточ.)</c:v>
                </c:pt>
                <c:pt idx="1">
                  <c:v>2026 год (уточ.)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15000</c:v>
                </c:pt>
                <c:pt idx="1">
                  <c:v>10000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A7-4B49-B6F4-5DF03EE51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2"/>
        <c:overlap val="-56"/>
        <c:axId val="140876800"/>
        <c:axId val="141096576"/>
      </c:barChart>
      <c:catAx>
        <c:axId val="140876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Arial" panose="020B0604020202020204"/>
                <a:ea typeface="+mn-ea"/>
                <a:cs typeface="+mn-cs"/>
              </a:defRPr>
            </a:pPr>
            <a:endParaRPr lang="ru-RU"/>
          </a:p>
        </c:txPr>
        <c:crossAx val="141096576"/>
        <c:crosses val="autoZero"/>
        <c:auto val="1"/>
        <c:lblAlgn val="ctr"/>
        <c:lblOffset val="100"/>
        <c:noMultiLvlLbl val="0"/>
      </c:catAx>
      <c:valAx>
        <c:axId val="141096576"/>
        <c:scaling>
          <c:orientation val="minMax"/>
          <c:max val="25032.772519999999"/>
          <c:min val="0"/>
        </c:scaling>
        <c:delete val="1"/>
        <c:axPos val="l"/>
        <c:numFmt formatCode="###\ ###" sourceLinked="0"/>
        <c:majorTickMark val="out"/>
        <c:minorTickMark val="none"/>
        <c:tickLblPos val="nextTo"/>
        <c:crossAx val="140876800"/>
        <c:crosses val="autoZero"/>
        <c:crossBetween val="between"/>
      </c:valAx>
      <c:spPr>
        <a:noFill/>
        <a:ln w="25369">
          <a:noFill/>
        </a:ln>
      </c:spPr>
    </c:plotArea>
    <c:plotVisOnly val="1"/>
    <c:dispBlanksAs val="gap"/>
    <c:showDLblsOverMax val="0"/>
    <c:extLst>
      <c:ext uri="{0b15fc19-7d7d-44ad-8c2d-2c3a37ce22c3}">
        <chartProps xmlns="https://web.wps.cn/et/2018/main" chartId="{5e248def-2afc-4d4e-bce7-136a427cb9c2}"/>
      </c:ext>
    </c:extLst>
  </c:chart>
  <c:txPr>
    <a:bodyPr/>
    <a:lstStyle/>
    <a:p>
      <a:pPr>
        <a:defRPr lang="ru-RU" sz="1795"/>
      </a:pPr>
      <a:endParaRPr lang="ru-RU"/>
    </a:p>
  </c:txPr>
  <c:externalData r:id="rId2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2186752091019744"/>
          <c:y val="0.16852380624949501"/>
          <c:w val="0.2164534224915014"/>
          <c:h val="0.662952387501010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6219588676111598E-3"/>
                  <c:y val="-3.6720577396096001E-2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/>
                      <a:t>2 927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B8-4C2B-883D-4950BF6DBE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2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2026 год (уточ.)</c:v>
                </c:pt>
              </c:strCache>
            </c:strRef>
          </c:cat>
          <c:val>
            <c:numRef>
              <c:f>Лист1!$B$2</c:f>
              <c:numCache>
                <c:formatCode>_-* #,##0\ _₽_-;\-* #,##0\ _₽_-;_-* "-"??\ _₽_-;_-@_-</c:formatCode>
                <c:ptCount val="1"/>
                <c:pt idx="0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B8-4C2B-883D-4950BF6DBE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0877312"/>
        <c:axId val="161007296"/>
      </c:barChart>
      <c:catAx>
        <c:axId val="1408773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007296"/>
        <c:crosses val="autoZero"/>
        <c:auto val="1"/>
        <c:lblAlgn val="ctr"/>
        <c:lblOffset val="100"/>
        <c:noMultiLvlLbl val="0"/>
      </c:catAx>
      <c:valAx>
        <c:axId val="161007296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40877312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1e598bfc-7361-4128-bf19-2da275c682ec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8364542251140304"/>
          <c:y val="6.9393133632962331E-2"/>
          <c:w val="0.52832531797964055"/>
          <c:h val="0.5437420854979739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2026 год 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4.5</c:v>
                </c:pt>
                <c:pt idx="1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45-4742-BECE-2008768F99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0804864"/>
        <c:axId val="161009024"/>
      </c:barChart>
      <c:catAx>
        <c:axId val="1608048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009024"/>
        <c:crosses val="autoZero"/>
        <c:auto val="1"/>
        <c:lblAlgn val="ctr"/>
        <c:lblOffset val="100"/>
        <c:noMultiLvlLbl val="0"/>
      </c:catAx>
      <c:valAx>
        <c:axId val="1610090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0804864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680bda24-14fe-4e3f-b123-d005afe22a59}"/>
      </c:ext>
    </c:extLst>
  </c:chart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2196517140954406"/>
          <c:y val="0.16852380624949501"/>
          <c:w val="0.67803472082579264"/>
          <c:h val="0.662952387501010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1386102236025151E-2"/>
                  <c:y val="-6.0798853507333861E-3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8 845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DDF-446E-BCA0-98082BC527A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200" dirty="0"/>
                      <a:t> 24 265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DDF-446E-BCA0-98082BC527A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2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8844.9</c:v>
                </c:pt>
                <c:pt idx="1">
                  <c:v>24265.200000000001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DF-446E-BCA0-98082BC527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3019648"/>
        <c:axId val="53534016"/>
      </c:barChart>
      <c:catAx>
        <c:axId val="5301964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534016"/>
        <c:crosses val="autoZero"/>
        <c:auto val="1"/>
        <c:lblAlgn val="ctr"/>
        <c:lblOffset val="100"/>
        <c:noMultiLvlLbl val="0"/>
      </c:catAx>
      <c:valAx>
        <c:axId val="53534016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53019648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1e598bfc-7361-4128-bf19-2da275c682ec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864571210618117"/>
          <c:y val="0.16900800840843669"/>
          <c:w val="0.71354287893818835"/>
          <c:h val="0.5437420854979739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МБ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2026 год 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26106.2</c:v>
                </c:pt>
                <c:pt idx="1">
                  <c:v>42547.3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51-4DE4-A4EB-01B8D46FA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006336"/>
        <c:axId val="53533440"/>
      </c:barChart>
      <c:catAx>
        <c:axId val="530063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3533440"/>
        <c:crosses val="autoZero"/>
        <c:auto val="1"/>
        <c:lblAlgn val="ctr"/>
        <c:lblOffset val="100"/>
        <c:noMultiLvlLbl val="0"/>
      </c:catAx>
      <c:valAx>
        <c:axId val="535334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3006336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680bda24-14fe-4e3f-b123-d005afe22a59}"/>
      </c:ext>
    </c:extLst>
  </c:chart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69452764873639E-2"/>
          <c:y val="0.18183330010700199"/>
          <c:w val="0.94610937251366001"/>
          <c:h val="0.3891984079840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расходов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53</a:t>
                    </a:r>
                    <a:r>
                      <a:rPr lang="en-US" baseline="0" dirty="0"/>
                      <a:t> 185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31F-4792-9E01-10FD2481A5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35 598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31F-4792-9E01-10FD2481A5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2025 год (уточ.)</c:v>
                </c:pt>
                <c:pt idx="1">
                  <c:v>2026 год (уточ.)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45049.4</c:v>
                </c:pt>
                <c:pt idx="1">
                  <c:v>27427.9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1F-4792-9E01-10FD2481A5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2"/>
        <c:overlap val="-56"/>
        <c:axId val="53978624"/>
        <c:axId val="99966272"/>
      </c:barChart>
      <c:catAx>
        <c:axId val="53978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9966272"/>
        <c:crosses val="autoZero"/>
        <c:auto val="1"/>
        <c:lblAlgn val="ctr"/>
        <c:lblOffset val="100"/>
        <c:noMultiLvlLbl val="0"/>
      </c:catAx>
      <c:valAx>
        <c:axId val="9996627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53978624"/>
        <c:crosses val="autoZero"/>
        <c:crossBetween val="between"/>
      </c:valAx>
      <c:spPr>
        <a:noFill/>
        <a:ln w="25369">
          <a:noFill/>
        </a:ln>
      </c:spPr>
    </c:plotArea>
    <c:plotVisOnly val="1"/>
    <c:dispBlanksAs val="gap"/>
    <c:showDLblsOverMax val="0"/>
    <c:extLst>
      <c:ext uri="{0b15fc19-7d7d-44ad-8c2d-2c3a37ce22c3}">
        <chartProps xmlns="https://web.wps.cn/et/2018/main" chartId="{99407458-6f8b-4c7d-a145-7019173d5850}"/>
      </c:ext>
    </c:extLst>
  </c:chart>
  <c:txPr>
    <a:bodyPr/>
    <a:lstStyle/>
    <a:p>
      <a:pPr>
        <a:defRPr lang="ru-RU" sz="1795"/>
      </a:pPr>
      <a:endParaRPr lang="ru-RU"/>
    </a:p>
  </c:txPr>
  <c:externalData r:id="rId2">
    <c:autoUpdate val="0"/>
  </c:externalData>
  <c:userShapes r:id="rId3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574513556001972"/>
          <c:y val="0.20819299803878299"/>
          <c:w val="0.60846075077436257"/>
          <c:h val="0.583614003922434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9950979444194701E-3"/>
                  <c:y val="-2.1966820265508502E-3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 26 834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3A7-48EE-8F52-B0514F818E4F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 36 695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A7-48EE-8F52-B0514F818E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2026год (уточ.)</c:v>
                </c:pt>
                <c:pt idx="1">
                  <c:v>2025 год 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26833.8</c:v>
                </c:pt>
                <c:pt idx="1">
                  <c:v>36695.4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A7-48EE-8F52-B0514F818E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211584"/>
        <c:axId val="54009152"/>
      </c:barChart>
      <c:catAx>
        <c:axId val="5421158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4009152"/>
        <c:crosses val="autoZero"/>
        <c:auto val="1"/>
        <c:lblAlgn val="ctr"/>
        <c:lblOffset val="100"/>
        <c:noMultiLvlLbl val="0"/>
      </c:catAx>
      <c:valAx>
        <c:axId val="54009152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one"/>
        <c:crossAx val="54211584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344a8f8c-b8a3-44e3-a692-8ad905e44554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100">
          <a:latin typeface="+mn-lt"/>
        </a:defRPr>
      </a:pPr>
      <a:endParaRPr lang="ru-RU"/>
    </a:p>
  </c:txPr>
  <c:externalData r:id="rId2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574513556001972"/>
          <c:y val="0.20819299803878299"/>
          <c:w val="0.37184801316522414"/>
          <c:h val="0.583614003922434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 594 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6F-4A63-A7D3-558A39FD1FBA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8 354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6F-4A63-A7D3-558A39FD1F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#,##0_ ;\-#,##0\ </c:formatCode>
                <c:ptCount val="2"/>
                <c:pt idx="0" formatCode="_-* #,##0\ _₽_-;\-* #,##0\ _₽_-;_-* &quot;-&quot;??\ _₽_-;_-@_-">
                  <c:v>594.1</c:v>
                </c:pt>
                <c:pt idx="1">
                  <c:v>8354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6F-4A63-A7D3-558A39FD1F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080512"/>
        <c:axId val="113528192"/>
      </c:barChart>
      <c:catAx>
        <c:axId val="540805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3528192"/>
        <c:crosses val="autoZero"/>
        <c:auto val="1"/>
        <c:lblAlgn val="ctr"/>
        <c:lblOffset val="100"/>
        <c:noMultiLvlLbl val="0"/>
      </c:catAx>
      <c:valAx>
        <c:axId val="113528192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one"/>
        <c:crossAx val="54080512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9dd5be7a-1e87-4d30-b248-b730016d847f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100">
          <a:latin typeface="+mn-lt"/>
        </a:defRPr>
      </a:pPr>
      <a:endParaRPr lang="ru-RU"/>
    </a:p>
  </c:txPr>
  <c:externalData r:id="rId2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764714067196799"/>
          <c:y val="0.20819299803878299"/>
          <c:w val="0.1137519427034946"/>
          <c:h val="0.583614003922434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 1 176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8A-48B3-9407-AFEC9640A955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509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8A-48B3-9407-AFEC9640A9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1150</c:v>
                </c:pt>
                <c:pt idx="1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8A-48B3-9407-AFEC9640A9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666880"/>
        <c:axId val="161012480"/>
      </c:barChart>
      <c:catAx>
        <c:axId val="17266688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012480"/>
        <c:crosses val="autoZero"/>
        <c:auto val="1"/>
        <c:lblAlgn val="ctr"/>
        <c:lblOffset val="100"/>
        <c:noMultiLvlLbl val="0"/>
      </c:catAx>
      <c:valAx>
        <c:axId val="161012480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one"/>
        <c:crossAx val="172666880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2c17dcfe-4572-4be4-a7d9-0dc321190b9d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100">
          <a:latin typeface="+mn-lt"/>
        </a:defRPr>
      </a:pPr>
      <a:endParaRPr lang="ru-RU"/>
    </a:p>
  </c:txPr>
  <c:externalData r:id="rId2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764714067196799"/>
          <c:y val="0.20819299803878299"/>
          <c:w val="0.33609985883995003"/>
          <c:h val="0.583614003922434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 2 782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E3B-427F-99EF-008D3B03681F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 1 485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3B-427F-99EF-008D3B0368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2782</c:v>
                </c:pt>
                <c:pt idx="1">
                  <c:v>1485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3B-427F-99EF-008D3B036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489728"/>
        <c:axId val="160973952"/>
      </c:barChart>
      <c:catAx>
        <c:axId val="1724897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973952"/>
        <c:crosses val="autoZero"/>
        <c:auto val="1"/>
        <c:lblAlgn val="ctr"/>
        <c:lblOffset val="100"/>
        <c:noMultiLvlLbl val="0"/>
      </c:catAx>
      <c:valAx>
        <c:axId val="160973952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one"/>
        <c:crossAx val="172489728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fb579268-d4c9-46ca-a874-0ec0624ec12c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100">
          <a:latin typeface="+mn-lt"/>
        </a:defRPr>
      </a:pPr>
      <a:endParaRPr lang="ru-RU"/>
    </a:p>
  </c:txPr>
  <c:externalData r:id="rId2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342175308252969"/>
          <c:y val="0.20819299803878299"/>
          <c:w val="0.39253914685385927"/>
          <c:h val="0.583614003922434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 988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921-4EC1-B327-45B72F7F20BB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850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21-4EC1-B327-45B72F7F20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25000</c:v>
                </c:pt>
                <c:pt idx="1">
                  <c:v>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21-4EC1-B327-45B72F7F20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799488"/>
        <c:axId val="160977408"/>
      </c:barChart>
      <c:catAx>
        <c:axId val="1727994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977408"/>
        <c:crosses val="autoZero"/>
        <c:auto val="1"/>
        <c:lblAlgn val="ctr"/>
        <c:lblOffset val="100"/>
        <c:noMultiLvlLbl val="0"/>
      </c:catAx>
      <c:valAx>
        <c:axId val="160977408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one"/>
        <c:crossAx val="172799488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63d262fd-8144-4b3e-b187-1ba8a8945507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100">
          <a:latin typeface="+mn-lt"/>
        </a:defRPr>
      </a:pPr>
      <a:endParaRPr lang="ru-RU"/>
    </a:p>
  </c:txPr>
  <c:externalData r:id="rId2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984326603496094"/>
          <c:y val="0.20819299803878299"/>
          <c:w val="0.33661369680522657"/>
          <c:h val="0.583614003922434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dirty="0"/>
                      <a:t>985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A1C-4C26-B6A4-7AB7421A87C9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3 465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A1C-4C26-B6A4-7AB7421A87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#,##0_ ;\-#,##0\ </c:formatCode>
                <c:ptCount val="2"/>
                <c:pt idx="0" formatCode="_-* #,##0\ _₽_-;\-* #,##0\ _₽_-;_-* &quot;-&quot;??\ _₽_-;_-@_-">
                  <c:v>200</c:v>
                </c:pt>
                <c:pt idx="1">
                  <c:v>1500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1C-4C26-B6A4-7AB7421A87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488704"/>
        <c:axId val="160979136"/>
      </c:barChart>
      <c:catAx>
        <c:axId val="1724887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979136"/>
        <c:crosses val="autoZero"/>
        <c:auto val="1"/>
        <c:lblAlgn val="ctr"/>
        <c:lblOffset val="100"/>
        <c:noMultiLvlLbl val="0"/>
      </c:catAx>
      <c:valAx>
        <c:axId val="160979136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one"/>
        <c:crossAx val="172488704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9dd5be7a-1e87-4d30-b248-b730016d847f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100">
          <a:latin typeface="+mn-lt"/>
        </a:defRPr>
      </a:pPr>
      <a:endParaRPr lang="ru-RU"/>
    </a:p>
  </c:txPr>
  <c:externalData r:id="rId2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7882529286453567"/>
          <c:y val="0.20493426553730301"/>
          <c:w val="0.43888595018731363"/>
          <c:h val="0.590131468925393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b="0" dirty="0"/>
                      <a:t>1 312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31-40F0-A836-29C706BBAB43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b="0" dirty="0"/>
                      <a:t>800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31-40F0-A836-29C706BBAB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 algn="ctr">
                  <a:defRPr lang="ru-RU" sz="12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</c:v>
                </c:pt>
                <c:pt idx="1">
                  <c:v>2025 год 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1454</c:v>
                </c:pt>
                <c:pt idx="1">
                  <c:v>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31-40F0-A836-29C706BBAB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34592"/>
        <c:axId val="161013056"/>
      </c:barChart>
      <c:catAx>
        <c:axId val="17233459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1013056"/>
        <c:crosses val="autoZero"/>
        <c:auto val="1"/>
        <c:lblAlgn val="ctr"/>
        <c:lblOffset val="100"/>
        <c:noMultiLvlLbl val="0"/>
      </c:catAx>
      <c:valAx>
        <c:axId val="161013056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72334592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9fc3bee6-43ce-438e-a1ed-b3d98f113a45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1888144811769397E-2"/>
          <c:y val="0.10149139380107688"/>
          <c:w val="0.90751126932360504"/>
          <c:h val="0.684620305709678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млн. тенге</c:v>
                </c:pt>
              </c:strCache>
            </c:strRef>
          </c:tx>
          <c:spPr>
            <a:solidFill>
              <a:srgbClr val="C0504D"/>
            </a:solidFill>
            <a:ln>
              <a:solidFill>
                <a:srgbClr val="C0504D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000" dirty="0">
                        <a:solidFill>
                          <a:srgbClr val="000000"/>
                        </a:solidFill>
                        <a:latin typeface="Arial" panose="020B0604020202020204"/>
                      </a:rPr>
                      <a:t>26 974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7EE-4549-9A3F-67CD6ECC636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000" dirty="0">
                        <a:solidFill>
                          <a:srgbClr val="000000"/>
                        </a:solidFill>
                        <a:latin typeface="Arial" panose="020B0604020202020204"/>
                      </a:rPr>
                      <a:t>18 761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7EE-4549-9A3F-67CD6ECC63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2025 год (уточ.)</c:v>
                </c:pt>
                <c:pt idx="1">
                  <c:v>2026 год (уточ.)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26170.798999999999</c:v>
                </c:pt>
                <c:pt idx="1">
                  <c:v>17725.552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EE-4549-9A3F-67CD6ECC63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2"/>
        <c:overlap val="-56"/>
        <c:axId val="172914688"/>
        <c:axId val="160951104"/>
      </c:barChart>
      <c:catAx>
        <c:axId val="17291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Arial" panose="020B0604020202020204"/>
                <a:ea typeface="+mn-ea"/>
                <a:cs typeface="+mn-cs"/>
              </a:defRPr>
            </a:pPr>
            <a:endParaRPr lang="ru-RU"/>
          </a:p>
        </c:txPr>
        <c:crossAx val="160951104"/>
        <c:crosses val="autoZero"/>
        <c:auto val="1"/>
        <c:lblAlgn val="ctr"/>
        <c:lblOffset val="100"/>
        <c:noMultiLvlLbl val="0"/>
      </c:catAx>
      <c:valAx>
        <c:axId val="160951104"/>
        <c:scaling>
          <c:orientation val="minMax"/>
          <c:max val="30881.542819999999"/>
          <c:min val="0"/>
        </c:scaling>
        <c:delete val="1"/>
        <c:axPos val="l"/>
        <c:numFmt formatCode="###\ ###" sourceLinked="0"/>
        <c:majorTickMark val="out"/>
        <c:minorTickMark val="none"/>
        <c:tickLblPos val="nextTo"/>
        <c:crossAx val="17291468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  <c:extLst>
      <c:ext uri="{0b15fc19-7d7d-44ad-8c2d-2c3a37ce22c3}">
        <chartProps xmlns="https://web.wps.cn/et/2018/main" chartId="{5e179dc8-af6c-4bfc-993c-49dcafffc40c}"/>
      </c:ext>
    </c:extLst>
  </c:chart>
  <c:txPr>
    <a:bodyPr/>
    <a:lstStyle/>
    <a:p>
      <a:pPr>
        <a:defRPr lang="ru-RU" sz="1685"/>
      </a:pPr>
      <a:endParaRPr lang="ru-RU"/>
    </a:p>
  </c:txPr>
  <c:externalData r:id="rId2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748215560356763"/>
          <c:y val="0.19400622153094099"/>
          <c:w val="0.63615377970506637"/>
          <c:h val="0.6119875569381180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2 784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3AD-4C6A-9624-FAEDA9D8768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3 549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3AD-4C6A-9624-FAEDA9D876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(уточн.)</c:v>
                </c:pt>
                <c:pt idx="1">
                  <c:v>2025 год (уточн.)
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2783</c:v>
                </c:pt>
                <c:pt idx="1">
                  <c:v>3548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78-4E92-95AA-229AB9327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305728"/>
        <c:axId val="160953408"/>
      </c:barChart>
      <c:catAx>
        <c:axId val="11930572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953408"/>
        <c:crosses val="autoZero"/>
        <c:auto val="1"/>
        <c:lblAlgn val="ctr"/>
        <c:lblOffset val="100"/>
        <c:noMultiLvlLbl val="0"/>
      </c:catAx>
      <c:valAx>
        <c:axId val="160953408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19305728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ebd8d1e6-2cff-4e48-b573-22fb5d4ff1ab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586979799179399"/>
          <c:y val="0.2186214796777485"/>
          <c:w val="0.46437201422064223"/>
          <c:h val="0.562757040644503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100" b="1" dirty="0"/>
                      <a:t> 500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1D1-4037-AC25-B41F7C194EC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100" b="1" dirty="0"/>
                      <a:t> 287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1D1-4037-AC25-B41F7C194E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(уточн.)
</c:v>
                </c:pt>
                <c:pt idx="1">
                  <c:v>2025 год (уточн.)
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2000</c:v>
                </c:pt>
                <c:pt idx="1">
                  <c:v>1500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D1-4037-AC25-B41F7C194E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296000"/>
        <c:axId val="160952832"/>
      </c:barChart>
      <c:catAx>
        <c:axId val="1192960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952832"/>
        <c:crosses val="autoZero"/>
        <c:auto val="1"/>
        <c:lblAlgn val="ctr"/>
        <c:lblOffset val="100"/>
        <c:noMultiLvlLbl val="0"/>
      </c:catAx>
      <c:valAx>
        <c:axId val="160952832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19296000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3c1f3851-eba1-41aa-95f1-db7bb409c9da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61075442504655"/>
          <c:y val="0.19699251513049168"/>
          <c:w val="0.3091837516678751"/>
          <c:h val="0.606014969739017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7494996536063299E-2"/>
                  <c:y val="-0.35816820932816701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/>
                      <a:t> 564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46B-428F-BBC1-A6A59F276CDA}"/>
                </c:ext>
              </c:extLst>
            </c:dLbl>
            <c:dLbl>
              <c:idx val="1"/>
              <c:layout>
                <c:manualLayout>
                  <c:x val="0.100814987298899"/>
                  <c:y val="0.25071774652971701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/>
                      <a:t> 1 199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6B-428F-BBC1-A6A59F276CD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(уточн.)</c:v>
                </c:pt>
                <c:pt idx="1">
                  <c:v>2025 год (уточн.)
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1199</c:v>
                </c:pt>
                <c:pt idx="1">
                  <c:v>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6B-428F-BBC1-A6A59F276C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304704"/>
        <c:axId val="160954560"/>
      </c:barChart>
      <c:catAx>
        <c:axId val="1193047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60954560"/>
        <c:crosses val="autoZero"/>
        <c:auto val="1"/>
        <c:lblAlgn val="ctr"/>
        <c:lblOffset val="100"/>
        <c:noMultiLvlLbl val="0"/>
      </c:catAx>
      <c:valAx>
        <c:axId val="160954560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19304704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eec58574-15d0-4b8c-a0e1-5997e8640d3f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580027585125265"/>
          <c:y val="0.23280933606330834"/>
          <c:w val="0.32944189730577622"/>
          <c:h val="0.606014969739017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(уточн.)</c:v>
                </c:pt>
                <c:pt idx="1">
                  <c:v>2025 год (уточн.)
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27.6</c:v>
                </c:pt>
                <c:pt idx="1">
                  <c:v>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0D-4124-A0BA-3186F9486B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297536"/>
        <c:axId val="172597248"/>
      </c:barChart>
      <c:catAx>
        <c:axId val="11929753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597248"/>
        <c:crosses val="autoZero"/>
        <c:auto val="1"/>
        <c:lblAlgn val="ctr"/>
        <c:lblOffset val="100"/>
        <c:noMultiLvlLbl val="0"/>
      </c:catAx>
      <c:valAx>
        <c:axId val="172597248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19297536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53cc946e-c766-4c28-a2ab-20c2549d38f2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6052118114995626"/>
          <c:y val="0.26862615699612502"/>
          <c:w val="0.68477733913433847"/>
          <c:h val="0.606014969739017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100" b="1"/>
                      <a:t> 4 500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98F-44B0-9CA1-AA3FDA85EF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(уточ.)
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6000</c:v>
                </c:pt>
                <c:pt idx="1">
                  <c:v>11365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8F-44B0-9CA1-AA3FDA85E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2874880"/>
        <c:axId val="172598976"/>
      </c:barChart>
      <c:catAx>
        <c:axId val="16287488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598976"/>
        <c:crosses val="autoZero"/>
        <c:auto val="1"/>
        <c:lblAlgn val="ctr"/>
        <c:lblOffset val="100"/>
        <c:noMultiLvlLbl val="0"/>
      </c:catAx>
      <c:valAx>
        <c:axId val="172598976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62874880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a338513d-2400-4f38-a8b1-697ece5f6027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762093658432089"/>
          <c:y val="0.21490092559689999"/>
          <c:w val="0.12000775577810251"/>
          <c:h val="0.606014969739017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100" b="1" dirty="0"/>
                      <a:t>110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02-4673-9D57-FFB700F5BF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(уточ.)
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110</c:v>
                </c:pt>
                <c:pt idx="1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02-4673-9D57-FFB700F5BF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9306240"/>
        <c:axId val="172597824"/>
      </c:barChart>
      <c:catAx>
        <c:axId val="1193062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597824"/>
        <c:crosses val="autoZero"/>
        <c:auto val="1"/>
        <c:lblAlgn val="ctr"/>
        <c:lblOffset val="100"/>
        <c:noMultiLvlLbl val="0"/>
      </c:catAx>
      <c:valAx>
        <c:axId val="172597824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19306240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a338513d-2400-4f38-a8b1-697ece5f6027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5762564537656146"/>
          <c:y val="0.28544883901788692"/>
          <c:w val="0.74237435462343859"/>
          <c:h val="0.606014969739017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100" b="1" dirty="0"/>
                      <a:t>3 400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2A-4982-B40A-664983A20B8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2 894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793-4946-8C0F-F8FDF94345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(уточ.)
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4.5</c:v>
                </c:pt>
                <c:pt idx="1">
                  <c:v>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2A-4982-B40A-664983A20B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3030016"/>
        <c:axId val="172600128"/>
      </c:barChart>
      <c:catAx>
        <c:axId val="16303001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600128"/>
        <c:crosses val="autoZero"/>
        <c:auto val="1"/>
        <c:lblAlgn val="ctr"/>
        <c:lblOffset val="100"/>
        <c:noMultiLvlLbl val="0"/>
      </c:catAx>
      <c:valAx>
        <c:axId val="172600128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63030016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a338513d-2400-4f38-a8b1-697ece5f6027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870864945982E-2"/>
          <c:y val="6.1659610998998901E-2"/>
          <c:w val="0.94610937251366001"/>
          <c:h val="0.64742289021061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млн. тенге</c:v>
                </c:pt>
              </c:strCache>
            </c:strRef>
          </c:tx>
          <c:spPr>
            <a:solidFill>
              <a:srgbClr val="C0504D"/>
            </a:solidFill>
            <a:ln>
              <a:solidFill>
                <a:srgbClr val="C0504D"/>
              </a:solidFill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000" dirty="0">
                        <a:solidFill>
                          <a:srgbClr val="000000"/>
                        </a:solidFill>
                        <a:latin typeface="Arial" panose="020B0604020202020204"/>
                      </a:rPr>
                      <a:t>47 947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9F-4AB7-9E2A-A311D6EF45E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000" dirty="0">
                        <a:solidFill>
                          <a:srgbClr val="000000"/>
                        </a:solidFill>
                        <a:latin typeface="Arial" panose="020B0604020202020204"/>
                      </a:rPr>
                      <a:t>44 268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9F-4AB7-9E2A-A311D6EF45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000" b="0" i="0" u="none" strike="noStrike" kern="1200" baseline="0">
                    <a:solidFill>
                      <a:schemeClr val="tx1"/>
                    </a:solidFill>
                    <a:latin typeface="Arial" panose="020B0604020202020204"/>
                    <a:ea typeface="Arial" panose="020B0604020202020204"/>
                    <a:cs typeface="Arial" panose="020B0604020202020204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2025 год (уточ.)</c:v>
                </c:pt>
                <c:pt idx="1">
                  <c:v>2026 год (уточ.)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47946.737999999998</c:v>
                </c:pt>
                <c:pt idx="1">
                  <c:v>44267.864999999998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9F-4AB7-9E2A-A311D6EF45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2"/>
        <c:overlap val="-56"/>
        <c:axId val="174277632"/>
        <c:axId val="172604160"/>
      </c:barChart>
      <c:catAx>
        <c:axId val="174277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Arial" panose="020B0604020202020204"/>
                <a:ea typeface="+mn-ea"/>
                <a:cs typeface="+mn-cs"/>
              </a:defRPr>
            </a:pPr>
            <a:endParaRPr lang="ru-RU"/>
          </a:p>
        </c:txPr>
        <c:crossAx val="172604160"/>
        <c:crosses val="autoZero"/>
        <c:auto val="1"/>
        <c:lblAlgn val="ctr"/>
        <c:lblOffset val="100"/>
        <c:noMultiLvlLbl val="0"/>
      </c:catAx>
      <c:valAx>
        <c:axId val="172604160"/>
        <c:scaling>
          <c:orientation val="minMax"/>
          <c:max val="56577.150840000002"/>
          <c:min val="0"/>
        </c:scaling>
        <c:delete val="1"/>
        <c:axPos val="l"/>
        <c:numFmt formatCode="###\ ###" sourceLinked="0"/>
        <c:majorTickMark val="out"/>
        <c:minorTickMark val="none"/>
        <c:tickLblPos val="nextTo"/>
        <c:crossAx val="174277632"/>
        <c:crosses val="autoZero"/>
        <c:crossBetween val="between"/>
      </c:valAx>
      <c:spPr>
        <a:noFill/>
        <a:ln w="25369">
          <a:noFill/>
        </a:ln>
      </c:spPr>
    </c:plotArea>
    <c:plotVisOnly val="1"/>
    <c:dispBlanksAs val="gap"/>
    <c:showDLblsOverMax val="0"/>
    <c:extLst>
      <c:ext uri="{0b15fc19-7d7d-44ad-8c2d-2c3a37ce22c3}">
        <chartProps xmlns="https://web.wps.cn/et/2018/main" chartId="{1fda8cbe-c82a-4dae-b5b9-f43cc33f4da6}"/>
      </c:ext>
    </c:extLst>
  </c:chart>
  <c:txPr>
    <a:bodyPr/>
    <a:lstStyle/>
    <a:p>
      <a:pPr>
        <a:defRPr lang="ru-RU" sz="1050"/>
      </a:pPr>
      <a:endParaRPr lang="ru-RU"/>
    </a:p>
  </c:txPr>
  <c:externalData r:id="rId2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958733521657247"/>
          <c:y val="0.17636929230085499"/>
          <c:w val="0.36577989642184561"/>
          <c:h val="0.6472614153982889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2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="1" dirty="0"/>
                      <a:t> 1 926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B5F-492D-B769-5142A44464AE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2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="1" dirty="0"/>
                      <a:t> 1 194  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B5F-492D-B769-5142A44464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1877</c:v>
                </c:pt>
                <c:pt idx="1">
                  <c:v>1225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5F-492D-B769-5142A44464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276608"/>
        <c:axId val="173179456"/>
      </c:barChart>
      <c:catAx>
        <c:axId val="17427660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179456"/>
        <c:crosses val="autoZero"/>
        <c:auto val="1"/>
        <c:lblAlgn val="ctr"/>
        <c:lblOffset val="100"/>
        <c:noMultiLvlLbl val="0"/>
      </c:catAx>
      <c:valAx>
        <c:axId val="173179456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74276608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4aaa9c7d-4859-47eb-9a1a-151777413c58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1F0-4A8A-8AAF-331E88C47CC1}"/>
                </c:ext>
              </c:extLst>
            </c:dLbl>
            <c:dLbl>
              <c:idx val="1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b="1" dirty="0"/>
                      <a:t> 22 183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F0-4A8A-8AAF-331E88C47C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12676</c:v>
                </c:pt>
                <c:pt idx="1">
                  <c:v>22183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F0-4A8A-8AAF-331E88C47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278144"/>
        <c:axId val="172604736"/>
      </c:barChart>
      <c:catAx>
        <c:axId val="174278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604736"/>
        <c:crosses val="autoZero"/>
        <c:auto val="1"/>
        <c:lblAlgn val="ctr"/>
        <c:lblOffset val="100"/>
        <c:noMultiLvlLbl val="0"/>
      </c:catAx>
      <c:valAx>
        <c:axId val="172604736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74278144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a72c9688-ddf3-4202-b937-32db9dd96218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649317325800401"/>
          <c:y val="0.16145492033002901"/>
          <c:w val="0.20743338041431258"/>
          <c:h val="0.677090159339941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765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FFE-46AE-BED3-D6CE6A7AB3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(уточ.)</c:v>
                </c:pt>
                <c:pt idx="1">
                  <c:v>2025 год (уточ.)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 formatCode="_-* #,##0\ _₽_-;\-* #,##0\ _₽_-;_-* &quot;-&quot;??\ _₽_-;_-@_-">
                  <c:v>764</c:v>
                </c:pt>
                <c:pt idx="1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19-413E-A7DD-631E7E2CE5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335488"/>
        <c:axId val="173180608"/>
      </c:barChart>
      <c:catAx>
        <c:axId val="1743354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180608"/>
        <c:crosses val="autoZero"/>
        <c:auto val="1"/>
        <c:lblAlgn val="ctr"/>
        <c:lblOffset val="100"/>
        <c:noMultiLvlLbl val="0"/>
      </c:catAx>
      <c:valAx>
        <c:axId val="173180608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74335488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f881cd90-90ca-4f09-bd11-eb6225322c10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958733521657247"/>
          <c:y val="0.11892006137291807"/>
          <c:w val="0.45845880414312618"/>
          <c:h val="0.599160699316238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/>
                      <a:t> </a:t>
                    </a:r>
                    <a:r>
                      <a:rPr lang="en-US" sz="1100" b="1" dirty="0"/>
                      <a:t>3</a:t>
                    </a:r>
                    <a:r>
                      <a:rPr lang="en-US" b="1" dirty="0"/>
                      <a:t> </a:t>
                    </a:r>
                    <a:r>
                      <a:rPr lang="en-US" sz="1100" b="1" dirty="0"/>
                      <a:t>675</a:t>
                    </a:r>
                    <a:endParaRPr lang="en-US" sz="11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4F-4D16-8D0D-69135815E8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</c:v>
                </c:pt>
                <c:pt idx="1">
                  <c:v>2025 год 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3675</c:v>
                </c:pt>
                <c:pt idx="1">
                  <c:v>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4F-4D16-8D0D-69135815E8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279680"/>
        <c:axId val="173184640"/>
      </c:barChart>
      <c:catAx>
        <c:axId val="17427968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184640"/>
        <c:crosses val="autoZero"/>
        <c:auto val="1"/>
        <c:lblAlgn val="ctr"/>
        <c:lblOffset val="100"/>
        <c:noMultiLvlLbl val="0"/>
      </c:catAx>
      <c:valAx>
        <c:axId val="173184640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one"/>
        <c:crossAx val="174279680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e4adfe06-0d80-4579-8f66-595315480fd2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164948210922786"/>
          <c:y val="0.22995052031037599"/>
          <c:w val="0.15052565913370999"/>
          <c:h val="0.5400989593792490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sz="1100" b="1" dirty="0"/>
                      <a:t>362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9E-4F07-9ECB-F64BCAAF7F1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100" b="1"/>
                      <a:t> 402   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E9E-4F07-9ECB-F64BCAAF7F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</c:v>
                </c:pt>
                <c:pt idx="1">
                  <c:v>2025 год 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310</c:v>
                </c:pt>
                <c:pt idx="1">
                  <c:v>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9E-4F07-9ECB-F64BCAAF7F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336512"/>
        <c:axId val="173185216"/>
      </c:barChart>
      <c:catAx>
        <c:axId val="1743365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185216"/>
        <c:crosses val="autoZero"/>
        <c:auto val="1"/>
        <c:lblAlgn val="ctr"/>
        <c:lblOffset val="100"/>
        <c:noMultiLvlLbl val="0"/>
      </c:catAx>
      <c:valAx>
        <c:axId val="173185216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extTo"/>
        <c:crossAx val="174336512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2898672e-68e8-49d5-8db4-14458ffd340e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257697740112993"/>
          <c:y val="8.84903956565848E-2"/>
          <c:w val="0.75742302259887007"/>
          <c:h val="0.599160699316238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/>
                      <a:t> </a:t>
                    </a:r>
                    <a:r>
                      <a:rPr lang="en-US" sz="1100" b="1" dirty="0"/>
                      <a:t>2</a:t>
                    </a:r>
                    <a:r>
                      <a:rPr lang="en-US" b="1" dirty="0"/>
                      <a:t> </a:t>
                    </a:r>
                    <a:r>
                      <a:rPr lang="en-US" sz="1100" b="1" dirty="0"/>
                      <a:t>514</a:t>
                    </a:r>
                    <a:endParaRPr lang="en-US" sz="110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6EA-47EF-9F08-56247E066B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</c:v>
                </c:pt>
                <c:pt idx="1">
                  <c:v>2025 год 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2513</c:v>
                </c:pt>
                <c:pt idx="1">
                  <c:v>15560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EA-47EF-9F08-56247E066B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578688"/>
        <c:axId val="174637632"/>
      </c:barChart>
      <c:catAx>
        <c:axId val="1745786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4637632"/>
        <c:crosses val="autoZero"/>
        <c:auto val="1"/>
        <c:lblAlgn val="ctr"/>
        <c:lblOffset val="100"/>
        <c:noMultiLvlLbl val="0"/>
      </c:catAx>
      <c:valAx>
        <c:axId val="174637632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one"/>
        <c:crossAx val="174578688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e4adfe06-0d80-4579-8f66-595315480fd2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6"/>
    </mc:Choice>
    <mc:Fallback>
      <c:style val="1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164948210922786"/>
          <c:y val="0.17636929230085499"/>
          <c:w val="0.42258309792843696"/>
          <c:h val="0.599160699316238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ru-RU" sz="11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/>
                      <a:t> 1 507</a:t>
                    </a:r>
                    <a:endParaRPr lang="en-US" b="1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368-4538-BCBD-D5C04610A32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ru-RU" sz="11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2368-4538-BCBD-D5C04610A3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ru-RU"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2026 год  (уточ.)</c:v>
                </c:pt>
                <c:pt idx="1">
                  <c:v>2025 год  (уточ.)</c:v>
                </c:pt>
              </c:strCache>
            </c:strRef>
          </c:cat>
          <c:val>
            <c:numRef>
              <c:f>Лист1!$B$2:$B$3</c:f>
              <c:numCache>
                <c:formatCode>_-* #,##0\ _₽_-;\-* #,##0\ _₽_-;_-* "-"??\ _₽_-;_-@_-</c:formatCode>
                <c:ptCount val="2"/>
                <c:pt idx="0">
                  <c:v>2000</c:v>
                </c:pt>
                <c:pt idx="1">
                  <c:v>1343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68-4538-BCBD-D5C04610A3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7935104"/>
        <c:axId val="313871744"/>
      </c:barChart>
      <c:catAx>
        <c:axId val="3179351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13871744"/>
        <c:crosses val="autoZero"/>
        <c:auto val="1"/>
        <c:lblAlgn val="ctr"/>
        <c:lblOffset val="100"/>
        <c:noMultiLvlLbl val="0"/>
      </c:catAx>
      <c:valAx>
        <c:axId val="313871744"/>
        <c:scaling>
          <c:orientation val="minMax"/>
        </c:scaling>
        <c:delete val="1"/>
        <c:axPos val="b"/>
        <c:numFmt formatCode="_-* #,##0\ _₽_-;\-* #,##0\ _₽_-;_-* &quot;-&quot;??\ _₽_-;_-@_-" sourceLinked="1"/>
        <c:majorTickMark val="out"/>
        <c:minorTickMark val="none"/>
        <c:tickLblPos val="none"/>
        <c:crossAx val="317935104"/>
        <c:crosses val="autoZero"/>
        <c:crossBetween val="between"/>
      </c:valAx>
    </c:plotArea>
    <c:plotVisOnly val="1"/>
    <c:dispBlanksAs val="gap"/>
    <c:showDLblsOverMax val="0"/>
    <c:extLst>
      <c:ext uri="{0b15fc19-7d7d-44ad-8c2d-2c3a37ce22c3}">
        <chartProps xmlns="https://web.wps.cn/et/2018/main" chartId="{e4adfe06-0d80-4579-8f66-595315480fd2}"/>
      </c:ext>
    </c:extLst>
  </c:chart>
  <c:spPr>
    <a:ln>
      <a:gradFill>
        <a:gsLst>
          <a:gs pos="0">
            <a:schemeClr val="accent1">
              <a:tint val="66000"/>
              <a:satMod val="160000"/>
            </a:schemeClr>
          </a:gs>
          <a:gs pos="50000">
            <a:schemeClr val="accent1">
              <a:tint val="44500"/>
              <a:satMod val="160000"/>
            </a:schemeClr>
          </a:gs>
          <a:gs pos="100000">
            <a:schemeClr val="accent1">
              <a:tint val="23500"/>
              <a:satMod val="160000"/>
            </a:schemeClr>
          </a:gs>
        </a:gsLst>
        <a:lin ang="5400000" scaled="0"/>
      </a:gradFill>
    </a:ln>
  </c:spPr>
  <c:txPr>
    <a:bodyPr/>
    <a:lstStyle/>
    <a:p>
      <a:pPr>
        <a:defRPr lang="ru-RU" sz="1800"/>
      </a:pPr>
      <a:endParaRPr lang="ru-RU"/>
    </a:p>
  </c:txPr>
  <c:externalData r:id="rId2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0.30885</cdr:x>
      <cdr:y>0.53511</cdr:y>
    </cdr:from>
    <cdr:to>
      <cdr:x>0.36122</cdr:x>
      <cdr:y>0.69952</cdr:y>
    </cdr:to>
    <cdr:pic>
      <cdr:nvPicPr>
        <cdr:cNvPr id="2" name="Изображение 1">
          <a:extLst xmlns:a="http://schemas.openxmlformats.org/drawingml/2006/main">
            <a:ext uri="{FF2B5EF4-FFF2-40B4-BE49-F238E27FC236}">
              <a16:creationId xmlns:a16="http://schemas.microsoft.com/office/drawing/2014/main" id="{69D6F4E5-C963-4CAF-89A1-F41B3F794F00}"/>
            </a:ext>
          </a:extLst>
        </cdr:cNvPr>
        <cdr:cNvPicPr/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624314" y="1468371"/>
          <a:ext cx="444986" cy="451153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0.13296</cdr:x>
      <cdr:y>0.00832</cdr:y>
    </cdr:from>
    <cdr:to>
      <cdr:x>0.80246</cdr:x>
      <cdr:y>0.07146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37502" y="40559"/>
          <a:ext cx="2202976" cy="30777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/>
            <a:t>30 754 млн. тенге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0.16525</cdr:x>
      <cdr:y>0.01065</cdr:y>
    </cdr:from>
    <cdr:to>
      <cdr:x>0.83475</cdr:x>
      <cdr:y>0.07478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43751" y="51854"/>
          <a:ext cx="2202976" cy="3121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dirty="0"/>
            <a:t>21 755 млн. тенге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0.28153</cdr:x>
      <cdr:y>0.12431</cdr:y>
    </cdr:from>
    <cdr:to>
      <cdr:x>0.55402</cdr:x>
      <cdr:y>0.32677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973088" y="170072"/>
          <a:ext cx="941830" cy="2769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9pPr>
        </a:lstStyle>
        <a:p xmlns:a="http://schemas.openxmlformats.org/drawingml/2006/main">
          <a:pPr algn="ctr"/>
          <a:r>
            <a:rPr lang="ru-RU" sz="1200" b="1" dirty="0">
              <a:solidFill>
                <a:prstClr val="black"/>
              </a:solidFill>
            </a:rPr>
            <a:t>54 390</a:t>
          </a:r>
        </a:p>
      </cdr:txBody>
    </cdr:sp>
  </cdr:relSizeAnchor>
  <cdr:relSizeAnchor xmlns:cdr="http://schemas.openxmlformats.org/drawingml/2006/chartDrawing">
    <cdr:from>
      <cdr:x>0.4375</cdr:x>
      <cdr:y>0.43558</cdr:y>
    </cdr:from>
    <cdr:to>
      <cdr:x>0.66667</cdr:x>
      <cdr:y>0.63804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512168" y="595935"/>
          <a:ext cx="792099" cy="2769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 panose="020F0502020204030204"/>
            </a:defRPr>
          </a:lvl1pPr>
          <a:lvl2pPr marL="457200" indent="0">
            <a:defRPr sz="1100">
              <a:latin typeface="Calibri" panose="020F0502020204030204"/>
            </a:defRPr>
          </a:lvl2pPr>
          <a:lvl3pPr marL="914400" indent="0">
            <a:defRPr sz="1100">
              <a:latin typeface="Calibri" panose="020F0502020204030204"/>
            </a:defRPr>
          </a:lvl3pPr>
          <a:lvl4pPr marL="1371600" indent="0">
            <a:defRPr sz="1100">
              <a:latin typeface="Calibri" panose="020F0502020204030204"/>
            </a:defRPr>
          </a:lvl4pPr>
          <a:lvl5pPr marL="1828800" indent="0">
            <a:defRPr sz="1100">
              <a:latin typeface="Calibri" panose="020F0502020204030204"/>
            </a:defRPr>
          </a:lvl5pPr>
          <a:lvl6pPr marL="2286000" indent="0">
            <a:defRPr sz="1100">
              <a:latin typeface="Calibri" panose="020F0502020204030204"/>
            </a:defRPr>
          </a:lvl6pPr>
          <a:lvl7pPr marL="2743200" indent="0">
            <a:defRPr sz="1100">
              <a:latin typeface="Calibri" panose="020F0502020204030204"/>
            </a:defRPr>
          </a:lvl7pPr>
          <a:lvl8pPr marL="3200400" indent="0">
            <a:defRPr sz="1100">
              <a:latin typeface="Calibri" panose="020F0502020204030204"/>
            </a:defRPr>
          </a:lvl8pPr>
          <a:lvl9pPr marL="3657600" indent="0">
            <a:defRPr sz="1100">
              <a:latin typeface="Calibri" panose="020F0502020204030204"/>
            </a:defRPr>
          </a:lvl9pPr>
        </a:lstStyle>
        <a:p xmlns:a="http://schemas.openxmlformats.org/drawingml/2006/main">
          <a:pPr algn="ctr"/>
          <a:r>
            <a:rPr lang="en-US" sz="1200" b="1" dirty="0">
              <a:solidFill>
                <a:prstClr val="black"/>
              </a:solidFill>
            </a:rPr>
            <a:t>63 154</a:t>
          </a:r>
          <a:endParaRPr lang="ru-RU" sz="1200" b="1" dirty="0">
            <a:solidFill>
              <a:prstClr val="black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0.52319</cdr:x>
      <cdr:y>0.11272</cdr:y>
    </cdr:from>
    <cdr:to>
      <cdr:x>0.82702</cdr:x>
      <cdr:y>0.31519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921384" y="154216"/>
          <a:ext cx="1115788" cy="27700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9pPr>
        </a:lstStyle>
        <a:p xmlns:a="http://schemas.openxmlformats.org/drawingml/2006/main">
          <a:pPr algn="ctr"/>
          <a:r>
            <a:rPr lang="en-US" sz="1200" b="1" dirty="0">
              <a:solidFill>
                <a:prstClr val="black"/>
              </a:solidFill>
            </a:rPr>
            <a:t>157 284</a:t>
          </a:r>
          <a:endParaRPr lang="ru-RU" sz="1200" b="1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0.66016</cdr:x>
      <cdr:y>0.44514</cdr:y>
    </cdr:from>
    <cdr:to>
      <cdr:x>0.97221</cdr:x>
      <cdr:y>0.6476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424359" y="609019"/>
          <a:ext cx="1145974" cy="2769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 panose="020F0502020204030204"/>
            </a:defRPr>
          </a:lvl1pPr>
          <a:lvl2pPr marL="457200" indent="0">
            <a:defRPr sz="1100">
              <a:latin typeface="Calibri" panose="020F0502020204030204"/>
            </a:defRPr>
          </a:lvl2pPr>
          <a:lvl3pPr marL="914400" indent="0">
            <a:defRPr sz="1100">
              <a:latin typeface="Calibri" panose="020F0502020204030204"/>
            </a:defRPr>
          </a:lvl3pPr>
          <a:lvl4pPr marL="1371600" indent="0">
            <a:defRPr sz="1100">
              <a:latin typeface="Calibri" panose="020F0502020204030204"/>
            </a:defRPr>
          </a:lvl4pPr>
          <a:lvl5pPr marL="1828800" indent="0">
            <a:defRPr sz="1100">
              <a:latin typeface="Calibri" panose="020F0502020204030204"/>
            </a:defRPr>
          </a:lvl5pPr>
          <a:lvl6pPr marL="2286000" indent="0">
            <a:defRPr sz="1100">
              <a:latin typeface="Calibri" panose="020F0502020204030204"/>
            </a:defRPr>
          </a:lvl6pPr>
          <a:lvl7pPr marL="2743200" indent="0">
            <a:defRPr sz="1100">
              <a:latin typeface="Calibri" panose="020F0502020204030204"/>
            </a:defRPr>
          </a:lvl7pPr>
          <a:lvl8pPr marL="3200400" indent="0">
            <a:defRPr sz="1100">
              <a:latin typeface="Calibri" panose="020F0502020204030204"/>
            </a:defRPr>
          </a:lvl8pPr>
          <a:lvl9pPr marL="3657600" indent="0">
            <a:defRPr sz="1100">
              <a:latin typeface="Calibri" panose="020F0502020204030204"/>
            </a:defRPr>
          </a:lvl9pPr>
        </a:lstStyle>
        <a:p xmlns:a="http://schemas.openxmlformats.org/drawingml/2006/main">
          <a:pPr algn="ctr"/>
          <a:r>
            <a:rPr lang="en-US" sz="1200" b="1" dirty="0">
              <a:solidFill>
                <a:prstClr val="black"/>
              </a:solidFill>
            </a:rPr>
            <a:t>209 340</a:t>
          </a:r>
          <a:endParaRPr lang="ru-RU" sz="1200" b="1" dirty="0">
            <a:solidFill>
              <a:prstClr val="black"/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0.25285</cdr:x>
      <cdr:y>0.13434</cdr:y>
    </cdr:from>
    <cdr:to>
      <cdr:x>0.54254</cdr:x>
      <cdr:y>0.33681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878180" y="183796"/>
          <a:ext cx="1006149" cy="27700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9pPr>
        </a:lstStyle>
        <a:p xmlns:a="http://schemas.openxmlformats.org/drawingml/2006/main">
          <a:pPr algn="ctr"/>
          <a:r>
            <a:rPr lang="ru-RU" sz="1200" b="1" dirty="0">
              <a:solidFill>
                <a:prstClr val="black"/>
              </a:solidFill>
            </a:rPr>
            <a:t>23 799</a:t>
          </a:r>
        </a:p>
      </cdr:txBody>
    </cdr:sp>
  </cdr:relSizeAnchor>
  <cdr:relSizeAnchor xmlns:cdr="http://schemas.openxmlformats.org/drawingml/2006/chartDrawing">
    <cdr:from>
      <cdr:x>0.69882</cdr:x>
      <cdr:y>0.4562</cdr:y>
    </cdr:from>
    <cdr:to>
      <cdr:x>0.98851</cdr:x>
      <cdr:y>0.65866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431876" y="624151"/>
          <a:ext cx="1008111" cy="27699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 panose="020F0502020204030204"/>
            </a:defRPr>
          </a:lvl1pPr>
          <a:lvl2pPr marL="457200" indent="0">
            <a:defRPr sz="1100">
              <a:latin typeface="Calibri" panose="020F0502020204030204"/>
            </a:defRPr>
          </a:lvl2pPr>
          <a:lvl3pPr marL="914400" indent="0">
            <a:defRPr sz="1100">
              <a:latin typeface="Calibri" panose="020F0502020204030204"/>
            </a:defRPr>
          </a:lvl3pPr>
          <a:lvl4pPr marL="1371600" indent="0">
            <a:defRPr sz="1100">
              <a:latin typeface="Calibri" panose="020F0502020204030204"/>
            </a:defRPr>
          </a:lvl4pPr>
          <a:lvl5pPr marL="1828800" indent="0">
            <a:defRPr sz="1100">
              <a:latin typeface="Calibri" panose="020F0502020204030204"/>
            </a:defRPr>
          </a:lvl5pPr>
          <a:lvl6pPr marL="2286000" indent="0">
            <a:defRPr sz="1100">
              <a:latin typeface="Calibri" panose="020F0502020204030204"/>
            </a:defRPr>
          </a:lvl6pPr>
          <a:lvl7pPr marL="2743200" indent="0">
            <a:defRPr sz="1100">
              <a:latin typeface="Calibri" panose="020F0502020204030204"/>
            </a:defRPr>
          </a:lvl7pPr>
          <a:lvl8pPr marL="3200400" indent="0">
            <a:defRPr sz="1100">
              <a:latin typeface="Calibri" panose="020F0502020204030204"/>
            </a:defRPr>
          </a:lvl8pPr>
          <a:lvl9pPr marL="3657600" indent="0">
            <a:defRPr sz="1100">
              <a:latin typeface="Calibri" panose="020F0502020204030204"/>
            </a:defRPr>
          </a:lvl9pPr>
        </a:lstStyle>
        <a:p xmlns:a="http://schemas.openxmlformats.org/drawingml/2006/main">
          <a:pPr algn="ctr"/>
          <a:endParaRPr lang="ru-RU" sz="1200" b="1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0.2589</cdr:x>
      <cdr:y>0.45438</cdr:y>
    </cdr:from>
    <cdr:to>
      <cdr:x>0.5279</cdr:x>
      <cdr:y>0.65685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899203" y="621661"/>
          <a:ext cx="934289" cy="2770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ru-RU" sz="1200" b="1" dirty="0">
              <a:solidFill>
                <a:prstClr val="black"/>
              </a:solidFill>
            </a:rPr>
            <a:t>32 977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0.64574</cdr:x>
      <cdr:y>0.35051</cdr:y>
    </cdr:from>
    <cdr:to>
      <cdr:x>0.82629</cdr:x>
      <cdr:y>0.8121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347864" y="1368152"/>
          <a:ext cx="936104" cy="1801739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0.77083</cdr:x>
      <cdr:y>0.10435</cdr:y>
    </cdr:from>
    <cdr:to>
      <cdr:x>1</cdr:x>
      <cdr:y>0.3293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664296" y="142761"/>
          <a:ext cx="792087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9pPr>
        </a:lstStyle>
        <a:p xmlns:a="http://schemas.openxmlformats.org/drawingml/2006/main">
          <a:pPr algn="ctr"/>
          <a:endParaRPr lang="ru-RU" sz="1400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0.75</cdr:x>
      <cdr:y>0.42105</cdr:y>
    </cdr:from>
    <cdr:to>
      <cdr:x>1</cdr:x>
      <cdr:y>0.64601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592288" y="576060"/>
          <a:ext cx="864095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 panose="020F0502020204030204"/>
            </a:defRPr>
          </a:lvl1pPr>
          <a:lvl2pPr marL="457200" indent="0">
            <a:defRPr sz="1100">
              <a:latin typeface="Calibri" panose="020F0502020204030204"/>
            </a:defRPr>
          </a:lvl2pPr>
          <a:lvl3pPr marL="914400" indent="0">
            <a:defRPr sz="1100">
              <a:latin typeface="Calibri" panose="020F0502020204030204"/>
            </a:defRPr>
          </a:lvl3pPr>
          <a:lvl4pPr marL="1371600" indent="0">
            <a:defRPr sz="1100">
              <a:latin typeface="Calibri" panose="020F0502020204030204"/>
            </a:defRPr>
          </a:lvl4pPr>
          <a:lvl5pPr marL="1828800" indent="0">
            <a:defRPr sz="1100">
              <a:latin typeface="Calibri" panose="020F0502020204030204"/>
            </a:defRPr>
          </a:lvl5pPr>
          <a:lvl6pPr marL="2286000" indent="0">
            <a:defRPr sz="1100">
              <a:latin typeface="Calibri" panose="020F0502020204030204"/>
            </a:defRPr>
          </a:lvl6pPr>
          <a:lvl7pPr marL="2743200" indent="0">
            <a:defRPr sz="1100">
              <a:latin typeface="Calibri" panose="020F0502020204030204"/>
            </a:defRPr>
          </a:lvl7pPr>
          <a:lvl8pPr marL="3200400" indent="0">
            <a:defRPr sz="1100">
              <a:latin typeface="Calibri" panose="020F0502020204030204"/>
            </a:defRPr>
          </a:lvl8pPr>
          <a:lvl9pPr marL="3657600" indent="0">
            <a:defRPr sz="1100">
              <a:latin typeface="Calibri" panose="020F0502020204030204"/>
            </a:defRPr>
          </a:lvl9pPr>
        </a:lstStyle>
        <a:p xmlns:a="http://schemas.openxmlformats.org/drawingml/2006/main">
          <a:pPr algn="ctr"/>
          <a:endParaRPr lang="ru-RU" sz="1400" dirty="0">
            <a:solidFill>
              <a:prstClr val="black"/>
            </a:solidFill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0.70833</cdr:x>
      <cdr:y>0.17828</cdr:y>
    </cdr:from>
    <cdr:to>
      <cdr:x>1</cdr:x>
      <cdr:y>0.36878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448259" y="288036"/>
          <a:ext cx="1008124" cy="30777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 panose="020F0502020204030204"/>
            </a:defRPr>
          </a:lvl9pPr>
        </a:lstStyle>
        <a:p xmlns:a="http://schemas.openxmlformats.org/drawingml/2006/main">
          <a:pPr algn="ctr"/>
          <a:endParaRPr lang="ru-RU" sz="1400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0.75</cdr:x>
      <cdr:y>0.46894</cdr:y>
    </cdr:from>
    <cdr:to>
      <cdr:x>1</cdr:x>
      <cdr:y>0.65944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592288" y="757636"/>
          <a:ext cx="864095" cy="30777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 panose="020F0502020204030204"/>
            </a:defRPr>
          </a:lvl1pPr>
          <a:lvl2pPr marL="457200" indent="0">
            <a:defRPr sz="1100">
              <a:latin typeface="Calibri" panose="020F0502020204030204"/>
            </a:defRPr>
          </a:lvl2pPr>
          <a:lvl3pPr marL="914400" indent="0">
            <a:defRPr sz="1100">
              <a:latin typeface="Calibri" panose="020F0502020204030204"/>
            </a:defRPr>
          </a:lvl3pPr>
          <a:lvl4pPr marL="1371600" indent="0">
            <a:defRPr sz="1100">
              <a:latin typeface="Calibri" panose="020F0502020204030204"/>
            </a:defRPr>
          </a:lvl4pPr>
          <a:lvl5pPr marL="1828800" indent="0">
            <a:defRPr sz="1100">
              <a:latin typeface="Calibri" panose="020F0502020204030204"/>
            </a:defRPr>
          </a:lvl5pPr>
          <a:lvl6pPr marL="2286000" indent="0">
            <a:defRPr sz="1100">
              <a:latin typeface="Calibri" panose="020F0502020204030204"/>
            </a:defRPr>
          </a:lvl6pPr>
          <a:lvl7pPr marL="2743200" indent="0">
            <a:defRPr sz="1100">
              <a:latin typeface="Calibri" panose="020F0502020204030204"/>
            </a:defRPr>
          </a:lvl7pPr>
          <a:lvl8pPr marL="3200400" indent="0">
            <a:defRPr sz="1100">
              <a:latin typeface="Calibri" panose="020F0502020204030204"/>
            </a:defRPr>
          </a:lvl8pPr>
          <a:lvl9pPr marL="3657600" indent="0">
            <a:defRPr sz="1100">
              <a:latin typeface="Calibri" panose="020F0502020204030204"/>
            </a:defRPr>
          </a:lvl9pPr>
        </a:lstStyle>
        <a:p xmlns:a="http://schemas.openxmlformats.org/drawingml/2006/main">
          <a:pPr algn="ctr"/>
          <a:endParaRPr lang="ru-RU" sz="1400" dirty="0">
            <a:solidFill>
              <a:prstClr val="black"/>
            </a:solidFill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0.79041</cdr:x>
      <cdr:y>0.15333</cdr:y>
    </cdr:from>
    <cdr:to>
      <cdr:x>0.99525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528392" y="7200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0.79041</cdr:x>
      <cdr:y>0.15333</cdr:y>
    </cdr:from>
    <cdr:to>
      <cdr:x>0.99525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528392" y="7200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0.79041</cdr:x>
      <cdr:y>0.15333</cdr:y>
    </cdr:from>
    <cdr:to>
      <cdr:x>0.99525</cdr:x>
      <cdr:y>1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528392" y="72008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0.78931</cdr:x>
      <cdr:y>0.08852</cdr:y>
    </cdr:from>
    <cdr:to>
      <cdr:x>0.99622</cdr:x>
      <cdr:y>0.16232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3300471" y="312233"/>
          <a:ext cx="865188" cy="2603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eaLnBrk="1" hangingPunct="1"/>
          <a:r>
            <a:rPr lang="ru-RU" altLang="ru-RU" sz="1100" dirty="0">
              <a:latin typeface="Calibri" panose="020F0502020204030204" pitchFamily="34" charset="0"/>
            </a:rPr>
            <a:t>млн. тенге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51162" cy="497125"/>
          </a:xfrm>
          <a:prstGeom prst="rect">
            <a:avLst/>
          </a:prstGeom>
        </p:spPr>
        <p:txBody>
          <a:bodyPr vert="horz" lIns="91687" tIns="45842" rIns="91687" bIns="4584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7636" y="3"/>
            <a:ext cx="2951162" cy="497125"/>
          </a:xfrm>
          <a:prstGeom prst="rect">
            <a:avLst/>
          </a:prstGeom>
        </p:spPr>
        <p:txBody>
          <a:bodyPr vert="horz" lIns="91687" tIns="45842" rIns="91687" bIns="45842" rtlCol="0"/>
          <a:lstStyle>
            <a:lvl1pPr algn="r">
              <a:defRPr sz="1200"/>
            </a:lvl1pPr>
          </a:lstStyle>
          <a:p>
            <a:fld id="{2D393652-B2BC-4558-9D8B-352F222772AA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72050" cy="3729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87" tIns="45842" rIns="91687" bIns="4584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039" y="4722697"/>
            <a:ext cx="5448300" cy="4474131"/>
          </a:xfrm>
          <a:prstGeom prst="rect">
            <a:avLst/>
          </a:prstGeom>
        </p:spPr>
        <p:txBody>
          <a:bodyPr vert="horz" lIns="91687" tIns="45842" rIns="91687" bIns="4584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43667"/>
            <a:ext cx="2951162" cy="497125"/>
          </a:xfrm>
          <a:prstGeom prst="rect">
            <a:avLst/>
          </a:prstGeom>
        </p:spPr>
        <p:txBody>
          <a:bodyPr vert="horz" lIns="91687" tIns="45842" rIns="91687" bIns="4584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7636" y="9443667"/>
            <a:ext cx="2951162" cy="497125"/>
          </a:xfrm>
          <a:prstGeom prst="rect">
            <a:avLst/>
          </a:prstGeom>
        </p:spPr>
        <p:txBody>
          <a:bodyPr vert="horz" lIns="91687" tIns="45842" rIns="91687" bIns="45842" rtlCol="0" anchor="b"/>
          <a:lstStyle>
            <a:lvl1pPr algn="r">
              <a:defRPr sz="1200"/>
            </a:lvl1pPr>
          </a:lstStyle>
          <a:p>
            <a:fld id="{FC3F0589-4F06-45EE-A720-073D73DDF17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130">
              <a:defRPr/>
            </a:pPr>
            <a:fld id="{FC3F0589-4F06-45EE-A720-073D73DDF178}" type="slidenum">
              <a:rPr lang="ru-RU">
                <a:solidFill>
                  <a:prstClr val="black"/>
                </a:solidFill>
                <a:latin typeface="Calibri" panose="020F0502020204030204"/>
              </a:rPr>
              <a:t>5</a:t>
            </a:fld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F0589-4F06-45EE-A720-073D73DDF178}" type="slidenum">
              <a:rPr lang="ru-RU" smtClean="0"/>
              <a:t>19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48C7E-C404-441D-86F4-FAE6E75025B8}" type="datetime1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8256E-BD72-443B-B309-2857B8A20B9C}" type="datetime1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F8B38-4E51-486D-88DF-EDDD8712BC40}" type="datetime1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444D5-39EF-4A04-BF9D-5D7A42A763CD}" type="datetime1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60E00-BF2A-46DA-A9DE-35E1715E1A1B}" type="datetime1">
              <a:rPr lang="ru-RU" smtClean="0"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0AAE6-7D0F-4182-9CC2-3DA4A0B1A90C}" type="datetime1">
              <a:rPr lang="ru-RU" smtClean="0"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AA20A-DB63-4335-9249-6428A9F7401A}" type="datetime1">
              <a:rPr lang="ru-RU" smtClean="0"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9D1F9-7E0A-429E-91F5-6E58FC9834DB}" type="datetime1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2EF7-148B-4765-B61F-0A5423C7EA2A}" type="datetime1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3751-FED6-4688-AA1E-2590321EB613}" type="datetime1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8BC06-FC1C-494A-B8D0-1A50B89878D9}" type="datetime1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295AFE-7AE3-426C-BB09-90981C576A21}" type="datetime1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chart" Target="../charts/chart1.xm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0.xml"/><Relationship Id="rId3" Type="http://schemas.openxmlformats.org/officeDocument/2006/relationships/chart" Target="../charts/chart15.xml"/><Relationship Id="rId7" Type="http://schemas.openxmlformats.org/officeDocument/2006/relationships/chart" Target="../charts/chart19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7.xml"/><Relationship Id="rId3" Type="http://schemas.openxmlformats.org/officeDocument/2006/relationships/chart" Target="../charts/chart22.xml"/><Relationship Id="rId7" Type="http://schemas.openxmlformats.org/officeDocument/2006/relationships/chart" Target="../charts/chart26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5.xml"/><Relationship Id="rId5" Type="http://schemas.openxmlformats.org/officeDocument/2006/relationships/chart" Target="../charts/chart24.xml"/><Relationship Id="rId4" Type="http://schemas.openxmlformats.org/officeDocument/2006/relationships/chart" Target="../charts/chart23.xml"/><Relationship Id="rId9" Type="http://schemas.openxmlformats.org/officeDocument/2006/relationships/chart" Target="../charts/chart2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3.xml"/><Relationship Id="rId5" Type="http://schemas.openxmlformats.org/officeDocument/2006/relationships/chart" Target="../charts/chart32.xml"/><Relationship Id="rId4" Type="http://schemas.openxmlformats.org/officeDocument/2006/relationships/chart" Target="../charts/chart3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8.xml"/><Relationship Id="rId5" Type="http://schemas.openxmlformats.org/officeDocument/2006/relationships/chart" Target="../charts/chart37.xml"/><Relationship Id="rId4" Type="http://schemas.openxmlformats.org/officeDocument/2006/relationships/chart" Target="../charts/chart3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5.xml"/><Relationship Id="rId3" Type="http://schemas.openxmlformats.org/officeDocument/2006/relationships/chart" Target="../charts/chart40.xml"/><Relationship Id="rId7" Type="http://schemas.openxmlformats.org/officeDocument/2006/relationships/chart" Target="../charts/chart44.xml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3.xml"/><Relationship Id="rId5" Type="http://schemas.openxmlformats.org/officeDocument/2006/relationships/chart" Target="../charts/chart42.xml"/><Relationship Id="rId4" Type="http://schemas.openxmlformats.org/officeDocument/2006/relationships/chart" Target="../charts/chart41.xml"/><Relationship Id="rId9" Type="http://schemas.openxmlformats.org/officeDocument/2006/relationships/chart" Target="../charts/chart4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3.xml"/><Relationship Id="rId3" Type="http://schemas.openxmlformats.org/officeDocument/2006/relationships/chart" Target="../charts/chart48.xml"/><Relationship Id="rId7" Type="http://schemas.openxmlformats.org/officeDocument/2006/relationships/chart" Target="../charts/chart52.xml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1.xml"/><Relationship Id="rId5" Type="http://schemas.openxmlformats.org/officeDocument/2006/relationships/chart" Target="../charts/chart50.xml"/><Relationship Id="rId4" Type="http://schemas.openxmlformats.org/officeDocument/2006/relationships/chart" Target="../charts/chart49.xml"/><Relationship Id="rId9" Type="http://schemas.openxmlformats.org/officeDocument/2006/relationships/chart" Target="../charts/chart5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1.xml"/><Relationship Id="rId3" Type="http://schemas.openxmlformats.org/officeDocument/2006/relationships/chart" Target="../charts/chart56.xml"/><Relationship Id="rId7" Type="http://schemas.openxmlformats.org/officeDocument/2006/relationships/chart" Target="../charts/chart60.xml"/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59.xml"/><Relationship Id="rId5" Type="http://schemas.openxmlformats.org/officeDocument/2006/relationships/chart" Target="../charts/chart58.xml"/><Relationship Id="rId4" Type="http://schemas.openxmlformats.org/officeDocument/2006/relationships/chart" Target="../charts/chart57.xml"/><Relationship Id="rId9" Type="http://schemas.openxmlformats.org/officeDocument/2006/relationships/chart" Target="../charts/chart6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46612" y="284455"/>
            <a:ext cx="53973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Uniform Pro Italic" panose="00000500000000000000" pitchFamily="2" charset="0"/>
              </a:rPr>
              <a:t>ГРАЖДАНСКИЙ БЮДЖЕТ </a:t>
            </a:r>
          </a:p>
          <a:p>
            <a:pPr algn="ctr"/>
            <a:r>
              <a:rPr lang="ru-RU" sz="2400" dirty="0">
                <a:latin typeface="Uniform Pro Italic" panose="00000500000000000000" pitchFamily="2" charset="0"/>
              </a:rPr>
              <a:t>ГОРОДА АСТАНЫ</a:t>
            </a:r>
          </a:p>
          <a:p>
            <a:pPr algn="ctr"/>
            <a:r>
              <a:rPr lang="ru-RU" dirty="0">
                <a:latin typeface="Uniform Pro Italic" panose="00000500000000000000" pitchFamily="2" charset="0"/>
              </a:rPr>
              <a:t>НА 2026 ГОД</a:t>
            </a:r>
            <a:endParaRPr lang="ru-RU" sz="2400" dirty="0">
              <a:latin typeface="Uniform Pro Italic" panose="00000500000000000000" pitchFamily="2" charset="0"/>
            </a:endParaRPr>
          </a:p>
        </p:txBody>
      </p:sp>
      <p:sp>
        <p:nvSpPr>
          <p:cNvPr id="13" name="Пятиугольник 12"/>
          <p:cNvSpPr/>
          <p:nvPr/>
        </p:nvSpPr>
        <p:spPr>
          <a:xfrm>
            <a:off x="140610" y="416313"/>
            <a:ext cx="4359382" cy="2448272"/>
          </a:xfrm>
          <a:prstGeom prst="homePlat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ятиугольник 14"/>
          <p:cNvSpPr/>
          <p:nvPr/>
        </p:nvSpPr>
        <p:spPr>
          <a:xfrm flipH="1">
            <a:off x="3495089" y="1669477"/>
            <a:ext cx="5397390" cy="2448272"/>
          </a:xfrm>
          <a:prstGeom prst="homePlat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ятиугольник 15"/>
          <p:cNvSpPr/>
          <p:nvPr/>
        </p:nvSpPr>
        <p:spPr>
          <a:xfrm>
            <a:off x="140610" y="3002082"/>
            <a:ext cx="4359382" cy="2448272"/>
          </a:xfrm>
          <a:prstGeom prst="homePlat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ятиугольник 16"/>
          <p:cNvSpPr/>
          <p:nvPr/>
        </p:nvSpPr>
        <p:spPr>
          <a:xfrm flipH="1">
            <a:off x="3495088" y="4298788"/>
            <a:ext cx="5397390" cy="2448272"/>
          </a:xfrm>
          <a:prstGeom prst="homePlat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5865067" y="3234748"/>
            <a:ext cx="2016224" cy="20162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197873" y="2005390"/>
            <a:ext cx="2016224" cy="20162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83568" y="747316"/>
            <a:ext cx="2016224" cy="20162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6488668"/>
            <a:ext cx="561662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5736" y="6506424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</a:rPr>
              <a:t>ГРАЖДАНСКИЙ БЮДЖЕТ ГОРОДА АСТАНЫ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1520" y="452"/>
            <a:ext cx="8640960" cy="3693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5596" y="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ВЗАИМОСВЯЗЬ СТРАТЕГИЧЕСКОГО И БЮДЖЕТНОГО ПЛАНИРОВАНИЯ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6532" y="1251372"/>
            <a:ext cx="20162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СТРАТЕГИЯ РАЗВИТИЯ ГОРОДА АСТАНЫ ДО </a:t>
            </a:r>
          </a:p>
          <a:p>
            <a:pPr algn="ctr"/>
            <a:r>
              <a:rPr lang="ru-RU" sz="1600" dirty="0"/>
              <a:t>2050 ГОДА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97873" y="2474893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ПЛАН РАЗВИТИЯ ГОРОДА АСТАНЫ НА</a:t>
            </a:r>
          </a:p>
          <a:p>
            <a:pPr algn="ctr"/>
            <a:r>
              <a:rPr lang="ru-RU" sz="1600" dirty="0"/>
              <a:t>202</a:t>
            </a:r>
            <a:r>
              <a:rPr lang="en-US" sz="1600" dirty="0"/>
              <a:t>6</a:t>
            </a:r>
            <a:r>
              <a:rPr lang="ru-RU" sz="1600" dirty="0"/>
              <a:t>-20</a:t>
            </a:r>
            <a:r>
              <a:rPr lang="en-US" sz="1600" dirty="0"/>
              <a:t>30 </a:t>
            </a:r>
            <a:r>
              <a:rPr lang="ru-RU" sz="1600" dirty="0"/>
              <a:t>ГОДЫ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73951" y="3827362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БЮДЖЕТ ГОРОДА АСТАНЫ НА</a:t>
            </a:r>
          </a:p>
          <a:p>
            <a:pPr algn="ctr"/>
            <a:r>
              <a:rPr lang="ru-RU" sz="1600" dirty="0"/>
              <a:t>2026-2028 ГОДЫ</a:t>
            </a:r>
          </a:p>
        </p:txBody>
      </p:sp>
      <p:sp>
        <p:nvSpPr>
          <p:cNvPr id="18" name="Стрелка углом 17"/>
          <p:cNvSpPr/>
          <p:nvPr/>
        </p:nvSpPr>
        <p:spPr>
          <a:xfrm rot="5400000">
            <a:off x="3346138" y="1020303"/>
            <a:ext cx="435011" cy="1440648"/>
          </a:xfrm>
          <a:prstGeom prst="ben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9325" y="2832465"/>
            <a:ext cx="22973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i="1" dirty="0"/>
              <a:t>Определяет основные долгосрочные векторы развития столицы, видение трансформации основных сфер городского и общественной жизни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03867" y="4024777"/>
            <a:ext cx="260423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i="1" dirty="0"/>
              <a:t>Конкретизирует пути и механизмы воплощения стратегического видения на среднесрочный период с привязкой к конкретным проектам, мероприятиям и индикаторам развития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08104" y="5256784"/>
            <a:ext cx="31683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i="1" dirty="0"/>
              <a:t>Финансовый документ об основных статьях доходов и расходов местного бюджета, распределенных исходя из приоритетов стратегического развития</a:t>
            </a:r>
          </a:p>
        </p:txBody>
      </p:sp>
      <p:sp>
        <p:nvSpPr>
          <p:cNvPr id="23" name="Стрелка углом 22"/>
          <p:cNvSpPr/>
          <p:nvPr/>
        </p:nvSpPr>
        <p:spPr>
          <a:xfrm rot="5400000">
            <a:off x="5963834" y="2177100"/>
            <a:ext cx="435011" cy="1584663"/>
          </a:xfrm>
          <a:prstGeom prst="ben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0510" y="369784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solidFill>
                  <a:schemeClr val="tx2"/>
                </a:solidFill>
              </a:rPr>
              <a:t>ЧТО ИСХОДИТ ИЗ ЧЕГО?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9068" y="620688"/>
            <a:ext cx="813140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Бюджетного процесса</a:t>
            </a:r>
          </a:p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Казахстан</a:t>
            </a:r>
          </a:p>
          <a:p>
            <a:pPr algn="ctr"/>
            <a:endParaRPr lang="ru-RU" sz="1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i="1" dirty="0"/>
              <a:t>Бюджет – централизованный денежный фонд государства, предназначенный для финансового обеспечения реализации его задач и функций.</a:t>
            </a:r>
          </a:p>
          <a:p>
            <a:pPr algn="ctr"/>
            <a:r>
              <a:rPr lang="ru-RU" sz="1400" i="1" dirty="0"/>
              <a:t>Бюджетом города республиканского значения, столицы является централизованный денежный фонд, формируемый за счет поступлений и предназначенный для финансового обеспечения задач и функций местных государственных органов города республиканского значения, столицы подведомственных им государственных учреждений и реализации государственной политики в соответствующей административно-территориальной единице.</a:t>
            </a:r>
          </a:p>
          <a:p>
            <a:pPr algn="ctr"/>
            <a:r>
              <a:rPr lang="ru-RU" sz="1400" i="1" dirty="0"/>
              <a:t>Бюджетный процесс – регламентированная бюджетным законодательством Республики Казахстан деятельность участников бюджетного процесса на этапах прогнозирования, планирования, рассмотрения, утверждения, исполнения, уточнения, секвестра и корректировки бюджета, ведения бухгалтерского учета и финансовой отчетности, бюджетного учета и бюджетной отчетности, мониторинга и оценки результатов.</a:t>
            </a:r>
          </a:p>
          <a:p>
            <a:pPr algn="ctr"/>
            <a:r>
              <a:rPr lang="ru-RU" sz="1400" i="1" dirty="0"/>
              <a:t>Согласно статьи 91 Бюджетного кодекса Республики Казахстан бюджеты города республиканского значения, столицы утверждаются решениями </a:t>
            </a:r>
            <a:r>
              <a:rPr lang="ru-RU" sz="1400" i="1" dirty="0" err="1"/>
              <a:t>маслихатов</a:t>
            </a:r>
            <a:r>
              <a:rPr lang="ru-RU" sz="1400" i="1" dirty="0"/>
              <a:t> города республиканского значения, столицы.</a:t>
            </a:r>
          </a:p>
          <a:p>
            <a:endParaRPr lang="ru-RU" sz="1400" i="1" dirty="0"/>
          </a:p>
          <a:p>
            <a:pPr algn="ctr"/>
            <a:endParaRPr lang="ru-RU" sz="1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6411375"/>
            <a:ext cx="561662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ГРАЖДАНСКИЙ БЮДЖЕТ ГОРОДА АСТАНЫ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452"/>
            <a:ext cx="8640960" cy="3693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5596" y="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ОПИСАНИЕ БЮДЖЕТНОГО ПРОЦЕССА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6506876"/>
            <a:ext cx="561662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5736" y="6506424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ГРАЖДАНСКИЙ БЮДЖЕТ ГОРОДА АСТАНЫ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452"/>
            <a:ext cx="8640960" cy="3693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5596" y="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ВИДЕНИЕ СТРАТЕГИЧЕСКОГО РАЗВИТИЯ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1520" y="350207"/>
            <a:ext cx="2805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>
                <a:solidFill>
                  <a:schemeClr val="tx2"/>
                </a:solidFill>
              </a:rPr>
              <a:t>КАК БУДЕТ РАЗВИВАТЬСЯ ГОРОД?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92705" y="663998"/>
            <a:ext cx="8965327" cy="6043598"/>
            <a:chOff x="92705" y="663998"/>
            <a:chExt cx="8965327" cy="6043598"/>
          </a:xfrm>
        </p:grpSpPr>
        <p:sp>
          <p:nvSpPr>
            <p:cNvPr id="11" name="Rectangle 41"/>
            <p:cNvSpPr/>
            <p:nvPr/>
          </p:nvSpPr>
          <p:spPr>
            <a:xfrm>
              <a:off x="1649342" y="663998"/>
              <a:ext cx="6695946" cy="1495358"/>
            </a:xfrm>
            <a:prstGeom prst="roundRect">
              <a:avLst>
                <a:gd name="adj" fmla="val 6276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360000" rIns="72000" bIns="72000" numCol="1" spcCol="0" rtlCol="0" fromWordArt="0" anchor="t" anchorCtr="0" forceAA="0" compatLnSpc="1">
              <a:noAutofit/>
            </a:bodyPr>
            <a:lstStyle/>
            <a:p>
              <a:pPr marL="144145" indent="-144145" defTabSz="914400">
                <a:spcAft>
                  <a:spcPts val="600"/>
                </a:spcAft>
                <a:buClr>
                  <a:srgbClr val="0070C0"/>
                </a:buClr>
                <a:buFont typeface="Wingdings" panose="05000000000000000000" pitchFamily="2" charset="2"/>
                <a:buChar char="§"/>
              </a:pPr>
              <a:r>
                <a:rPr lang="ru-RU" sz="1400" dirty="0">
                  <a:solidFill>
                    <a:schemeClr val="tx1"/>
                  </a:solidFill>
                </a:rPr>
                <a:t>Транзитный узел Нового шелкового пути – мост между Европой и Азией</a:t>
              </a:r>
              <a:r>
                <a:rPr lang="en-US" sz="1400" dirty="0">
                  <a:solidFill>
                    <a:schemeClr val="tx1"/>
                  </a:solidFill>
                </a:rPr>
                <a:t>;</a:t>
              </a:r>
              <a:endParaRPr lang="ru-RU" sz="1400" dirty="0">
                <a:solidFill>
                  <a:schemeClr val="tx1"/>
                </a:solidFill>
              </a:endParaRPr>
            </a:p>
            <a:p>
              <a:pPr marL="144145" indent="-144145" defTabSz="914400">
                <a:spcAft>
                  <a:spcPts val="600"/>
                </a:spcAft>
                <a:buClr>
                  <a:srgbClr val="0070C0"/>
                </a:buClr>
                <a:buFont typeface="Wingdings" panose="05000000000000000000" pitchFamily="2" charset="2"/>
                <a:buChar char="§"/>
              </a:pPr>
              <a:r>
                <a:rPr lang="ru-RU" sz="1400" dirty="0">
                  <a:solidFill>
                    <a:schemeClr val="tx1"/>
                  </a:solidFill>
                </a:rPr>
                <a:t>Открытый и привлекательный город для амбициозных предпринимателей, для мобильных талантов и квалифицированных профессионалов, международных и некоммерческих организаций</a:t>
              </a:r>
            </a:p>
          </p:txBody>
        </p:sp>
        <p:sp>
          <p:nvSpPr>
            <p:cNvPr id="12" name="Rectangle 41"/>
            <p:cNvSpPr/>
            <p:nvPr/>
          </p:nvSpPr>
          <p:spPr>
            <a:xfrm>
              <a:off x="93980" y="2484879"/>
              <a:ext cx="3000241" cy="4222717"/>
            </a:xfrm>
            <a:prstGeom prst="roundRect">
              <a:avLst>
                <a:gd name="adj" fmla="val 3268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92000" rIns="72000" bIns="72000" numCol="1" spcCol="0" rtlCol="0" fromWordArt="0" anchor="t" anchorCtr="0" forceAA="0" compatLnSpc="1">
              <a:noAutofit/>
            </a:bodyPr>
            <a:lstStyle/>
            <a:p>
              <a:pPr marL="171450" indent="-171450">
                <a:lnSpc>
                  <a:spcPct val="108000"/>
                </a:lnSpc>
                <a:spcAft>
                  <a:spcPts val="600"/>
                </a:spcAft>
                <a:buClr>
                  <a:srgbClr val="00B050"/>
                </a:buClr>
                <a:buFont typeface="Wingdings" panose="05000000000000000000" pitchFamily="2" charset="2"/>
                <a:buChar char="§"/>
              </a:pPr>
              <a:r>
                <a:rPr lang="ru-RU" sz="1400" dirty="0">
                  <a:solidFill>
                    <a:schemeClr val="tx1"/>
                  </a:solidFill>
                </a:rPr>
                <a:t>Ключевой финансовый и корпоративный центр</a:t>
              </a:r>
            </a:p>
            <a:p>
              <a:pPr marL="171450" indent="-171450">
                <a:lnSpc>
                  <a:spcPct val="108000"/>
                </a:lnSpc>
                <a:spcAft>
                  <a:spcPts val="600"/>
                </a:spcAft>
                <a:buClr>
                  <a:srgbClr val="00B050"/>
                </a:buClr>
                <a:buFont typeface="Wingdings" panose="05000000000000000000" pitchFamily="2" charset="2"/>
                <a:buChar char="§"/>
              </a:pPr>
              <a:r>
                <a:rPr lang="ru-RU" sz="1400" dirty="0">
                  <a:solidFill>
                    <a:schemeClr val="tx1"/>
                  </a:solidFill>
                </a:rPr>
                <a:t>Центр высокотехнологичного производства и профессиональных услуг</a:t>
              </a:r>
            </a:p>
            <a:p>
              <a:pPr marL="171450" indent="-171450">
                <a:lnSpc>
                  <a:spcPct val="108000"/>
                </a:lnSpc>
                <a:spcAft>
                  <a:spcPts val="600"/>
                </a:spcAft>
                <a:buClr>
                  <a:srgbClr val="00B050"/>
                </a:buClr>
                <a:buFont typeface="Wingdings" panose="05000000000000000000" pitchFamily="2" charset="2"/>
                <a:buChar char="§"/>
              </a:pPr>
              <a:r>
                <a:rPr lang="ru-RU" sz="1400" dirty="0">
                  <a:solidFill>
                    <a:schemeClr val="tx1"/>
                  </a:solidFill>
                </a:rPr>
                <a:t>Город с благоприятным бизнес-климатом, эффективным госсектором и предлагающий лучшие условия для старта и ведения бизнеса</a:t>
              </a:r>
            </a:p>
            <a:p>
              <a:pPr marL="171450" indent="-171450">
                <a:lnSpc>
                  <a:spcPct val="108000"/>
                </a:lnSpc>
                <a:spcAft>
                  <a:spcPts val="600"/>
                </a:spcAft>
                <a:buClr>
                  <a:srgbClr val="00B050"/>
                </a:buClr>
                <a:buFont typeface="Wingdings" panose="05000000000000000000" pitchFamily="2" charset="2"/>
                <a:buChar char="§"/>
              </a:pPr>
              <a:r>
                <a:rPr lang="ru-RU" sz="1400" dirty="0">
                  <a:solidFill>
                    <a:schemeClr val="tx1"/>
                  </a:solidFill>
                </a:rPr>
                <a:t>Платформа для трансформации всего Казахстана на основе передовых технологий и регулирования</a:t>
              </a:r>
            </a:p>
            <a:p>
              <a:pPr>
                <a:lnSpc>
                  <a:spcPct val="108000"/>
                </a:lnSpc>
                <a:spcAft>
                  <a:spcPts val="600"/>
                </a:spcAft>
                <a:buClr>
                  <a:srgbClr val="00B050"/>
                </a:buClr>
              </a:pPr>
              <a:endParaRPr lang="ru-RU" sz="1100" dirty="0">
                <a:solidFill>
                  <a:schemeClr val="tx1"/>
                </a:solidFill>
              </a:endParaRPr>
            </a:p>
          </p:txBody>
        </p:sp>
        <p:sp>
          <p:nvSpPr>
            <p:cNvPr id="13" name="Текст 26"/>
            <p:cNvSpPr txBox="1"/>
            <p:nvPr/>
          </p:nvSpPr>
          <p:spPr>
            <a:xfrm>
              <a:off x="442339" y="2635283"/>
              <a:ext cx="2884805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144145" indent="-144145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Wingdings" panose="05000000000000000000" pitchFamily="2" charset="2"/>
                <a:buChar char="§"/>
                <a:defRPr sz="1100"/>
              </a:lvl1pPr>
              <a:lvl2pPr marL="288290" lvl="1" indent="-144145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−"/>
                <a:defRPr sz="1100"/>
              </a:lvl2pPr>
              <a:lvl3pPr marL="431800" lvl="2" indent="-144145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▫"/>
                <a:defRPr sz="1100"/>
              </a:lvl3pPr>
              <a:lvl4pPr marL="575945" lvl="3" indent="-144145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-"/>
                <a:defRPr sz="1100"/>
              </a:lvl4pPr>
              <a:lvl5pPr marL="2057400" indent="-228600" defTabSz="91440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indent="0">
                <a:spcAft>
                  <a:spcPts val="600"/>
                </a:spcAft>
                <a:buNone/>
              </a:pPr>
              <a:r>
                <a:rPr lang="ru-RU" sz="1400" b="1" dirty="0">
                  <a:solidFill>
                    <a:srgbClr val="00B050"/>
                  </a:solidFill>
                </a:rPr>
                <a:t>КОНКУРЕНТОСПОСОБНЫЙ</a:t>
              </a:r>
              <a:br>
                <a:rPr lang="ru-RU" sz="1400" b="1" dirty="0">
                  <a:solidFill>
                    <a:srgbClr val="00B050"/>
                  </a:solidFill>
                </a:rPr>
              </a:br>
              <a:r>
                <a:rPr lang="ru-RU" sz="1400" b="1" dirty="0">
                  <a:solidFill>
                    <a:srgbClr val="00B050"/>
                  </a:solidFill>
                </a:rPr>
                <a:t>И УСТОЙЧИВО РАСТУЩИЙ</a:t>
              </a:r>
              <a:br>
                <a:rPr lang="ru-RU" sz="1400" b="1" dirty="0">
                  <a:solidFill>
                    <a:srgbClr val="00B050"/>
                  </a:solidFill>
                </a:rPr>
              </a:br>
              <a:r>
                <a:rPr lang="ru-RU" sz="1400" b="1" dirty="0">
                  <a:solidFill>
                    <a:srgbClr val="00B050"/>
                  </a:solidFill>
                </a:rPr>
                <a:t>ГОРОД</a:t>
              </a:r>
            </a:p>
          </p:txBody>
        </p:sp>
        <p:sp>
          <p:nvSpPr>
            <p:cNvPr id="14" name="Rectangle 41"/>
            <p:cNvSpPr/>
            <p:nvPr/>
          </p:nvSpPr>
          <p:spPr>
            <a:xfrm>
              <a:off x="5916734" y="2514557"/>
              <a:ext cx="3141298" cy="3782530"/>
            </a:xfrm>
            <a:prstGeom prst="roundRect">
              <a:avLst>
                <a:gd name="adj" fmla="val 3569"/>
              </a:avLst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92000" rIns="72000" bIns="72000" numCol="1" spcCol="0" rtlCol="0" fromWordArt="0" anchor="t" anchorCtr="0" forceAA="0" compatLnSpc="1">
              <a:noAutofit/>
            </a:bodyPr>
            <a:lstStyle/>
            <a:p>
              <a:pPr marL="144145" indent="-144145" defTabSz="914400">
                <a:spcAft>
                  <a:spcPts val="600"/>
                </a:spcAft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ru-RU" sz="1400" dirty="0">
                  <a:solidFill>
                    <a:schemeClr val="tx1"/>
                  </a:solidFill>
                </a:rPr>
                <a:t>Лучшее место для жизни в Евразии</a:t>
              </a:r>
            </a:p>
            <a:p>
              <a:pPr marL="144145" indent="-144145" defTabSz="914400">
                <a:spcAft>
                  <a:spcPts val="600"/>
                </a:spcAft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ru-RU" sz="1400" dirty="0">
                  <a:solidFill>
                    <a:schemeClr val="tx1"/>
                  </a:solidFill>
                </a:rPr>
                <a:t>«Умный» и безопасный город, с сформированной комфортной городской средой</a:t>
              </a:r>
            </a:p>
            <a:p>
              <a:pPr marL="144145" indent="-144145" defTabSz="914400">
                <a:spcAft>
                  <a:spcPts val="600"/>
                </a:spcAft>
                <a:buClr>
                  <a:schemeClr val="accent5"/>
                </a:buClr>
                <a:buFont typeface="Wingdings" panose="05000000000000000000" pitchFamily="2" charset="2"/>
                <a:buChar char="§"/>
              </a:pPr>
              <a:r>
                <a:rPr lang="ru-RU" sz="1400" dirty="0">
                  <a:solidFill>
                    <a:schemeClr val="tx1"/>
                  </a:solidFill>
                </a:rPr>
                <a:t>Благоприятные условия для учащейся молодежи, включая лучший доступ к научным знаниям и технологиям и насыщенную событиями культурную жизнь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5" name="Текст 26"/>
            <p:cNvSpPr txBox="1"/>
            <p:nvPr/>
          </p:nvSpPr>
          <p:spPr>
            <a:xfrm>
              <a:off x="6337092" y="2696679"/>
              <a:ext cx="200819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en-US"/>
              </a:defPPr>
              <a:lvl1pPr marL="144145" indent="-144145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Wingdings" panose="05000000000000000000" pitchFamily="2" charset="2"/>
                <a:buChar char="§"/>
                <a:defRPr sz="1100"/>
              </a:lvl1pPr>
              <a:lvl2pPr marL="288290" lvl="1" indent="-144145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−"/>
                <a:defRPr sz="1100"/>
              </a:lvl2pPr>
              <a:lvl3pPr marL="431800" lvl="2" indent="-144145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▫"/>
                <a:defRPr sz="1100"/>
              </a:lvl3pPr>
              <a:lvl4pPr marL="575945" lvl="3" indent="-144145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-"/>
                <a:defRPr sz="1100"/>
              </a:lvl4pPr>
              <a:lvl5pPr marL="2057400" indent="-228600" defTabSz="91440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indent="0">
                <a:spcAft>
                  <a:spcPts val="600"/>
                </a:spcAft>
                <a:buNone/>
              </a:pPr>
              <a:r>
                <a:rPr lang="ru-RU" sz="1400" b="1" dirty="0">
                  <a:solidFill>
                    <a:schemeClr val="accent5"/>
                  </a:solidFill>
                </a:rPr>
                <a:t>ГОРОД, КОМФОРТНЫЙ</a:t>
              </a:r>
              <a:br>
                <a:rPr lang="ru-RU" sz="1400" b="1" dirty="0">
                  <a:solidFill>
                    <a:schemeClr val="accent5"/>
                  </a:solidFill>
                </a:rPr>
              </a:br>
              <a:r>
                <a:rPr lang="ru-RU" sz="1400" b="1" dirty="0">
                  <a:solidFill>
                    <a:schemeClr val="accent5"/>
                  </a:solidFill>
                </a:rPr>
                <a:t>ДЛЯ ЖИЗНИ</a:t>
              </a:r>
            </a:p>
          </p:txBody>
        </p:sp>
        <p:sp>
          <p:nvSpPr>
            <p:cNvPr id="16" name="Текст 26"/>
            <p:cNvSpPr txBox="1"/>
            <p:nvPr/>
          </p:nvSpPr>
          <p:spPr>
            <a:xfrm>
              <a:off x="3672177" y="5848203"/>
              <a:ext cx="1656928" cy="215444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>
              <a:defPPr>
                <a:defRPr lang="en-US"/>
              </a:defPPr>
              <a:lvl1pPr marL="144145" indent="-144145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Wingdings" panose="05000000000000000000" pitchFamily="2" charset="2"/>
                <a:buChar char="§"/>
                <a:defRPr sz="1100"/>
              </a:lvl1pPr>
              <a:lvl2pPr marL="288290" lvl="1" indent="-144145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−"/>
                <a:defRPr sz="1100"/>
              </a:lvl2pPr>
              <a:lvl3pPr marL="431800" lvl="2" indent="-144145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▫"/>
                <a:defRPr sz="1100"/>
              </a:lvl3pPr>
              <a:lvl4pPr marL="575945" lvl="3" indent="-144145" defTabSz="914400">
                <a:lnSpc>
                  <a:spcPct val="100000"/>
                </a:lnSpc>
                <a:spcBef>
                  <a:spcPts val="0"/>
                </a:spcBef>
                <a:buClr>
                  <a:schemeClr val="accent5"/>
                </a:buClr>
                <a:buFont typeface="Arial" panose="020B0604020202020204" pitchFamily="34" charset="0"/>
                <a:buChar char="-"/>
                <a:defRPr sz="1100"/>
              </a:lvl4pPr>
              <a:lvl5pPr marL="2057400" indent="-228600" defTabSz="914400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Char char="•"/>
                <a:defRPr sz="1400"/>
              </a:lvl5pPr>
              <a:lvl6pPr marL="25146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indent="0">
                <a:spcAft>
                  <a:spcPts val="600"/>
                </a:spcAft>
                <a:buNone/>
              </a:pPr>
              <a:r>
                <a:rPr lang="ru-RU" sz="1400" b="1" dirty="0">
                  <a:solidFill>
                    <a:srgbClr val="7030A0"/>
                  </a:solidFill>
                </a:rPr>
                <a:t>ГЛОБАЛЬНЫЙ ГОРОД</a:t>
              </a:r>
            </a:p>
          </p:txBody>
        </p:sp>
        <p:grpSp>
          <p:nvGrpSpPr>
            <p:cNvPr id="17" name="Group 12"/>
            <p:cNvGrpSpPr/>
            <p:nvPr/>
          </p:nvGrpSpPr>
          <p:grpSpPr>
            <a:xfrm>
              <a:off x="3147825" y="2703700"/>
              <a:ext cx="2742196" cy="2884280"/>
              <a:chOff x="3410144" y="2988905"/>
              <a:chExt cx="2970712" cy="2884280"/>
            </a:xfrm>
          </p:grpSpPr>
          <p:grpSp>
            <p:nvGrpSpPr>
              <p:cNvPr id="19" name="Group 11"/>
              <p:cNvGrpSpPr/>
              <p:nvPr/>
            </p:nvGrpSpPr>
            <p:grpSpPr>
              <a:xfrm>
                <a:off x="3410144" y="2988905"/>
                <a:ext cx="2970712" cy="2884280"/>
                <a:chOff x="3410144" y="2562708"/>
                <a:chExt cx="2970712" cy="2884280"/>
              </a:xfrm>
            </p:grpSpPr>
            <p:grpSp>
              <p:nvGrpSpPr>
                <p:cNvPr id="21" name="Group 3"/>
                <p:cNvGrpSpPr/>
                <p:nvPr/>
              </p:nvGrpSpPr>
              <p:grpSpPr>
                <a:xfrm>
                  <a:off x="3513800" y="2656854"/>
                  <a:ext cx="2768449" cy="2679309"/>
                  <a:chOff x="3513800" y="2656854"/>
                  <a:chExt cx="2768449" cy="2679309"/>
                </a:xfrm>
              </p:grpSpPr>
              <p:sp>
                <p:nvSpPr>
                  <p:cNvPr id="23" name="Текст 26"/>
                  <p:cNvSpPr txBox="1"/>
                  <p:nvPr/>
                </p:nvSpPr>
                <p:spPr>
                  <a:xfrm>
                    <a:off x="4466570" y="4124419"/>
                    <a:ext cx="878088" cy="492443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spAutoFit/>
                  </a:bodyPr>
                  <a:lstStyle>
                    <a:defPPr>
                      <a:defRPr lang="en-US"/>
                    </a:defPPr>
                    <a:lvl1pPr marL="144145" indent="-144145" defTabSz="914400">
                      <a:lnSpc>
                        <a:spcPct val="100000"/>
                      </a:lnSpc>
                      <a:spcBef>
                        <a:spcPts val="0"/>
                      </a:spcBef>
                      <a:buClr>
                        <a:schemeClr val="accent5"/>
                      </a:buClr>
                      <a:buFont typeface="Wingdings" panose="05000000000000000000" pitchFamily="2" charset="2"/>
                      <a:buChar char="§"/>
                      <a:defRPr sz="1100"/>
                    </a:lvl1pPr>
                    <a:lvl2pPr marL="288290" lvl="1" indent="-144145" defTabSz="914400">
                      <a:lnSpc>
                        <a:spcPct val="100000"/>
                      </a:lnSpc>
                      <a:spcBef>
                        <a:spcPts val="0"/>
                      </a:spcBef>
                      <a:buClr>
                        <a:schemeClr val="accent5"/>
                      </a:buClr>
                      <a:buFont typeface="Arial" panose="020B0604020202020204" pitchFamily="34" charset="0"/>
                      <a:buChar char="−"/>
                      <a:defRPr sz="1100"/>
                    </a:lvl2pPr>
                    <a:lvl3pPr marL="431800" lvl="2" indent="-144145" defTabSz="914400">
                      <a:lnSpc>
                        <a:spcPct val="100000"/>
                      </a:lnSpc>
                      <a:spcBef>
                        <a:spcPts val="0"/>
                      </a:spcBef>
                      <a:buClr>
                        <a:schemeClr val="accent5"/>
                      </a:buClr>
                      <a:buFont typeface="Arial" panose="020B0604020202020204" pitchFamily="34" charset="0"/>
                      <a:buChar char="▫"/>
                      <a:defRPr sz="1100"/>
                    </a:lvl3pPr>
                    <a:lvl4pPr marL="575945" lvl="3" indent="-144145" defTabSz="914400">
                      <a:lnSpc>
                        <a:spcPct val="100000"/>
                      </a:lnSpc>
                      <a:spcBef>
                        <a:spcPts val="0"/>
                      </a:spcBef>
                      <a:buClr>
                        <a:schemeClr val="accent5"/>
                      </a:buClr>
                      <a:buFont typeface="Arial" panose="020B0604020202020204" pitchFamily="34" charset="0"/>
                      <a:buChar char="-"/>
                      <a:defRPr sz="1100"/>
                    </a:lvl4pPr>
                    <a:lvl5pPr marL="2057400" indent="-228600" defTabSz="914400">
                      <a:lnSpc>
                        <a:spcPct val="100000"/>
                      </a:lnSpc>
                      <a:spcBef>
                        <a:spcPts val="0"/>
                      </a:spcBef>
                      <a:buFont typeface="Arial" panose="020B0604020202020204" pitchFamily="34" charset="0"/>
                      <a:buChar char="•"/>
                      <a:defRPr sz="1400"/>
                    </a:lvl5pPr>
                    <a:lvl6pPr marL="2514600" indent="-228600" defTabSz="9144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</a:lvl6pPr>
                    <a:lvl7pPr marL="2971800" indent="-228600" defTabSz="9144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</a:lvl7pPr>
                    <a:lvl8pPr marL="3429000" indent="-228600" defTabSz="9144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</a:lvl8pPr>
                    <a:lvl9pPr marL="3886200" indent="-228600" defTabSz="9144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</a:lvl9pPr>
                  </a:lstStyle>
                  <a:p>
                    <a:pPr marL="0" indent="0" algn="ctr">
                      <a:buNone/>
                    </a:pPr>
                    <a:r>
                      <a:rPr lang="ru-RU" sz="1600" b="1" spc="150" dirty="0">
                        <a:solidFill>
                          <a:srgbClr val="7030A0"/>
                        </a:solidFill>
                      </a:rPr>
                      <a:t>АСТАНА</a:t>
                    </a:r>
                  </a:p>
                  <a:p>
                    <a:pPr marL="0" indent="0" algn="ctr">
                      <a:buNone/>
                    </a:pPr>
                    <a:r>
                      <a:rPr lang="ru-RU" sz="1600" b="1" spc="150" dirty="0">
                        <a:solidFill>
                          <a:srgbClr val="7030A0"/>
                        </a:solidFill>
                      </a:rPr>
                      <a:t>2050</a:t>
                    </a:r>
                    <a:endParaRPr lang="ru-RU" sz="1600" spc="150" dirty="0">
                      <a:solidFill>
                        <a:srgbClr val="7030A0"/>
                      </a:solidFill>
                    </a:endParaRPr>
                  </a:p>
                </p:txBody>
              </p:sp>
              <p:sp>
                <p:nvSpPr>
                  <p:cNvPr id="24" name="Freeform 3034"/>
                  <p:cNvSpPr/>
                  <p:nvPr/>
                </p:nvSpPr>
                <p:spPr bwMode="auto">
                  <a:xfrm>
                    <a:off x="4425579" y="3810587"/>
                    <a:ext cx="1856670" cy="1525576"/>
                  </a:xfrm>
                  <a:custGeom>
                    <a:avLst/>
                    <a:gdLst>
                      <a:gd name="T0" fmla="*/ 2114 w 2917"/>
                      <a:gd name="T1" fmla="*/ 0 h 2394"/>
                      <a:gd name="T2" fmla="*/ 2152 w 2917"/>
                      <a:gd name="T3" fmla="*/ 28 h 2394"/>
                      <a:gd name="T4" fmla="*/ 2377 w 2917"/>
                      <a:gd name="T5" fmla="*/ 233 h 2394"/>
                      <a:gd name="T6" fmla="*/ 2515 w 2917"/>
                      <a:gd name="T7" fmla="*/ 382 h 2394"/>
                      <a:gd name="T8" fmla="*/ 2607 w 2917"/>
                      <a:gd name="T9" fmla="*/ 496 h 2394"/>
                      <a:gd name="T10" fmla="*/ 2695 w 2917"/>
                      <a:gd name="T11" fmla="*/ 619 h 2394"/>
                      <a:gd name="T12" fmla="*/ 2774 w 2917"/>
                      <a:gd name="T13" fmla="*/ 753 h 2394"/>
                      <a:gd name="T14" fmla="*/ 2840 w 2917"/>
                      <a:gd name="T15" fmla="*/ 893 h 2394"/>
                      <a:gd name="T16" fmla="*/ 2888 w 2917"/>
                      <a:gd name="T17" fmla="*/ 1039 h 2394"/>
                      <a:gd name="T18" fmla="*/ 2910 w 2917"/>
                      <a:gd name="T19" fmla="*/ 1152 h 2394"/>
                      <a:gd name="T20" fmla="*/ 2917 w 2917"/>
                      <a:gd name="T21" fmla="*/ 1229 h 2394"/>
                      <a:gd name="T22" fmla="*/ 2917 w 2917"/>
                      <a:gd name="T23" fmla="*/ 1305 h 2394"/>
                      <a:gd name="T24" fmla="*/ 2910 w 2917"/>
                      <a:gd name="T25" fmla="*/ 1383 h 2394"/>
                      <a:gd name="T26" fmla="*/ 2895 w 2917"/>
                      <a:gd name="T27" fmla="*/ 1461 h 2394"/>
                      <a:gd name="T28" fmla="*/ 2871 w 2917"/>
                      <a:gd name="T29" fmla="*/ 1538 h 2394"/>
                      <a:gd name="T30" fmla="*/ 2839 w 2917"/>
                      <a:gd name="T31" fmla="*/ 1616 h 2394"/>
                      <a:gd name="T32" fmla="*/ 2796 w 2917"/>
                      <a:gd name="T33" fmla="*/ 1694 h 2394"/>
                      <a:gd name="T34" fmla="*/ 2771 w 2917"/>
                      <a:gd name="T35" fmla="*/ 1733 h 2394"/>
                      <a:gd name="T36" fmla="*/ 2739 w 2917"/>
                      <a:gd name="T37" fmla="*/ 1779 h 2394"/>
                      <a:gd name="T38" fmla="*/ 2666 w 2917"/>
                      <a:gd name="T39" fmla="*/ 1865 h 2394"/>
                      <a:gd name="T40" fmla="*/ 2587 w 2917"/>
                      <a:gd name="T41" fmla="*/ 1943 h 2394"/>
                      <a:gd name="T42" fmla="*/ 2502 w 2917"/>
                      <a:gd name="T43" fmla="*/ 2014 h 2394"/>
                      <a:gd name="T44" fmla="*/ 2411 w 2917"/>
                      <a:gd name="T45" fmla="*/ 2076 h 2394"/>
                      <a:gd name="T46" fmla="*/ 2314 w 2917"/>
                      <a:gd name="T47" fmla="*/ 2133 h 2394"/>
                      <a:gd name="T48" fmla="*/ 2211 w 2917"/>
                      <a:gd name="T49" fmla="*/ 2183 h 2394"/>
                      <a:gd name="T50" fmla="*/ 2105 w 2917"/>
                      <a:gd name="T51" fmla="*/ 2227 h 2394"/>
                      <a:gd name="T52" fmla="*/ 1941 w 2917"/>
                      <a:gd name="T53" fmla="*/ 2281 h 2394"/>
                      <a:gd name="T54" fmla="*/ 1712 w 2917"/>
                      <a:gd name="T55" fmla="*/ 2334 h 2394"/>
                      <a:gd name="T56" fmla="*/ 1478 w 2917"/>
                      <a:gd name="T57" fmla="*/ 2369 h 2394"/>
                      <a:gd name="T58" fmla="*/ 1245 w 2917"/>
                      <a:gd name="T59" fmla="*/ 2389 h 2394"/>
                      <a:gd name="T60" fmla="*/ 1018 w 2917"/>
                      <a:gd name="T61" fmla="*/ 2394 h 2394"/>
                      <a:gd name="T62" fmla="*/ 800 w 2917"/>
                      <a:gd name="T63" fmla="*/ 2390 h 2394"/>
                      <a:gd name="T64" fmla="*/ 502 w 2917"/>
                      <a:gd name="T65" fmla="*/ 2369 h 2394"/>
                      <a:gd name="T66" fmla="*/ 65 w 2917"/>
                      <a:gd name="T67" fmla="*/ 2311 h 2394"/>
                      <a:gd name="T68" fmla="*/ 0 w 2917"/>
                      <a:gd name="T69" fmla="*/ 2297 h 2394"/>
                      <a:gd name="T70" fmla="*/ 34 w 2917"/>
                      <a:gd name="T71" fmla="*/ 2294 h 2394"/>
                      <a:gd name="T72" fmla="*/ 272 w 2917"/>
                      <a:gd name="T73" fmla="*/ 2256 h 2394"/>
                      <a:gd name="T74" fmla="*/ 501 w 2917"/>
                      <a:gd name="T75" fmla="*/ 2205 h 2394"/>
                      <a:gd name="T76" fmla="*/ 699 w 2917"/>
                      <a:gd name="T77" fmla="*/ 2144 h 2394"/>
                      <a:gd name="T78" fmla="*/ 840 w 2917"/>
                      <a:gd name="T79" fmla="*/ 2093 h 2394"/>
                      <a:gd name="T80" fmla="*/ 985 w 2917"/>
                      <a:gd name="T81" fmla="*/ 2032 h 2394"/>
                      <a:gd name="T82" fmla="*/ 1133 w 2917"/>
                      <a:gd name="T83" fmla="*/ 1960 h 2394"/>
                      <a:gd name="T84" fmla="*/ 1281 w 2917"/>
                      <a:gd name="T85" fmla="*/ 1877 h 2394"/>
                      <a:gd name="T86" fmla="*/ 1427 w 2917"/>
                      <a:gd name="T87" fmla="*/ 1782 h 2394"/>
                      <a:gd name="T88" fmla="*/ 1569 w 2917"/>
                      <a:gd name="T89" fmla="*/ 1673 h 2394"/>
                      <a:gd name="T90" fmla="*/ 1702 w 2917"/>
                      <a:gd name="T91" fmla="*/ 1550 h 2394"/>
                      <a:gd name="T92" fmla="*/ 1767 w 2917"/>
                      <a:gd name="T93" fmla="*/ 1483 h 2394"/>
                      <a:gd name="T94" fmla="*/ 1810 w 2917"/>
                      <a:gd name="T95" fmla="*/ 1433 h 2394"/>
                      <a:gd name="T96" fmla="*/ 1884 w 2917"/>
                      <a:gd name="T97" fmla="*/ 1327 h 2394"/>
                      <a:gd name="T98" fmla="*/ 1946 w 2917"/>
                      <a:gd name="T99" fmla="*/ 1214 h 2394"/>
                      <a:gd name="T100" fmla="*/ 1998 w 2917"/>
                      <a:gd name="T101" fmla="*/ 1095 h 2394"/>
                      <a:gd name="T102" fmla="*/ 2038 w 2917"/>
                      <a:gd name="T103" fmla="*/ 973 h 2394"/>
                      <a:gd name="T104" fmla="*/ 2070 w 2917"/>
                      <a:gd name="T105" fmla="*/ 849 h 2394"/>
                      <a:gd name="T106" fmla="*/ 2104 w 2917"/>
                      <a:gd name="T107" fmla="*/ 666 h 2394"/>
                      <a:gd name="T108" fmla="*/ 2125 w 2917"/>
                      <a:gd name="T109" fmla="*/ 435 h 2394"/>
                      <a:gd name="T110" fmla="*/ 2129 w 2917"/>
                      <a:gd name="T111" fmla="*/ 238 h 2394"/>
                      <a:gd name="T112" fmla="*/ 2118 w 2917"/>
                      <a:gd name="T113" fmla="*/ 30 h 2394"/>
                      <a:gd name="T114" fmla="*/ 2114 w 2917"/>
                      <a:gd name="T115" fmla="*/ 0 h 23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2917" h="2394">
                        <a:moveTo>
                          <a:pt x="2114" y="0"/>
                        </a:moveTo>
                        <a:lnTo>
                          <a:pt x="2152" y="28"/>
                        </a:lnTo>
                        <a:lnTo>
                          <a:pt x="2377" y="233"/>
                        </a:lnTo>
                        <a:lnTo>
                          <a:pt x="2515" y="382"/>
                        </a:lnTo>
                        <a:lnTo>
                          <a:pt x="2607" y="496"/>
                        </a:lnTo>
                        <a:lnTo>
                          <a:pt x="2695" y="619"/>
                        </a:lnTo>
                        <a:lnTo>
                          <a:pt x="2774" y="753"/>
                        </a:lnTo>
                        <a:lnTo>
                          <a:pt x="2840" y="893"/>
                        </a:lnTo>
                        <a:lnTo>
                          <a:pt x="2888" y="1039"/>
                        </a:lnTo>
                        <a:lnTo>
                          <a:pt x="2910" y="1152"/>
                        </a:lnTo>
                        <a:lnTo>
                          <a:pt x="2917" y="1229"/>
                        </a:lnTo>
                        <a:lnTo>
                          <a:pt x="2917" y="1305"/>
                        </a:lnTo>
                        <a:lnTo>
                          <a:pt x="2910" y="1383"/>
                        </a:lnTo>
                        <a:lnTo>
                          <a:pt x="2895" y="1461"/>
                        </a:lnTo>
                        <a:lnTo>
                          <a:pt x="2871" y="1538"/>
                        </a:lnTo>
                        <a:lnTo>
                          <a:pt x="2839" y="1616"/>
                        </a:lnTo>
                        <a:lnTo>
                          <a:pt x="2796" y="1694"/>
                        </a:lnTo>
                        <a:lnTo>
                          <a:pt x="2771" y="1733"/>
                        </a:lnTo>
                        <a:lnTo>
                          <a:pt x="2739" y="1779"/>
                        </a:lnTo>
                        <a:lnTo>
                          <a:pt x="2666" y="1865"/>
                        </a:lnTo>
                        <a:lnTo>
                          <a:pt x="2587" y="1943"/>
                        </a:lnTo>
                        <a:lnTo>
                          <a:pt x="2502" y="2014"/>
                        </a:lnTo>
                        <a:lnTo>
                          <a:pt x="2411" y="2076"/>
                        </a:lnTo>
                        <a:lnTo>
                          <a:pt x="2314" y="2133"/>
                        </a:lnTo>
                        <a:lnTo>
                          <a:pt x="2211" y="2183"/>
                        </a:lnTo>
                        <a:lnTo>
                          <a:pt x="2105" y="2227"/>
                        </a:lnTo>
                        <a:lnTo>
                          <a:pt x="1941" y="2281"/>
                        </a:lnTo>
                        <a:lnTo>
                          <a:pt x="1712" y="2334"/>
                        </a:lnTo>
                        <a:lnTo>
                          <a:pt x="1478" y="2369"/>
                        </a:lnTo>
                        <a:lnTo>
                          <a:pt x="1245" y="2389"/>
                        </a:lnTo>
                        <a:lnTo>
                          <a:pt x="1018" y="2394"/>
                        </a:lnTo>
                        <a:lnTo>
                          <a:pt x="800" y="2390"/>
                        </a:lnTo>
                        <a:lnTo>
                          <a:pt x="502" y="2369"/>
                        </a:lnTo>
                        <a:lnTo>
                          <a:pt x="65" y="2311"/>
                        </a:lnTo>
                        <a:lnTo>
                          <a:pt x="0" y="2297"/>
                        </a:lnTo>
                        <a:lnTo>
                          <a:pt x="34" y="2294"/>
                        </a:lnTo>
                        <a:lnTo>
                          <a:pt x="272" y="2256"/>
                        </a:lnTo>
                        <a:lnTo>
                          <a:pt x="501" y="2205"/>
                        </a:lnTo>
                        <a:lnTo>
                          <a:pt x="699" y="2144"/>
                        </a:lnTo>
                        <a:lnTo>
                          <a:pt x="840" y="2093"/>
                        </a:lnTo>
                        <a:lnTo>
                          <a:pt x="985" y="2032"/>
                        </a:lnTo>
                        <a:lnTo>
                          <a:pt x="1133" y="1960"/>
                        </a:lnTo>
                        <a:lnTo>
                          <a:pt x="1281" y="1877"/>
                        </a:lnTo>
                        <a:lnTo>
                          <a:pt x="1427" y="1782"/>
                        </a:lnTo>
                        <a:lnTo>
                          <a:pt x="1569" y="1673"/>
                        </a:lnTo>
                        <a:lnTo>
                          <a:pt x="1702" y="1550"/>
                        </a:lnTo>
                        <a:lnTo>
                          <a:pt x="1767" y="1483"/>
                        </a:lnTo>
                        <a:lnTo>
                          <a:pt x="1810" y="1433"/>
                        </a:lnTo>
                        <a:lnTo>
                          <a:pt x="1884" y="1327"/>
                        </a:lnTo>
                        <a:lnTo>
                          <a:pt x="1946" y="1214"/>
                        </a:lnTo>
                        <a:lnTo>
                          <a:pt x="1998" y="1095"/>
                        </a:lnTo>
                        <a:lnTo>
                          <a:pt x="2038" y="973"/>
                        </a:lnTo>
                        <a:lnTo>
                          <a:pt x="2070" y="849"/>
                        </a:lnTo>
                        <a:lnTo>
                          <a:pt x="2104" y="666"/>
                        </a:lnTo>
                        <a:lnTo>
                          <a:pt x="2125" y="435"/>
                        </a:lnTo>
                        <a:lnTo>
                          <a:pt x="2129" y="238"/>
                        </a:lnTo>
                        <a:lnTo>
                          <a:pt x="2118" y="30"/>
                        </a:lnTo>
                        <a:lnTo>
                          <a:pt x="2114" y="0"/>
                        </a:lnTo>
                        <a:close/>
                      </a:path>
                    </a:pathLst>
                  </a:custGeom>
                  <a:solidFill>
                    <a:schemeClr val="accent5"/>
                  </a:solidFill>
                  <a:ln w="9525">
                    <a:solidFill>
                      <a:schemeClr val="bg1"/>
                    </a:solidFill>
                    <a:round/>
                  </a:ln>
                </p:spPr>
                <p:txBody>
                  <a:bodyPr vert="horz" wrap="square" lIns="91440" tIns="365760" rIns="274320" bIns="45720" numCol="1" anchor="ctr" anchorCtr="0" compatLnSpc="1"/>
                  <a:lstStyle/>
                  <a:p>
                    <a:pPr algn="r"/>
                    <a:endParaRPr lang="en-US" sz="1600" b="1">
                      <a:solidFill>
                        <a:schemeClr val="bg1"/>
                      </a:solidFill>
                    </a:endParaRPr>
                  </a:p>
                </p:txBody>
              </p:sp>
              <p:pic>
                <p:nvPicPr>
                  <p:cNvPr id="25" name="Picture 42"/>
                  <p:cNvPicPr/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659473" y="4341269"/>
                    <a:ext cx="555761" cy="615612"/>
                  </a:xfrm>
                  <a:prstGeom prst="rect">
                    <a:avLst/>
                  </a:prstGeom>
                </p:spPr>
              </p:pic>
              <p:sp>
                <p:nvSpPr>
                  <p:cNvPr id="26" name="Freeform 3035"/>
                  <p:cNvSpPr/>
                  <p:nvPr/>
                </p:nvSpPr>
                <p:spPr bwMode="auto">
                  <a:xfrm>
                    <a:off x="3513800" y="3194245"/>
                    <a:ext cx="1240327" cy="2022215"/>
                  </a:xfrm>
                  <a:custGeom>
                    <a:avLst/>
                    <a:gdLst>
                      <a:gd name="T0" fmla="*/ 1946 w 1946"/>
                      <a:gd name="T1" fmla="*/ 2979 h 3175"/>
                      <a:gd name="T2" fmla="*/ 1904 w 1946"/>
                      <a:gd name="T3" fmla="*/ 2998 h 3175"/>
                      <a:gd name="T4" fmla="*/ 1613 w 1946"/>
                      <a:gd name="T5" fmla="*/ 3091 h 3175"/>
                      <a:gd name="T6" fmla="*/ 1415 w 1946"/>
                      <a:gd name="T7" fmla="*/ 3135 h 3175"/>
                      <a:gd name="T8" fmla="*/ 1271 w 1946"/>
                      <a:gd name="T9" fmla="*/ 3158 h 3175"/>
                      <a:gd name="T10" fmla="*/ 1120 w 1946"/>
                      <a:gd name="T11" fmla="*/ 3173 h 3175"/>
                      <a:gd name="T12" fmla="*/ 965 w 1946"/>
                      <a:gd name="T13" fmla="*/ 3175 h 3175"/>
                      <a:gd name="T14" fmla="*/ 811 w 1946"/>
                      <a:gd name="T15" fmla="*/ 3162 h 3175"/>
                      <a:gd name="T16" fmla="*/ 659 w 1946"/>
                      <a:gd name="T17" fmla="*/ 3131 h 3175"/>
                      <a:gd name="T18" fmla="*/ 552 w 1946"/>
                      <a:gd name="T19" fmla="*/ 3092 h 3175"/>
                      <a:gd name="T20" fmla="*/ 482 w 1946"/>
                      <a:gd name="T21" fmla="*/ 3061 h 3175"/>
                      <a:gd name="T22" fmla="*/ 414 w 1946"/>
                      <a:gd name="T23" fmla="*/ 3022 h 3175"/>
                      <a:gd name="T24" fmla="*/ 351 w 1946"/>
                      <a:gd name="T25" fmla="*/ 2977 h 3175"/>
                      <a:gd name="T26" fmla="*/ 291 w 1946"/>
                      <a:gd name="T27" fmla="*/ 2925 h 3175"/>
                      <a:gd name="T28" fmla="*/ 236 w 1946"/>
                      <a:gd name="T29" fmla="*/ 2867 h 3175"/>
                      <a:gd name="T30" fmla="*/ 185 w 1946"/>
                      <a:gd name="T31" fmla="*/ 2799 h 3175"/>
                      <a:gd name="T32" fmla="*/ 138 w 1946"/>
                      <a:gd name="T33" fmla="*/ 2724 h 3175"/>
                      <a:gd name="T34" fmla="*/ 118 w 1946"/>
                      <a:gd name="T35" fmla="*/ 2683 h 3175"/>
                      <a:gd name="T36" fmla="*/ 94 w 1946"/>
                      <a:gd name="T37" fmla="*/ 2631 h 3175"/>
                      <a:gd name="T38" fmla="*/ 55 w 1946"/>
                      <a:gd name="T39" fmla="*/ 2526 h 3175"/>
                      <a:gd name="T40" fmla="*/ 27 w 1946"/>
                      <a:gd name="T41" fmla="*/ 2418 h 3175"/>
                      <a:gd name="T42" fmla="*/ 9 w 1946"/>
                      <a:gd name="T43" fmla="*/ 2309 h 3175"/>
                      <a:gd name="T44" fmla="*/ 0 w 1946"/>
                      <a:gd name="T45" fmla="*/ 2198 h 3175"/>
                      <a:gd name="T46" fmla="*/ 0 w 1946"/>
                      <a:gd name="T47" fmla="*/ 2085 h 3175"/>
                      <a:gd name="T48" fmla="*/ 7 w 1946"/>
                      <a:gd name="T49" fmla="*/ 1972 h 3175"/>
                      <a:gd name="T50" fmla="*/ 23 w 1946"/>
                      <a:gd name="T51" fmla="*/ 1860 h 3175"/>
                      <a:gd name="T52" fmla="*/ 58 w 1946"/>
                      <a:gd name="T53" fmla="*/ 1689 h 3175"/>
                      <a:gd name="T54" fmla="*/ 125 w 1946"/>
                      <a:gd name="T55" fmla="*/ 1464 h 3175"/>
                      <a:gd name="T56" fmla="*/ 212 w 1946"/>
                      <a:gd name="T57" fmla="*/ 1244 h 3175"/>
                      <a:gd name="T58" fmla="*/ 312 w 1946"/>
                      <a:gd name="T59" fmla="*/ 1033 h 3175"/>
                      <a:gd name="T60" fmla="*/ 422 w 1946"/>
                      <a:gd name="T61" fmla="*/ 833 h 3175"/>
                      <a:gd name="T62" fmla="*/ 535 w 1946"/>
                      <a:gd name="T63" fmla="*/ 646 h 3175"/>
                      <a:gd name="T64" fmla="*/ 701 w 1946"/>
                      <a:gd name="T65" fmla="*/ 399 h 3175"/>
                      <a:gd name="T66" fmla="*/ 969 w 1946"/>
                      <a:gd name="T67" fmla="*/ 50 h 3175"/>
                      <a:gd name="T68" fmla="*/ 1015 w 1946"/>
                      <a:gd name="T69" fmla="*/ 0 h 3175"/>
                      <a:gd name="T70" fmla="*/ 999 w 1946"/>
                      <a:gd name="T71" fmla="*/ 31 h 3175"/>
                      <a:gd name="T72" fmla="*/ 913 w 1946"/>
                      <a:gd name="T73" fmla="*/ 256 h 3175"/>
                      <a:gd name="T74" fmla="*/ 845 w 1946"/>
                      <a:gd name="T75" fmla="*/ 479 h 3175"/>
                      <a:gd name="T76" fmla="*/ 798 w 1946"/>
                      <a:gd name="T77" fmla="*/ 683 h 3175"/>
                      <a:gd name="T78" fmla="*/ 771 w 1946"/>
                      <a:gd name="T79" fmla="*/ 830 h 3175"/>
                      <a:gd name="T80" fmla="*/ 751 w 1946"/>
                      <a:gd name="T81" fmla="*/ 986 h 3175"/>
                      <a:gd name="T82" fmla="*/ 740 w 1946"/>
                      <a:gd name="T83" fmla="*/ 1149 h 3175"/>
                      <a:gd name="T84" fmla="*/ 737 w 1946"/>
                      <a:gd name="T85" fmla="*/ 1319 h 3175"/>
                      <a:gd name="T86" fmla="*/ 748 w 1946"/>
                      <a:gd name="T87" fmla="*/ 1493 h 3175"/>
                      <a:gd name="T88" fmla="*/ 771 w 1946"/>
                      <a:gd name="T89" fmla="*/ 1670 h 3175"/>
                      <a:gd name="T90" fmla="*/ 810 w 1946"/>
                      <a:gd name="T91" fmla="*/ 1848 h 3175"/>
                      <a:gd name="T92" fmla="*/ 837 w 1946"/>
                      <a:gd name="T93" fmla="*/ 1937 h 3175"/>
                      <a:gd name="T94" fmla="*/ 858 w 1946"/>
                      <a:gd name="T95" fmla="*/ 1998 h 3175"/>
                      <a:gd name="T96" fmla="*/ 912 w 1946"/>
                      <a:gd name="T97" fmla="*/ 2116 h 3175"/>
                      <a:gd name="T98" fmla="*/ 978 w 1946"/>
                      <a:gd name="T99" fmla="*/ 2226 h 3175"/>
                      <a:gd name="T100" fmla="*/ 1056 w 1946"/>
                      <a:gd name="T101" fmla="*/ 2331 h 3175"/>
                      <a:gd name="T102" fmla="*/ 1142 w 1946"/>
                      <a:gd name="T103" fmla="*/ 2427 h 3175"/>
                      <a:gd name="T104" fmla="*/ 1232 w 1946"/>
                      <a:gd name="T105" fmla="*/ 2517 h 3175"/>
                      <a:gd name="T106" fmla="*/ 1375 w 1946"/>
                      <a:gd name="T107" fmla="*/ 2637 h 3175"/>
                      <a:gd name="T108" fmla="*/ 1564 w 1946"/>
                      <a:gd name="T109" fmla="*/ 2771 h 3175"/>
                      <a:gd name="T110" fmla="*/ 1734 w 1946"/>
                      <a:gd name="T111" fmla="*/ 2872 h 3175"/>
                      <a:gd name="T112" fmla="*/ 1919 w 1946"/>
                      <a:gd name="T113" fmla="*/ 2968 h 3175"/>
                      <a:gd name="T114" fmla="*/ 1946 w 1946"/>
                      <a:gd name="T115" fmla="*/ 2979 h 31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1946" h="3175">
                        <a:moveTo>
                          <a:pt x="1946" y="2979"/>
                        </a:moveTo>
                        <a:lnTo>
                          <a:pt x="1904" y="2998"/>
                        </a:lnTo>
                        <a:lnTo>
                          <a:pt x="1613" y="3091"/>
                        </a:lnTo>
                        <a:lnTo>
                          <a:pt x="1415" y="3135"/>
                        </a:lnTo>
                        <a:lnTo>
                          <a:pt x="1271" y="3158"/>
                        </a:lnTo>
                        <a:lnTo>
                          <a:pt x="1120" y="3173"/>
                        </a:lnTo>
                        <a:lnTo>
                          <a:pt x="965" y="3175"/>
                        </a:lnTo>
                        <a:lnTo>
                          <a:pt x="811" y="3162"/>
                        </a:lnTo>
                        <a:lnTo>
                          <a:pt x="659" y="3131"/>
                        </a:lnTo>
                        <a:lnTo>
                          <a:pt x="552" y="3092"/>
                        </a:lnTo>
                        <a:lnTo>
                          <a:pt x="482" y="3061"/>
                        </a:lnTo>
                        <a:lnTo>
                          <a:pt x="414" y="3022"/>
                        </a:lnTo>
                        <a:lnTo>
                          <a:pt x="351" y="2977"/>
                        </a:lnTo>
                        <a:lnTo>
                          <a:pt x="291" y="2925"/>
                        </a:lnTo>
                        <a:lnTo>
                          <a:pt x="236" y="2867"/>
                        </a:lnTo>
                        <a:lnTo>
                          <a:pt x="185" y="2799"/>
                        </a:lnTo>
                        <a:lnTo>
                          <a:pt x="138" y="2724"/>
                        </a:lnTo>
                        <a:lnTo>
                          <a:pt x="118" y="2683"/>
                        </a:lnTo>
                        <a:lnTo>
                          <a:pt x="94" y="2631"/>
                        </a:lnTo>
                        <a:lnTo>
                          <a:pt x="55" y="2526"/>
                        </a:lnTo>
                        <a:lnTo>
                          <a:pt x="27" y="2418"/>
                        </a:lnTo>
                        <a:lnTo>
                          <a:pt x="9" y="2309"/>
                        </a:lnTo>
                        <a:lnTo>
                          <a:pt x="0" y="2198"/>
                        </a:lnTo>
                        <a:lnTo>
                          <a:pt x="0" y="2085"/>
                        </a:lnTo>
                        <a:lnTo>
                          <a:pt x="7" y="1972"/>
                        </a:lnTo>
                        <a:lnTo>
                          <a:pt x="23" y="1860"/>
                        </a:lnTo>
                        <a:lnTo>
                          <a:pt x="58" y="1689"/>
                        </a:lnTo>
                        <a:lnTo>
                          <a:pt x="125" y="1464"/>
                        </a:lnTo>
                        <a:lnTo>
                          <a:pt x="212" y="1244"/>
                        </a:lnTo>
                        <a:lnTo>
                          <a:pt x="312" y="1033"/>
                        </a:lnTo>
                        <a:lnTo>
                          <a:pt x="422" y="833"/>
                        </a:lnTo>
                        <a:lnTo>
                          <a:pt x="535" y="646"/>
                        </a:lnTo>
                        <a:lnTo>
                          <a:pt x="701" y="399"/>
                        </a:lnTo>
                        <a:lnTo>
                          <a:pt x="969" y="50"/>
                        </a:lnTo>
                        <a:lnTo>
                          <a:pt x="1015" y="0"/>
                        </a:lnTo>
                        <a:lnTo>
                          <a:pt x="999" y="31"/>
                        </a:lnTo>
                        <a:lnTo>
                          <a:pt x="913" y="256"/>
                        </a:lnTo>
                        <a:lnTo>
                          <a:pt x="845" y="479"/>
                        </a:lnTo>
                        <a:lnTo>
                          <a:pt x="798" y="683"/>
                        </a:lnTo>
                        <a:lnTo>
                          <a:pt x="771" y="830"/>
                        </a:lnTo>
                        <a:lnTo>
                          <a:pt x="751" y="986"/>
                        </a:lnTo>
                        <a:lnTo>
                          <a:pt x="740" y="1149"/>
                        </a:lnTo>
                        <a:lnTo>
                          <a:pt x="737" y="1319"/>
                        </a:lnTo>
                        <a:lnTo>
                          <a:pt x="748" y="1493"/>
                        </a:lnTo>
                        <a:lnTo>
                          <a:pt x="771" y="1670"/>
                        </a:lnTo>
                        <a:lnTo>
                          <a:pt x="810" y="1848"/>
                        </a:lnTo>
                        <a:lnTo>
                          <a:pt x="837" y="1937"/>
                        </a:lnTo>
                        <a:lnTo>
                          <a:pt x="858" y="1998"/>
                        </a:lnTo>
                        <a:lnTo>
                          <a:pt x="912" y="2116"/>
                        </a:lnTo>
                        <a:lnTo>
                          <a:pt x="978" y="2226"/>
                        </a:lnTo>
                        <a:lnTo>
                          <a:pt x="1056" y="2331"/>
                        </a:lnTo>
                        <a:lnTo>
                          <a:pt x="1142" y="2427"/>
                        </a:lnTo>
                        <a:lnTo>
                          <a:pt x="1232" y="2517"/>
                        </a:lnTo>
                        <a:lnTo>
                          <a:pt x="1375" y="2637"/>
                        </a:lnTo>
                        <a:lnTo>
                          <a:pt x="1564" y="2771"/>
                        </a:lnTo>
                        <a:lnTo>
                          <a:pt x="1734" y="2872"/>
                        </a:lnTo>
                        <a:lnTo>
                          <a:pt x="1919" y="2968"/>
                        </a:lnTo>
                        <a:lnTo>
                          <a:pt x="1946" y="2979"/>
                        </a:lnTo>
                        <a:close/>
                      </a:path>
                    </a:pathLst>
                  </a:custGeom>
                  <a:solidFill>
                    <a:srgbClr val="00B050"/>
                  </a:solidFill>
                  <a:ln w="9525">
                    <a:solidFill>
                      <a:schemeClr val="bg1"/>
                    </a:solidFill>
                    <a:round/>
                  </a:ln>
                </p:spPr>
                <p:txBody>
                  <a:bodyPr vert="horz" wrap="square" lIns="182880" tIns="45720" rIns="0" bIns="457200" numCol="1" anchor="b" anchorCtr="0" compatLnSpc="1"/>
                  <a:lstStyle/>
                  <a:p>
                    <a:endParaRPr lang="en-US" sz="1600" b="1" dirty="0">
                      <a:solidFill>
                        <a:schemeClr val="bg1"/>
                      </a:solidFill>
                    </a:endParaRPr>
                  </a:p>
                </p:txBody>
              </p:sp>
              <p:pic>
                <p:nvPicPr>
                  <p:cNvPr id="27" name="Picture 46"/>
                  <p:cNvPicPr/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614600" y="4455246"/>
                    <a:ext cx="455373" cy="455373"/>
                  </a:xfrm>
                  <a:prstGeom prst="rect">
                    <a:avLst/>
                  </a:prstGeom>
                </p:spPr>
              </p:pic>
              <p:sp>
                <p:nvSpPr>
                  <p:cNvPr id="28" name="Rectangle 47"/>
                  <p:cNvSpPr/>
                  <p:nvPr/>
                </p:nvSpPr>
                <p:spPr>
                  <a:xfrm>
                    <a:off x="3616397" y="4455246"/>
                    <a:ext cx="150603" cy="161616"/>
                  </a:xfrm>
                  <a:prstGeom prst="rect">
                    <a:avLst/>
                  </a:prstGeom>
                  <a:solidFill>
                    <a:srgbClr val="00B050"/>
                  </a:solidFill>
                  <a:ln w="9525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      <a:noAutofit/>
                  </a:bodyPr>
                  <a:lstStyle/>
                  <a:p>
                    <a:pPr algn="ctr"/>
                    <a:endParaRPr lang="en-US" sz="120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29" name="Freeform 3036"/>
                  <p:cNvSpPr/>
                  <p:nvPr/>
                </p:nvSpPr>
                <p:spPr bwMode="auto">
                  <a:xfrm>
                    <a:off x="4153065" y="2656854"/>
                    <a:ext cx="1940716" cy="1349841"/>
                  </a:xfrm>
                  <a:custGeom>
                    <a:avLst/>
                    <a:gdLst>
                      <a:gd name="T0" fmla="*/ 0 w 3046"/>
                      <a:gd name="T1" fmla="*/ 1439 h 2121"/>
                      <a:gd name="T2" fmla="*/ 5 w 3046"/>
                      <a:gd name="T3" fmla="*/ 1391 h 2121"/>
                      <a:gd name="T4" fmla="*/ 70 w 3046"/>
                      <a:gd name="T5" fmla="*/ 1093 h 2121"/>
                      <a:gd name="T6" fmla="*/ 131 w 3046"/>
                      <a:gd name="T7" fmla="*/ 900 h 2121"/>
                      <a:gd name="T8" fmla="*/ 183 w 3046"/>
                      <a:gd name="T9" fmla="*/ 764 h 2121"/>
                      <a:gd name="T10" fmla="*/ 246 w 3046"/>
                      <a:gd name="T11" fmla="*/ 625 h 2121"/>
                      <a:gd name="T12" fmla="*/ 321 w 3046"/>
                      <a:gd name="T13" fmla="*/ 490 h 2121"/>
                      <a:gd name="T14" fmla="*/ 409 w 3046"/>
                      <a:gd name="T15" fmla="*/ 363 h 2121"/>
                      <a:gd name="T16" fmla="*/ 512 w 3046"/>
                      <a:gd name="T17" fmla="*/ 248 h 2121"/>
                      <a:gd name="T18" fmla="*/ 600 w 3046"/>
                      <a:gd name="T19" fmla="*/ 173 h 2121"/>
                      <a:gd name="T20" fmla="*/ 662 w 3046"/>
                      <a:gd name="T21" fmla="*/ 129 h 2121"/>
                      <a:gd name="T22" fmla="*/ 728 w 3046"/>
                      <a:gd name="T23" fmla="*/ 90 h 2121"/>
                      <a:gd name="T24" fmla="*/ 800 w 3046"/>
                      <a:gd name="T25" fmla="*/ 57 h 2121"/>
                      <a:gd name="T26" fmla="*/ 873 w 3046"/>
                      <a:gd name="T27" fmla="*/ 31 h 2121"/>
                      <a:gd name="T28" fmla="*/ 954 w 3046"/>
                      <a:gd name="T29" fmla="*/ 13 h 2121"/>
                      <a:gd name="T30" fmla="*/ 1037 w 3046"/>
                      <a:gd name="T31" fmla="*/ 3 h 2121"/>
                      <a:gd name="T32" fmla="*/ 1125 w 3046"/>
                      <a:gd name="T33" fmla="*/ 0 h 2121"/>
                      <a:gd name="T34" fmla="*/ 1172 w 3046"/>
                      <a:gd name="T35" fmla="*/ 3 h 2121"/>
                      <a:gd name="T36" fmla="*/ 1229 w 3046"/>
                      <a:gd name="T37" fmla="*/ 8 h 2121"/>
                      <a:gd name="T38" fmla="*/ 1339 w 3046"/>
                      <a:gd name="T39" fmla="*/ 26 h 2121"/>
                      <a:gd name="T40" fmla="*/ 1445 w 3046"/>
                      <a:gd name="T41" fmla="*/ 56 h 2121"/>
                      <a:gd name="T42" fmla="*/ 1550 w 3046"/>
                      <a:gd name="T43" fmla="*/ 95 h 2121"/>
                      <a:gd name="T44" fmla="*/ 1650 w 3046"/>
                      <a:gd name="T45" fmla="*/ 143 h 2121"/>
                      <a:gd name="T46" fmla="*/ 1747 w 3046"/>
                      <a:gd name="T47" fmla="*/ 199 h 2121"/>
                      <a:gd name="T48" fmla="*/ 1842 w 3046"/>
                      <a:gd name="T49" fmla="*/ 262 h 2121"/>
                      <a:gd name="T50" fmla="*/ 1932 w 3046"/>
                      <a:gd name="T51" fmla="*/ 332 h 2121"/>
                      <a:gd name="T52" fmla="*/ 2062 w 3046"/>
                      <a:gd name="T53" fmla="*/ 447 h 2121"/>
                      <a:gd name="T54" fmla="*/ 2223 w 3046"/>
                      <a:gd name="T55" fmla="*/ 619 h 2121"/>
                      <a:gd name="T56" fmla="*/ 2369 w 3046"/>
                      <a:gd name="T57" fmla="*/ 804 h 2121"/>
                      <a:gd name="T58" fmla="*/ 2503 w 3046"/>
                      <a:gd name="T59" fmla="*/ 997 h 2121"/>
                      <a:gd name="T60" fmla="*/ 2622 w 3046"/>
                      <a:gd name="T61" fmla="*/ 1191 h 2121"/>
                      <a:gd name="T62" fmla="*/ 2726 w 3046"/>
                      <a:gd name="T63" fmla="*/ 1382 h 2121"/>
                      <a:gd name="T64" fmla="*/ 2858 w 3046"/>
                      <a:gd name="T65" fmla="*/ 1649 h 2121"/>
                      <a:gd name="T66" fmla="*/ 3025 w 3046"/>
                      <a:gd name="T67" fmla="*/ 2057 h 2121"/>
                      <a:gd name="T68" fmla="*/ 3046 w 3046"/>
                      <a:gd name="T69" fmla="*/ 2121 h 2121"/>
                      <a:gd name="T70" fmla="*/ 3026 w 3046"/>
                      <a:gd name="T71" fmla="*/ 2092 h 2121"/>
                      <a:gd name="T72" fmla="*/ 2876 w 3046"/>
                      <a:gd name="T73" fmla="*/ 1904 h 2121"/>
                      <a:gd name="T74" fmla="*/ 2715 w 3046"/>
                      <a:gd name="T75" fmla="*/ 1733 h 2121"/>
                      <a:gd name="T76" fmla="*/ 2564 w 3046"/>
                      <a:gd name="T77" fmla="*/ 1592 h 2121"/>
                      <a:gd name="T78" fmla="*/ 2450 w 3046"/>
                      <a:gd name="T79" fmla="*/ 1495 h 2121"/>
                      <a:gd name="T80" fmla="*/ 2324 w 3046"/>
                      <a:gd name="T81" fmla="*/ 1400 h 2121"/>
                      <a:gd name="T82" fmla="*/ 2188 w 3046"/>
                      <a:gd name="T83" fmla="*/ 1307 h 2121"/>
                      <a:gd name="T84" fmla="*/ 2043 w 3046"/>
                      <a:gd name="T85" fmla="*/ 1221 h 2121"/>
                      <a:gd name="T86" fmla="*/ 1887 w 3046"/>
                      <a:gd name="T87" fmla="*/ 1142 h 2121"/>
                      <a:gd name="T88" fmla="*/ 1721 w 3046"/>
                      <a:gd name="T89" fmla="*/ 1075 h 2121"/>
                      <a:gd name="T90" fmla="*/ 1547 w 3046"/>
                      <a:gd name="T91" fmla="*/ 1019 h 2121"/>
                      <a:gd name="T92" fmla="*/ 1458 w 3046"/>
                      <a:gd name="T93" fmla="*/ 998 h 2121"/>
                      <a:gd name="T94" fmla="*/ 1393 w 3046"/>
                      <a:gd name="T95" fmla="*/ 985 h 2121"/>
                      <a:gd name="T96" fmla="*/ 1265 w 3046"/>
                      <a:gd name="T97" fmla="*/ 974 h 2121"/>
                      <a:gd name="T98" fmla="*/ 1135 w 3046"/>
                      <a:gd name="T99" fmla="*/ 976 h 2121"/>
                      <a:gd name="T100" fmla="*/ 1007 w 3046"/>
                      <a:gd name="T101" fmla="*/ 992 h 2121"/>
                      <a:gd name="T102" fmla="*/ 880 w 3046"/>
                      <a:gd name="T103" fmla="*/ 1018 h 2121"/>
                      <a:gd name="T104" fmla="*/ 757 w 3046"/>
                      <a:gd name="T105" fmla="*/ 1051 h 2121"/>
                      <a:gd name="T106" fmla="*/ 582 w 3046"/>
                      <a:gd name="T107" fmla="*/ 1114 h 2121"/>
                      <a:gd name="T108" fmla="*/ 372 w 3046"/>
                      <a:gd name="T109" fmla="*/ 1211 h 2121"/>
                      <a:gd name="T110" fmla="*/ 199 w 3046"/>
                      <a:gd name="T111" fmla="*/ 1307 h 2121"/>
                      <a:gd name="T112" fmla="*/ 24 w 3046"/>
                      <a:gd name="T113" fmla="*/ 1420 h 2121"/>
                      <a:gd name="T114" fmla="*/ 0 w 3046"/>
                      <a:gd name="T115" fmla="*/ 1439 h 2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3046" h="2121">
                        <a:moveTo>
                          <a:pt x="0" y="1439"/>
                        </a:moveTo>
                        <a:lnTo>
                          <a:pt x="5" y="1391"/>
                        </a:lnTo>
                        <a:lnTo>
                          <a:pt x="70" y="1093"/>
                        </a:lnTo>
                        <a:lnTo>
                          <a:pt x="131" y="900"/>
                        </a:lnTo>
                        <a:lnTo>
                          <a:pt x="183" y="764"/>
                        </a:lnTo>
                        <a:lnTo>
                          <a:pt x="246" y="625"/>
                        </a:lnTo>
                        <a:lnTo>
                          <a:pt x="321" y="490"/>
                        </a:lnTo>
                        <a:lnTo>
                          <a:pt x="409" y="363"/>
                        </a:lnTo>
                        <a:lnTo>
                          <a:pt x="512" y="248"/>
                        </a:lnTo>
                        <a:lnTo>
                          <a:pt x="600" y="173"/>
                        </a:lnTo>
                        <a:lnTo>
                          <a:pt x="662" y="129"/>
                        </a:lnTo>
                        <a:lnTo>
                          <a:pt x="728" y="90"/>
                        </a:lnTo>
                        <a:lnTo>
                          <a:pt x="800" y="57"/>
                        </a:lnTo>
                        <a:lnTo>
                          <a:pt x="873" y="31"/>
                        </a:lnTo>
                        <a:lnTo>
                          <a:pt x="954" y="13"/>
                        </a:lnTo>
                        <a:lnTo>
                          <a:pt x="1037" y="3"/>
                        </a:lnTo>
                        <a:lnTo>
                          <a:pt x="1125" y="0"/>
                        </a:lnTo>
                        <a:lnTo>
                          <a:pt x="1172" y="3"/>
                        </a:lnTo>
                        <a:lnTo>
                          <a:pt x="1229" y="8"/>
                        </a:lnTo>
                        <a:lnTo>
                          <a:pt x="1339" y="26"/>
                        </a:lnTo>
                        <a:lnTo>
                          <a:pt x="1445" y="56"/>
                        </a:lnTo>
                        <a:lnTo>
                          <a:pt x="1550" y="95"/>
                        </a:lnTo>
                        <a:lnTo>
                          <a:pt x="1650" y="143"/>
                        </a:lnTo>
                        <a:lnTo>
                          <a:pt x="1747" y="199"/>
                        </a:lnTo>
                        <a:lnTo>
                          <a:pt x="1842" y="262"/>
                        </a:lnTo>
                        <a:lnTo>
                          <a:pt x="1932" y="332"/>
                        </a:lnTo>
                        <a:lnTo>
                          <a:pt x="2062" y="447"/>
                        </a:lnTo>
                        <a:lnTo>
                          <a:pt x="2223" y="619"/>
                        </a:lnTo>
                        <a:lnTo>
                          <a:pt x="2369" y="804"/>
                        </a:lnTo>
                        <a:lnTo>
                          <a:pt x="2503" y="997"/>
                        </a:lnTo>
                        <a:lnTo>
                          <a:pt x="2622" y="1191"/>
                        </a:lnTo>
                        <a:lnTo>
                          <a:pt x="2726" y="1382"/>
                        </a:lnTo>
                        <a:lnTo>
                          <a:pt x="2858" y="1649"/>
                        </a:lnTo>
                        <a:lnTo>
                          <a:pt x="3025" y="2057"/>
                        </a:lnTo>
                        <a:lnTo>
                          <a:pt x="3046" y="2121"/>
                        </a:lnTo>
                        <a:lnTo>
                          <a:pt x="3026" y="2092"/>
                        </a:lnTo>
                        <a:lnTo>
                          <a:pt x="2876" y="1904"/>
                        </a:lnTo>
                        <a:lnTo>
                          <a:pt x="2715" y="1733"/>
                        </a:lnTo>
                        <a:lnTo>
                          <a:pt x="2564" y="1592"/>
                        </a:lnTo>
                        <a:lnTo>
                          <a:pt x="2450" y="1495"/>
                        </a:lnTo>
                        <a:lnTo>
                          <a:pt x="2324" y="1400"/>
                        </a:lnTo>
                        <a:lnTo>
                          <a:pt x="2188" y="1307"/>
                        </a:lnTo>
                        <a:lnTo>
                          <a:pt x="2043" y="1221"/>
                        </a:lnTo>
                        <a:lnTo>
                          <a:pt x="1887" y="1142"/>
                        </a:lnTo>
                        <a:lnTo>
                          <a:pt x="1721" y="1075"/>
                        </a:lnTo>
                        <a:lnTo>
                          <a:pt x="1547" y="1019"/>
                        </a:lnTo>
                        <a:lnTo>
                          <a:pt x="1458" y="998"/>
                        </a:lnTo>
                        <a:lnTo>
                          <a:pt x="1393" y="985"/>
                        </a:lnTo>
                        <a:lnTo>
                          <a:pt x="1265" y="974"/>
                        </a:lnTo>
                        <a:lnTo>
                          <a:pt x="1135" y="976"/>
                        </a:lnTo>
                        <a:lnTo>
                          <a:pt x="1007" y="992"/>
                        </a:lnTo>
                        <a:lnTo>
                          <a:pt x="880" y="1018"/>
                        </a:lnTo>
                        <a:lnTo>
                          <a:pt x="757" y="1051"/>
                        </a:lnTo>
                        <a:lnTo>
                          <a:pt x="582" y="1114"/>
                        </a:lnTo>
                        <a:lnTo>
                          <a:pt x="372" y="1211"/>
                        </a:lnTo>
                        <a:lnTo>
                          <a:pt x="199" y="1307"/>
                        </a:lnTo>
                        <a:lnTo>
                          <a:pt x="24" y="1420"/>
                        </a:lnTo>
                        <a:lnTo>
                          <a:pt x="0" y="1439"/>
                        </a:lnTo>
                        <a:close/>
                      </a:path>
                    </a:pathLst>
                  </a:custGeom>
                  <a:solidFill>
                    <a:srgbClr val="0070C0"/>
                  </a:solidFill>
                  <a:ln w="9525">
                    <a:solidFill>
                      <a:schemeClr val="bg1"/>
                    </a:solidFill>
                    <a:round/>
                  </a:ln>
                </p:spPr>
                <p:txBody>
                  <a:bodyPr vert="horz" wrap="square" lIns="822960" tIns="274320" rIns="91440" bIns="45720" numCol="1" anchor="t" anchorCtr="0" compatLnSpc="1"/>
                  <a:lstStyle/>
                  <a:p>
                    <a:endParaRPr lang="en-US" sz="1600" b="1">
                      <a:solidFill>
                        <a:schemeClr val="bg1"/>
                      </a:solidFill>
                    </a:endParaRPr>
                  </a:p>
                </p:txBody>
              </p:sp>
              <p:pic>
                <p:nvPicPr>
                  <p:cNvPr id="30" name="Рисунок 29"/>
                  <p:cNvPicPr/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563837" y="2665847"/>
                    <a:ext cx="594892" cy="594892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2" name="Freeform 11"/>
                <p:cNvSpPr>
                  <a:spLocks noEditPoints="1"/>
                </p:cNvSpPr>
                <p:nvPr/>
              </p:nvSpPr>
              <p:spPr bwMode="auto">
                <a:xfrm>
                  <a:off x="3410144" y="2562708"/>
                  <a:ext cx="2970712" cy="2884280"/>
                </a:xfrm>
                <a:custGeom>
                  <a:avLst/>
                  <a:gdLst>
                    <a:gd name="T0" fmla="*/ 2500 w 8146"/>
                    <a:gd name="T1" fmla="*/ 757 h 7916"/>
                    <a:gd name="T2" fmla="*/ 3020 w 8146"/>
                    <a:gd name="T3" fmla="*/ 279 h 7916"/>
                    <a:gd name="T4" fmla="*/ 3474 w 8146"/>
                    <a:gd name="T5" fmla="*/ 69 h 7916"/>
                    <a:gd name="T6" fmla="*/ 4012 w 8146"/>
                    <a:gd name="T7" fmla="*/ 0 h 7916"/>
                    <a:gd name="T8" fmla="*/ 4449 w 8146"/>
                    <a:gd name="T9" fmla="*/ 53 h 7916"/>
                    <a:gd name="T10" fmla="*/ 5073 w 8146"/>
                    <a:gd name="T11" fmla="*/ 288 h 7916"/>
                    <a:gd name="T12" fmla="*/ 5617 w 8146"/>
                    <a:gd name="T13" fmla="*/ 652 h 7916"/>
                    <a:gd name="T14" fmla="*/ 6426 w 8146"/>
                    <a:gd name="T15" fmla="*/ 1525 h 7916"/>
                    <a:gd name="T16" fmla="*/ 7070 w 8146"/>
                    <a:gd name="T17" fmla="*/ 2566 h 7916"/>
                    <a:gd name="T18" fmla="*/ 7976 w 8146"/>
                    <a:gd name="T19" fmla="*/ 4829 h 7916"/>
                    <a:gd name="T20" fmla="*/ 8132 w 8146"/>
                    <a:gd name="T21" fmla="*/ 5385 h 7916"/>
                    <a:gd name="T22" fmla="*/ 8132 w 8146"/>
                    <a:gd name="T23" fmla="*/ 5879 h 7916"/>
                    <a:gd name="T24" fmla="*/ 7980 w 8146"/>
                    <a:gd name="T25" fmla="*/ 6383 h 7916"/>
                    <a:gd name="T26" fmla="*/ 7769 w 8146"/>
                    <a:gd name="T27" fmla="*/ 6725 h 7916"/>
                    <a:gd name="T28" fmla="*/ 7296 w 8146"/>
                    <a:gd name="T29" fmla="*/ 7195 h 7916"/>
                    <a:gd name="T30" fmla="*/ 6729 w 8146"/>
                    <a:gd name="T31" fmla="*/ 7524 h 7916"/>
                    <a:gd name="T32" fmla="*/ 5795 w 8146"/>
                    <a:gd name="T33" fmla="*/ 7807 h 7916"/>
                    <a:gd name="T34" fmla="*/ 4538 w 8146"/>
                    <a:gd name="T35" fmla="*/ 7916 h 7916"/>
                    <a:gd name="T36" fmla="*/ 2849 w 8146"/>
                    <a:gd name="T37" fmla="*/ 7771 h 7916"/>
                    <a:gd name="T38" fmla="*/ 1386 w 8146"/>
                    <a:gd name="T39" fmla="*/ 7520 h 7916"/>
                    <a:gd name="T40" fmla="*/ 871 w 8146"/>
                    <a:gd name="T41" fmla="*/ 7291 h 7916"/>
                    <a:gd name="T42" fmla="*/ 490 w 8146"/>
                    <a:gd name="T43" fmla="*/ 6957 h 7916"/>
                    <a:gd name="T44" fmla="*/ 236 w 8146"/>
                    <a:gd name="T45" fmla="*/ 6563 h 7916"/>
                    <a:gd name="T46" fmla="*/ 54 w 8146"/>
                    <a:gd name="T47" fmla="*/ 6033 h 7916"/>
                    <a:gd name="T48" fmla="*/ 0 w 8146"/>
                    <a:gd name="T49" fmla="*/ 5378 h 7916"/>
                    <a:gd name="T50" fmla="*/ 110 w 8146"/>
                    <a:gd name="T51" fmla="*/ 4626 h 7916"/>
                    <a:gd name="T52" fmla="*/ 575 w 8146"/>
                    <a:gd name="T53" fmla="*/ 3426 h 7916"/>
                    <a:gd name="T54" fmla="*/ 1269 w 8146"/>
                    <a:gd name="T55" fmla="*/ 2295 h 7916"/>
                    <a:gd name="T56" fmla="*/ 2440 w 8146"/>
                    <a:gd name="T57" fmla="*/ 1214 h 7916"/>
                    <a:gd name="T58" fmla="*/ 2846 w 8146"/>
                    <a:gd name="T59" fmla="*/ 670 h 7916"/>
                    <a:gd name="T60" fmla="*/ 3254 w 8146"/>
                    <a:gd name="T61" fmla="*/ 373 h 7916"/>
                    <a:gd name="T62" fmla="*/ 3687 w 8146"/>
                    <a:gd name="T63" fmla="*/ 225 h 7916"/>
                    <a:gd name="T64" fmla="*/ 4098 w 8146"/>
                    <a:gd name="T65" fmla="*/ 208 h 7916"/>
                    <a:gd name="T66" fmla="*/ 4603 w 8146"/>
                    <a:gd name="T67" fmla="*/ 304 h 7916"/>
                    <a:gd name="T68" fmla="*/ 5155 w 8146"/>
                    <a:gd name="T69" fmla="*/ 567 h 7916"/>
                    <a:gd name="T70" fmla="*/ 5722 w 8146"/>
                    <a:gd name="T71" fmla="*/ 1012 h 7916"/>
                    <a:gd name="T72" fmla="*/ 6502 w 8146"/>
                    <a:gd name="T73" fmla="*/ 1982 h 7916"/>
                    <a:gd name="T74" fmla="*/ 7123 w 8146"/>
                    <a:gd name="T75" fmla="*/ 3125 h 7916"/>
                    <a:gd name="T76" fmla="*/ 7804 w 8146"/>
                    <a:gd name="T77" fmla="*/ 4935 h 7916"/>
                    <a:gd name="T78" fmla="*/ 7946 w 8146"/>
                    <a:gd name="T79" fmla="*/ 5562 h 7916"/>
                    <a:gd name="T80" fmla="*/ 7905 w 8146"/>
                    <a:gd name="T81" fmla="*/ 6003 h 7916"/>
                    <a:gd name="T82" fmla="*/ 7718 w 8146"/>
                    <a:gd name="T83" fmla="*/ 6442 h 7916"/>
                    <a:gd name="T84" fmla="*/ 7476 w 8146"/>
                    <a:gd name="T85" fmla="*/ 6761 h 7916"/>
                    <a:gd name="T86" fmla="*/ 7008 w 8146"/>
                    <a:gd name="T87" fmla="*/ 7147 h 7916"/>
                    <a:gd name="T88" fmla="*/ 6456 w 8146"/>
                    <a:gd name="T89" fmla="*/ 7421 h 7916"/>
                    <a:gd name="T90" fmla="*/ 5344 w 8146"/>
                    <a:gd name="T91" fmla="*/ 7673 h 7916"/>
                    <a:gd name="T92" fmla="*/ 4157 w 8146"/>
                    <a:gd name="T93" fmla="*/ 7709 h 7916"/>
                    <a:gd name="T94" fmla="*/ 1855 w 8146"/>
                    <a:gd name="T95" fmla="*/ 7396 h 7916"/>
                    <a:gd name="T96" fmla="*/ 1241 w 8146"/>
                    <a:gd name="T97" fmla="*/ 7256 h 7916"/>
                    <a:gd name="T98" fmla="*/ 860 w 8146"/>
                    <a:gd name="T99" fmla="*/ 7037 h 7916"/>
                    <a:gd name="T100" fmla="*/ 544 w 8146"/>
                    <a:gd name="T101" fmla="*/ 6700 h 7916"/>
                    <a:gd name="T102" fmla="*/ 374 w 8146"/>
                    <a:gd name="T103" fmla="*/ 6383 h 7916"/>
                    <a:gd name="T104" fmla="*/ 217 w 8146"/>
                    <a:gd name="T105" fmla="*/ 5792 h 7916"/>
                    <a:gd name="T106" fmla="*/ 214 w 8146"/>
                    <a:gd name="T107" fmla="*/ 5180 h 7916"/>
                    <a:gd name="T108" fmla="*/ 423 w 8146"/>
                    <a:gd name="T109" fmla="*/ 4277 h 7916"/>
                    <a:gd name="T110" fmla="*/ 946 w 8146"/>
                    <a:gd name="T111" fmla="*/ 3168 h 7916"/>
                    <a:gd name="T112" fmla="*/ 1898 w 8146"/>
                    <a:gd name="T113" fmla="*/ 1804 h 79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8146" h="7916">
                      <a:moveTo>
                        <a:pt x="2276" y="1097"/>
                      </a:moveTo>
                      <a:lnTo>
                        <a:pt x="2325" y="1008"/>
                      </a:lnTo>
                      <a:lnTo>
                        <a:pt x="2500" y="757"/>
                      </a:lnTo>
                      <a:lnTo>
                        <a:pt x="2706" y="526"/>
                      </a:lnTo>
                      <a:lnTo>
                        <a:pt x="2888" y="372"/>
                      </a:lnTo>
                      <a:lnTo>
                        <a:pt x="3020" y="279"/>
                      </a:lnTo>
                      <a:lnTo>
                        <a:pt x="3162" y="196"/>
                      </a:lnTo>
                      <a:lnTo>
                        <a:pt x="3316" y="126"/>
                      </a:lnTo>
                      <a:lnTo>
                        <a:pt x="3474" y="69"/>
                      </a:lnTo>
                      <a:lnTo>
                        <a:pt x="3653" y="28"/>
                      </a:lnTo>
                      <a:lnTo>
                        <a:pt x="3828" y="8"/>
                      </a:lnTo>
                      <a:lnTo>
                        <a:pt x="4012" y="0"/>
                      </a:lnTo>
                      <a:lnTo>
                        <a:pt x="4115" y="8"/>
                      </a:lnTo>
                      <a:lnTo>
                        <a:pt x="4226" y="17"/>
                      </a:lnTo>
                      <a:lnTo>
                        <a:pt x="4449" y="53"/>
                      </a:lnTo>
                      <a:lnTo>
                        <a:pt x="4665" y="114"/>
                      </a:lnTo>
                      <a:lnTo>
                        <a:pt x="4874" y="192"/>
                      </a:lnTo>
                      <a:lnTo>
                        <a:pt x="5073" y="288"/>
                      </a:lnTo>
                      <a:lnTo>
                        <a:pt x="5261" y="396"/>
                      </a:lnTo>
                      <a:lnTo>
                        <a:pt x="5442" y="517"/>
                      </a:lnTo>
                      <a:lnTo>
                        <a:pt x="5617" y="652"/>
                      </a:lnTo>
                      <a:lnTo>
                        <a:pt x="5861" y="868"/>
                      </a:lnTo>
                      <a:lnTo>
                        <a:pt x="6160" y="1188"/>
                      </a:lnTo>
                      <a:lnTo>
                        <a:pt x="6426" y="1525"/>
                      </a:lnTo>
                      <a:lnTo>
                        <a:pt x="6669" y="1873"/>
                      </a:lnTo>
                      <a:lnTo>
                        <a:pt x="6883" y="2223"/>
                      </a:lnTo>
                      <a:lnTo>
                        <a:pt x="7070" y="2566"/>
                      </a:lnTo>
                      <a:lnTo>
                        <a:pt x="7305" y="3042"/>
                      </a:lnTo>
                      <a:lnTo>
                        <a:pt x="7600" y="3763"/>
                      </a:lnTo>
                      <a:lnTo>
                        <a:pt x="7976" y="4829"/>
                      </a:lnTo>
                      <a:lnTo>
                        <a:pt x="7991" y="4861"/>
                      </a:lnTo>
                      <a:lnTo>
                        <a:pt x="8086" y="5153"/>
                      </a:lnTo>
                      <a:lnTo>
                        <a:pt x="8132" y="5385"/>
                      </a:lnTo>
                      <a:lnTo>
                        <a:pt x="8146" y="5553"/>
                      </a:lnTo>
                      <a:lnTo>
                        <a:pt x="8146" y="5713"/>
                      </a:lnTo>
                      <a:lnTo>
                        <a:pt x="8132" y="5879"/>
                      </a:lnTo>
                      <a:lnTo>
                        <a:pt x="8099" y="6052"/>
                      </a:lnTo>
                      <a:lnTo>
                        <a:pt x="8047" y="6216"/>
                      </a:lnTo>
                      <a:lnTo>
                        <a:pt x="7980" y="6383"/>
                      </a:lnTo>
                      <a:lnTo>
                        <a:pt x="7890" y="6545"/>
                      </a:lnTo>
                      <a:lnTo>
                        <a:pt x="7837" y="6627"/>
                      </a:lnTo>
                      <a:lnTo>
                        <a:pt x="7769" y="6725"/>
                      </a:lnTo>
                      <a:lnTo>
                        <a:pt x="7623" y="6897"/>
                      </a:lnTo>
                      <a:lnTo>
                        <a:pt x="7467" y="7052"/>
                      </a:lnTo>
                      <a:lnTo>
                        <a:pt x="7296" y="7195"/>
                      </a:lnTo>
                      <a:lnTo>
                        <a:pt x="7115" y="7316"/>
                      </a:lnTo>
                      <a:lnTo>
                        <a:pt x="6929" y="7427"/>
                      </a:lnTo>
                      <a:lnTo>
                        <a:pt x="6729" y="7524"/>
                      </a:lnTo>
                      <a:lnTo>
                        <a:pt x="6526" y="7608"/>
                      </a:lnTo>
                      <a:lnTo>
                        <a:pt x="6217" y="7711"/>
                      </a:lnTo>
                      <a:lnTo>
                        <a:pt x="5795" y="7807"/>
                      </a:lnTo>
                      <a:lnTo>
                        <a:pt x="5368" y="7872"/>
                      </a:lnTo>
                      <a:lnTo>
                        <a:pt x="4945" y="7908"/>
                      </a:lnTo>
                      <a:lnTo>
                        <a:pt x="4538" y="7916"/>
                      </a:lnTo>
                      <a:lnTo>
                        <a:pt x="4148" y="7909"/>
                      </a:lnTo>
                      <a:lnTo>
                        <a:pt x="3616" y="7873"/>
                      </a:lnTo>
                      <a:lnTo>
                        <a:pt x="2849" y="7771"/>
                      </a:lnTo>
                      <a:lnTo>
                        <a:pt x="1830" y="7595"/>
                      </a:lnTo>
                      <a:lnTo>
                        <a:pt x="1692" y="7584"/>
                      </a:lnTo>
                      <a:lnTo>
                        <a:pt x="1386" y="7520"/>
                      </a:lnTo>
                      <a:lnTo>
                        <a:pt x="1167" y="7442"/>
                      </a:lnTo>
                      <a:lnTo>
                        <a:pt x="1019" y="7376"/>
                      </a:lnTo>
                      <a:lnTo>
                        <a:pt x="871" y="7291"/>
                      </a:lnTo>
                      <a:lnTo>
                        <a:pt x="736" y="7194"/>
                      </a:lnTo>
                      <a:lnTo>
                        <a:pt x="608" y="7082"/>
                      </a:lnTo>
                      <a:lnTo>
                        <a:pt x="490" y="6957"/>
                      </a:lnTo>
                      <a:lnTo>
                        <a:pt x="380" y="6814"/>
                      </a:lnTo>
                      <a:lnTo>
                        <a:pt x="280" y="6654"/>
                      </a:lnTo>
                      <a:lnTo>
                        <a:pt x="236" y="6563"/>
                      </a:lnTo>
                      <a:lnTo>
                        <a:pt x="189" y="6461"/>
                      </a:lnTo>
                      <a:lnTo>
                        <a:pt x="111" y="6252"/>
                      </a:lnTo>
                      <a:lnTo>
                        <a:pt x="54" y="6033"/>
                      </a:lnTo>
                      <a:lnTo>
                        <a:pt x="19" y="5816"/>
                      </a:lnTo>
                      <a:lnTo>
                        <a:pt x="0" y="5599"/>
                      </a:lnTo>
                      <a:lnTo>
                        <a:pt x="0" y="5378"/>
                      </a:lnTo>
                      <a:lnTo>
                        <a:pt x="15" y="5159"/>
                      </a:lnTo>
                      <a:lnTo>
                        <a:pt x="45" y="4945"/>
                      </a:lnTo>
                      <a:lnTo>
                        <a:pt x="110" y="4626"/>
                      </a:lnTo>
                      <a:lnTo>
                        <a:pt x="234" y="4211"/>
                      </a:lnTo>
                      <a:lnTo>
                        <a:pt x="393" y="3808"/>
                      </a:lnTo>
                      <a:lnTo>
                        <a:pt x="575" y="3426"/>
                      </a:lnTo>
                      <a:lnTo>
                        <a:pt x="772" y="3068"/>
                      </a:lnTo>
                      <a:lnTo>
                        <a:pt x="973" y="2735"/>
                      </a:lnTo>
                      <a:lnTo>
                        <a:pt x="1269" y="2295"/>
                      </a:lnTo>
                      <a:lnTo>
                        <a:pt x="1744" y="1676"/>
                      </a:lnTo>
                      <a:lnTo>
                        <a:pt x="2276" y="1097"/>
                      </a:lnTo>
                      <a:close/>
                      <a:moveTo>
                        <a:pt x="2440" y="1214"/>
                      </a:moveTo>
                      <a:lnTo>
                        <a:pt x="2495" y="1114"/>
                      </a:lnTo>
                      <a:lnTo>
                        <a:pt x="2657" y="882"/>
                      </a:lnTo>
                      <a:lnTo>
                        <a:pt x="2846" y="670"/>
                      </a:lnTo>
                      <a:lnTo>
                        <a:pt x="3010" y="530"/>
                      </a:lnTo>
                      <a:lnTo>
                        <a:pt x="3128" y="448"/>
                      </a:lnTo>
                      <a:lnTo>
                        <a:pt x="3254" y="373"/>
                      </a:lnTo>
                      <a:lnTo>
                        <a:pt x="3391" y="311"/>
                      </a:lnTo>
                      <a:lnTo>
                        <a:pt x="3530" y="261"/>
                      </a:lnTo>
                      <a:lnTo>
                        <a:pt x="3687" y="225"/>
                      </a:lnTo>
                      <a:lnTo>
                        <a:pt x="3843" y="207"/>
                      </a:lnTo>
                      <a:lnTo>
                        <a:pt x="4009" y="200"/>
                      </a:lnTo>
                      <a:lnTo>
                        <a:pt x="4098" y="208"/>
                      </a:lnTo>
                      <a:lnTo>
                        <a:pt x="4202" y="216"/>
                      </a:lnTo>
                      <a:lnTo>
                        <a:pt x="4406" y="249"/>
                      </a:lnTo>
                      <a:lnTo>
                        <a:pt x="4603" y="304"/>
                      </a:lnTo>
                      <a:lnTo>
                        <a:pt x="4795" y="376"/>
                      </a:lnTo>
                      <a:lnTo>
                        <a:pt x="4979" y="465"/>
                      </a:lnTo>
                      <a:lnTo>
                        <a:pt x="5155" y="567"/>
                      </a:lnTo>
                      <a:lnTo>
                        <a:pt x="5326" y="680"/>
                      </a:lnTo>
                      <a:lnTo>
                        <a:pt x="5490" y="806"/>
                      </a:lnTo>
                      <a:lnTo>
                        <a:pt x="5722" y="1012"/>
                      </a:lnTo>
                      <a:lnTo>
                        <a:pt x="6009" y="1318"/>
                      </a:lnTo>
                      <a:lnTo>
                        <a:pt x="6265" y="1645"/>
                      </a:lnTo>
                      <a:lnTo>
                        <a:pt x="6502" y="1982"/>
                      </a:lnTo>
                      <a:lnTo>
                        <a:pt x="6710" y="2323"/>
                      </a:lnTo>
                      <a:lnTo>
                        <a:pt x="6893" y="2658"/>
                      </a:lnTo>
                      <a:lnTo>
                        <a:pt x="7123" y="3125"/>
                      </a:lnTo>
                      <a:lnTo>
                        <a:pt x="7413" y="3834"/>
                      </a:lnTo>
                      <a:lnTo>
                        <a:pt x="7790" y="4905"/>
                      </a:lnTo>
                      <a:lnTo>
                        <a:pt x="7804" y="4935"/>
                      </a:lnTo>
                      <a:lnTo>
                        <a:pt x="7892" y="5204"/>
                      </a:lnTo>
                      <a:lnTo>
                        <a:pt x="7934" y="5414"/>
                      </a:lnTo>
                      <a:lnTo>
                        <a:pt x="7946" y="5562"/>
                      </a:lnTo>
                      <a:lnTo>
                        <a:pt x="7946" y="5704"/>
                      </a:lnTo>
                      <a:lnTo>
                        <a:pt x="7934" y="5851"/>
                      </a:lnTo>
                      <a:lnTo>
                        <a:pt x="7905" y="6003"/>
                      </a:lnTo>
                      <a:lnTo>
                        <a:pt x="7859" y="6148"/>
                      </a:lnTo>
                      <a:lnTo>
                        <a:pt x="7799" y="6297"/>
                      </a:lnTo>
                      <a:lnTo>
                        <a:pt x="7718" y="6442"/>
                      </a:lnTo>
                      <a:lnTo>
                        <a:pt x="7671" y="6516"/>
                      </a:lnTo>
                      <a:lnTo>
                        <a:pt x="7611" y="6603"/>
                      </a:lnTo>
                      <a:lnTo>
                        <a:pt x="7476" y="6761"/>
                      </a:lnTo>
                      <a:lnTo>
                        <a:pt x="7332" y="6903"/>
                      </a:lnTo>
                      <a:lnTo>
                        <a:pt x="7176" y="7034"/>
                      </a:lnTo>
                      <a:lnTo>
                        <a:pt x="7008" y="7147"/>
                      </a:lnTo>
                      <a:lnTo>
                        <a:pt x="6834" y="7250"/>
                      </a:lnTo>
                      <a:lnTo>
                        <a:pt x="6646" y="7342"/>
                      </a:lnTo>
                      <a:lnTo>
                        <a:pt x="6456" y="7421"/>
                      </a:lnTo>
                      <a:lnTo>
                        <a:pt x="6163" y="7518"/>
                      </a:lnTo>
                      <a:lnTo>
                        <a:pt x="5757" y="7611"/>
                      </a:lnTo>
                      <a:lnTo>
                        <a:pt x="5344" y="7673"/>
                      </a:lnTo>
                      <a:lnTo>
                        <a:pt x="4935" y="7708"/>
                      </a:lnTo>
                      <a:lnTo>
                        <a:pt x="4537" y="7716"/>
                      </a:lnTo>
                      <a:lnTo>
                        <a:pt x="4157" y="7709"/>
                      </a:lnTo>
                      <a:lnTo>
                        <a:pt x="3636" y="7673"/>
                      </a:lnTo>
                      <a:lnTo>
                        <a:pt x="2879" y="7573"/>
                      </a:lnTo>
                      <a:lnTo>
                        <a:pt x="1855" y="7396"/>
                      </a:lnTo>
                      <a:lnTo>
                        <a:pt x="1720" y="7386"/>
                      </a:lnTo>
                      <a:lnTo>
                        <a:pt x="1441" y="7327"/>
                      </a:lnTo>
                      <a:lnTo>
                        <a:pt x="1241" y="7256"/>
                      </a:lnTo>
                      <a:lnTo>
                        <a:pt x="1110" y="7197"/>
                      </a:lnTo>
                      <a:lnTo>
                        <a:pt x="980" y="7122"/>
                      </a:lnTo>
                      <a:lnTo>
                        <a:pt x="860" y="7037"/>
                      </a:lnTo>
                      <a:lnTo>
                        <a:pt x="747" y="6938"/>
                      </a:lnTo>
                      <a:lnTo>
                        <a:pt x="642" y="6827"/>
                      </a:lnTo>
                      <a:lnTo>
                        <a:pt x="544" y="6700"/>
                      </a:lnTo>
                      <a:lnTo>
                        <a:pt x="456" y="6558"/>
                      </a:lnTo>
                      <a:lnTo>
                        <a:pt x="418" y="6478"/>
                      </a:lnTo>
                      <a:lnTo>
                        <a:pt x="374" y="6383"/>
                      </a:lnTo>
                      <a:lnTo>
                        <a:pt x="302" y="6191"/>
                      </a:lnTo>
                      <a:lnTo>
                        <a:pt x="250" y="5992"/>
                      </a:lnTo>
                      <a:lnTo>
                        <a:pt x="217" y="5792"/>
                      </a:lnTo>
                      <a:lnTo>
                        <a:pt x="200" y="5590"/>
                      </a:lnTo>
                      <a:lnTo>
                        <a:pt x="200" y="5385"/>
                      </a:lnTo>
                      <a:lnTo>
                        <a:pt x="214" y="5180"/>
                      </a:lnTo>
                      <a:lnTo>
                        <a:pt x="242" y="4979"/>
                      </a:lnTo>
                      <a:lnTo>
                        <a:pt x="304" y="4674"/>
                      </a:lnTo>
                      <a:lnTo>
                        <a:pt x="423" y="4277"/>
                      </a:lnTo>
                      <a:lnTo>
                        <a:pt x="577" y="3887"/>
                      </a:lnTo>
                      <a:lnTo>
                        <a:pt x="753" y="3517"/>
                      </a:lnTo>
                      <a:lnTo>
                        <a:pt x="946" y="3168"/>
                      </a:lnTo>
                      <a:lnTo>
                        <a:pt x="1142" y="2842"/>
                      </a:lnTo>
                      <a:lnTo>
                        <a:pt x="1432" y="2412"/>
                      </a:lnTo>
                      <a:lnTo>
                        <a:pt x="1898" y="1804"/>
                      </a:lnTo>
                      <a:lnTo>
                        <a:pt x="2440" y="1214"/>
                      </a:lnTo>
                      <a:close/>
                    </a:path>
                  </a:pathLst>
                </a:custGeom>
                <a:solidFill>
                  <a:srgbClr val="ECDFF5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pic>
            <p:nvPicPr>
              <p:cNvPr id="20" name="Рисунок 19"/>
              <p:cNvPicPr/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63143" y="4093897"/>
                <a:ext cx="386570" cy="386568"/>
              </a:xfrm>
              <a:prstGeom prst="rect">
                <a:avLst/>
              </a:prstGeom>
            </p:spPr>
          </p:pic>
        </p:grpSp>
        <p:sp>
          <p:nvSpPr>
            <p:cNvPr id="18" name="Teardrop 13"/>
            <p:cNvSpPr/>
            <p:nvPr/>
          </p:nvSpPr>
          <p:spPr bwMode="auto">
            <a:xfrm rot="8100000">
              <a:off x="92705" y="2750154"/>
              <a:ext cx="238380" cy="258313"/>
            </a:xfrm>
            <a:prstGeom prst="teardrop">
              <a:avLst/>
            </a:prstGeom>
            <a:solidFill>
              <a:srgbClr val="00B050"/>
            </a:solidFill>
            <a:ln w="9525">
              <a:solidFill>
                <a:schemeClr val="bg1"/>
              </a:solidFill>
              <a:round/>
            </a:ln>
          </p:spPr>
          <p:txBody>
            <a:bodyPr vert="horz" wrap="square" lIns="457200" tIns="45720" rIns="91440" bIns="640080" numCol="1" anchor="ctr" anchorCtr="0" compatLnSpc="1"/>
            <a:lstStyle/>
            <a:p>
              <a:endParaRPr lang="en-US" b="1">
                <a:solidFill>
                  <a:schemeClr val="accent2"/>
                </a:solidFill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-27384"/>
            <a:ext cx="8640960" cy="33855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ВИДЕНИЕ СТРАТЕГИЧЕСКОГО РАЗВИТИЯ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23528" y="657984"/>
            <a:ext cx="8568952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СТРУКТУРА ВРП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1520" y="350207"/>
            <a:ext cx="4608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КАКОВА СТРУКТУРА ЭКОНОМИКИ ГОРОДА АСТАНЫ?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1347" y="3833290"/>
            <a:ext cx="8568952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1400" dirty="0">
                <a:solidFill>
                  <a:prstClr val="black"/>
                </a:solidFill>
              </a:rPr>
              <a:t>ОСНОВНЫЕ ПОКАЗАТЕЛИ РЕАЛЬНОГО СЕКТОРА ЭКОНОМИКИ ЗА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r>
              <a:rPr lang="ru-RU" sz="1400" dirty="0">
                <a:solidFill>
                  <a:prstClr val="black"/>
                </a:solidFill>
              </a:rPr>
              <a:t>ЯНВАРЬ-АВГУСТ</a:t>
            </a:r>
            <a:r>
              <a:rPr lang="en-US" sz="1400" dirty="0">
                <a:solidFill>
                  <a:prstClr val="black"/>
                </a:solidFill>
              </a:rPr>
              <a:t> </a:t>
            </a:r>
            <a:r>
              <a:rPr lang="ru-RU" sz="1400" dirty="0">
                <a:solidFill>
                  <a:prstClr val="black"/>
                </a:solidFill>
              </a:rPr>
              <a:t>2026 ГОДА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11347" y="4221606"/>
          <a:ext cx="8640960" cy="21724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8075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Валовый региональный продукт,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 млрд. тенге*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1200" b="0" baseline="0" dirty="0">
                          <a:solidFill>
                            <a:schemeClr val="tx1"/>
                          </a:solidFill>
                        </a:rPr>
                        <a:t> 248,3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rgbClr val="00B050"/>
                          </a:solidFill>
                        </a:rPr>
                        <a:t>+8,9%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Поступления в местный бюджет, млрд. тенге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858,7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+4,9%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474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Промышленное производство, млрд. тенге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2 668,8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+8,3 %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Объем строительных работ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, тыс. тенге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894,4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+13,4%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024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Объем привлеченных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 инвестиций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, млрд. тенге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200" b="0" baseline="0" dirty="0">
                          <a:solidFill>
                            <a:schemeClr val="tx1"/>
                          </a:solidFill>
                        </a:rPr>
                        <a:t> 515,2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en-US" sz="1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2,7</a:t>
                      </a:r>
                      <a:r>
                        <a:rPr lang="ru-RU" sz="1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Введено в действие жилых домов, тыс. кв.м.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 715,2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+2,5</a:t>
                      </a:r>
                      <a:r>
                        <a:rPr lang="ru-RU" sz="1200" b="0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 раз</a:t>
                      </a:r>
                      <a:endParaRPr lang="ru-RU" sz="1200" b="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7684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Выпуск продукции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 субъектами МСБ, млрд. тенге**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>
                          <a:solidFill>
                            <a:schemeClr val="tx1"/>
                          </a:solidFill>
                        </a:rPr>
                        <a:t>3 695,3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+6,1%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Численность занятых на рынке труда, тыс. человек**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</a:rPr>
                        <a:t>769,8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+4,4%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435518" y="997565"/>
          <a:ext cx="8496950" cy="2744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323875" y="965761"/>
            <a:ext cx="8568605" cy="2895287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4141067"/>
            <a:ext cx="8568605" cy="2173304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3875" y="965761"/>
            <a:ext cx="1008112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млрд. тенге</a:t>
            </a:r>
          </a:p>
        </p:txBody>
      </p:sp>
      <p:sp>
        <p:nvSpPr>
          <p:cNvPr id="7" name="Овал 6"/>
          <p:cNvSpPr/>
          <p:nvPr/>
        </p:nvSpPr>
        <p:spPr>
          <a:xfrm>
            <a:off x="2322013" y="3320477"/>
            <a:ext cx="411088" cy="411088"/>
          </a:xfrm>
          <a:prstGeom prst="ellipse">
            <a:avLst/>
          </a:prstGeom>
          <a:blipFill>
            <a:blip r:embed="rId4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1259979" y="3220963"/>
            <a:ext cx="432048" cy="432048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803997" y="3365948"/>
            <a:ext cx="437397" cy="437397"/>
          </a:xfrm>
          <a:prstGeom prst="ellipse">
            <a:avLst/>
          </a:prstGeom>
          <a:blipFill>
            <a:blip r:embed="rId6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2250238" y="1027469"/>
            <a:ext cx="424428" cy="424428"/>
          </a:xfrm>
          <a:prstGeom prst="ellipse">
            <a:avLst/>
          </a:prstGeom>
          <a:blipFill>
            <a:blip r:embed="rId7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827931" y="1603645"/>
            <a:ext cx="432048" cy="432048"/>
          </a:xfrm>
          <a:prstGeom prst="ellipse">
            <a:avLst/>
          </a:prstGeom>
          <a:blipFill>
            <a:blip r:embed="rId8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2793641" y="1330664"/>
            <a:ext cx="432048" cy="448458"/>
          </a:xfrm>
          <a:prstGeom prst="ellipse">
            <a:avLst/>
          </a:prstGeom>
          <a:blipFill>
            <a:blip r:embed="rId9" cstate="print"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868144" y="997565"/>
            <a:ext cx="301215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3619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Экономика столицы представлена преимущественно сервисной структурой, на долю которой приходится порядка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85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ВРП.</a:t>
            </a:r>
          </a:p>
          <a:p>
            <a:pPr marL="0" marR="0" lvl="0" indent="3619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Ключевыми драйверами выступают отрасли торговли, транспорта, образования, здравоохранения, связи и иных видов услуг.</a:t>
            </a:r>
          </a:p>
          <a:p>
            <a:pPr marL="0" marR="0" lvl="0" indent="3619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 числу торгуемых секторов также относятся сферы строительства и промышленности. </a:t>
            </a:r>
          </a:p>
        </p:txBody>
      </p:sp>
      <p:sp>
        <p:nvSpPr>
          <p:cNvPr id="8" name="Овал 7"/>
          <p:cNvSpPr/>
          <p:nvPr/>
        </p:nvSpPr>
        <p:spPr>
          <a:xfrm>
            <a:off x="539552" y="999584"/>
            <a:ext cx="3096344" cy="2833706"/>
          </a:xfrm>
          <a:prstGeom prst="ellipse">
            <a:avLst/>
          </a:prstGeom>
          <a:noFill/>
          <a:ln w="12700">
            <a:solidFill>
              <a:schemeClr val="bg1">
                <a:lumMod val="8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875" y="6376079"/>
            <a:ext cx="3744416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</a:t>
            </a:r>
            <a:r>
              <a:rPr kumimoji="0" lang="ru-RU" sz="11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 за январь-</a:t>
            </a:r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март</a:t>
            </a: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 года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** - за І</a:t>
            </a:r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I</a:t>
            </a: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 квартал 202</a:t>
            </a:r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6</a:t>
            </a:r>
            <a:r>
              <a:rPr lang="ru-RU" sz="1100" dirty="0">
                <a:solidFill>
                  <a:prstClr val="black"/>
                </a:solidFill>
                <a:latin typeface="Calibri" panose="020F0502020204030204"/>
              </a:rPr>
              <a:t> года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2944" y="6482028"/>
            <a:ext cx="6159405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5736" y="6506424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ГРАЖДАНСКИЙ БЮДЖЕТ ГОРОДА АСТАНЫ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87921" y="656692"/>
          <a:ext cx="8568952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 flipV="1">
            <a:off x="8460432" y="1340768"/>
            <a:ext cx="0" cy="4032448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8459444" y="4869160"/>
            <a:ext cx="678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8464696" y="4365104"/>
            <a:ext cx="678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8459444" y="3372212"/>
            <a:ext cx="678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8460432" y="3861048"/>
            <a:ext cx="678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8465104" y="2420888"/>
            <a:ext cx="678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8469098" y="2924944"/>
            <a:ext cx="678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961817" y="2526398"/>
            <a:ext cx="748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105,0%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51720" y="2282368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88795" y="1751813"/>
            <a:ext cx="7813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10,6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97782" y="1529065"/>
            <a:ext cx="780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106,5%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74470" y="1207365"/>
            <a:ext cx="771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106,8%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6216" y="743863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107%</a:t>
            </a:r>
          </a:p>
        </p:txBody>
      </p:sp>
      <p:sp>
        <p:nvSpPr>
          <p:cNvPr id="28" name="Овал 27"/>
          <p:cNvSpPr/>
          <p:nvPr/>
        </p:nvSpPr>
        <p:spPr>
          <a:xfrm>
            <a:off x="2411760" y="2708920"/>
            <a:ext cx="72008" cy="7200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Овал 28"/>
          <p:cNvSpPr/>
          <p:nvPr/>
        </p:nvSpPr>
        <p:spPr>
          <a:xfrm>
            <a:off x="3543455" y="2137111"/>
            <a:ext cx="72008" cy="7200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4630455" y="1901191"/>
            <a:ext cx="72008" cy="7200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5724128" y="1559442"/>
            <a:ext cx="72008" cy="7200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6876256" y="1096145"/>
            <a:ext cx="72008" cy="7200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935596" y="6237312"/>
            <a:ext cx="468052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Овал 34"/>
          <p:cNvSpPr/>
          <p:nvPr/>
        </p:nvSpPr>
        <p:spPr>
          <a:xfrm>
            <a:off x="1147375" y="6206498"/>
            <a:ext cx="72008" cy="7200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31162" y="6067164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ИФО ВРП, %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4865" y="111607"/>
            <a:ext cx="8725605" cy="33855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ДИНАМИКА РОСТА ВРП</a:t>
            </a:r>
          </a:p>
        </p:txBody>
      </p:sp>
      <p:sp>
        <p:nvSpPr>
          <p:cNvPr id="37" name="Овал 36"/>
          <p:cNvSpPr/>
          <p:nvPr/>
        </p:nvSpPr>
        <p:spPr>
          <a:xfrm>
            <a:off x="7994561" y="614169"/>
            <a:ext cx="72008" cy="7200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97308" y="492931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107,2%</a:t>
            </a:r>
          </a:p>
        </p:txBody>
      </p:sp>
      <p:sp>
        <p:nvSpPr>
          <p:cNvPr id="27" name="Полилиния 26"/>
          <p:cNvSpPr/>
          <p:nvPr/>
        </p:nvSpPr>
        <p:spPr>
          <a:xfrm>
            <a:off x="1331652" y="656692"/>
            <a:ext cx="6669614" cy="2268252"/>
          </a:xfrm>
          <a:custGeom>
            <a:avLst/>
            <a:gdLst>
              <a:gd name="connsiteX0" fmla="*/ 0 w 6711519"/>
              <a:gd name="connsiteY0" fmla="*/ 495933 h 2564383"/>
              <a:gd name="connsiteX1" fmla="*/ 452761 w 6711519"/>
              <a:gd name="connsiteY1" fmla="*/ 140826 h 2564383"/>
              <a:gd name="connsiteX2" fmla="*/ 1482571 w 6711519"/>
              <a:gd name="connsiteY2" fmla="*/ 2555552 h 2564383"/>
              <a:gd name="connsiteX3" fmla="*/ 2494625 w 6711519"/>
              <a:gd name="connsiteY3" fmla="*/ 993082 h 2564383"/>
              <a:gd name="connsiteX4" fmla="*/ 3506680 w 6711519"/>
              <a:gd name="connsiteY4" fmla="*/ 2031769 h 2564383"/>
              <a:gd name="connsiteX5" fmla="*/ 4580878 w 6711519"/>
              <a:gd name="connsiteY5" fmla="*/ 1650030 h 2564383"/>
              <a:gd name="connsiteX6" fmla="*/ 5610687 w 6711519"/>
              <a:gd name="connsiteY6" fmla="*/ 1197268 h 2564383"/>
              <a:gd name="connsiteX7" fmla="*/ 6711519 w 6711519"/>
              <a:gd name="connsiteY7" fmla="*/ 753385 h 2564383"/>
              <a:gd name="connsiteX0-1" fmla="*/ 676538 w 6261784"/>
              <a:gd name="connsiteY0-2" fmla="*/ 111847 h 3239663"/>
              <a:gd name="connsiteX1-3" fmla="*/ 3026 w 6261784"/>
              <a:gd name="connsiteY1-4" fmla="*/ 816106 h 3239663"/>
              <a:gd name="connsiteX2-5" fmla="*/ 1032836 w 6261784"/>
              <a:gd name="connsiteY2-6" fmla="*/ 3230832 h 3239663"/>
              <a:gd name="connsiteX3-7" fmla="*/ 2044890 w 6261784"/>
              <a:gd name="connsiteY3-8" fmla="*/ 1668362 h 3239663"/>
              <a:gd name="connsiteX4-9" fmla="*/ 3056945 w 6261784"/>
              <a:gd name="connsiteY4-10" fmla="*/ 2707049 h 3239663"/>
              <a:gd name="connsiteX5-11" fmla="*/ 4131143 w 6261784"/>
              <a:gd name="connsiteY5-12" fmla="*/ 2325310 h 3239663"/>
              <a:gd name="connsiteX6-13" fmla="*/ 5160952 w 6261784"/>
              <a:gd name="connsiteY6-14" fmla="*/ 1872548 h 3239663"/>
              <a:gd name="connsiteX7-15" fmla="*/ 6261784 w 6261784"/>
              <a:gd name="connsiteY7-16" fmla="*/ 1428665 h 3239663"/>
              <a:gd name="connsiteX0-17" fmla="*/ 0 w 5585246"/>
              <a:gd name="connsiteY0-18" fmla="*/ 539190 h 3694527"/>
              <a:gd name="connsiteX1-19" fmla="*/ 1110683 w 5585246"/>
              <a:gd name="connsiteY1-20" fmla="*/ 228688 h 3694527"/>
              <a:gd name="connsiteX2-21" fmla="*/ 356298 w 5585246"/>
              <a:gd name="connsiteY2-22" fmla="*/ 3658175 h 3694527"/>
              <a:gd name="connsiteX3-23" fmla="*/ 1368352 w 5585246"/>
              <a:gd name="connsiteY3-24" fmla="*/ 2095705 h 3694527"/>
              <a:gd name="connsiteX4-25" fmla="*/ 2380407 w 5585246"/>
              <a:gd name="connsiteY4-26" fmla="*/ 3134392 h 3694527"/>
              <a:gd name="connsiteX5-27" fmla="*/ 3454605 w 5585246"/>
              <a:gd name="connsiteY5-28" fmla="*/ 2752653 h 3694527"/>
              <a:gd name="connsiteX6-29" fmla="*/ 4484414 w 5585246"/>
              <a:gd name="connsiteY6-30" fmla="*/ 2299891 h 3694527"/>
              <a:gd name="connsiteX7-31" fmla="*/ 5585246 w 5585246"/>
              <a:gd name="connsiteY7-32" fmla="*/ 1856008 h 3694527"/>
              <a:gd name="connsiteX0-33" fmla="*/ 0 w 5585246"/>
              <a:gd name="connsiteY0-34" fmla="*/ 908227 h 3524209"/>
              <a:gd name="connsiteX1-35" fmla="*/ 1110683 w 5585246"/>
              <a:gd name="connsiteY1-36" fmla="*/ 597725 h 3524209"/>
              <a:gd name="connsiteX2-37" fmla="*/ 2296610 w 5585246"/>
              <a:gd name="connsiteY2-38" fmla="*/ 79680 h 3524209"/>
              <a:gd name="connsiteX3-39" fmla="*/ 1368352 w 5585246"/>
              <a:gd name="connsiteY3-40" fmla="*/ 2464742 h 3524209"/>
              <a:gd name="connsiteX4-41" fmla="*/ 2380407 w 5585246"/>
              <a:gd name="connsiteY4-42" fmla="*/ 3503429 h 3524209"/>
              <a:gd name="connsiteX5-43" fmla="*/ 3454605 w 5585246"/>
              <a:gd name="connsiteY5-44" fmla="*/ 3121690 h 3524209"/>
              <a:gd name="connsiteX6-45" fmla="*/ 4484414 w 5585246"/>
              <a:gd name="connsiteY6-46" fmla="*/ 2668928 h 3524209"/>
              <a:gd name="connsiteX7-47" fmla="*/ 5585246 w 5585246"/>
              <a:gd name="connsiteY7-48" fmla="*/ 2225045 h 3524209"/>
              <a:gd name="connsiteX0-49" fmla="*/ 0 w 5585246"/>
              <a:gd name="connsiteY0-50" fmla="*/ 1344855 h 4135142"/>
              <a:gd name="connsiteX1-51" fmla="*/ 1110683 w 5585246"/>
              <a:gd name="connsiteY1-52" fmla="*/ 1034353 h 4135142"/>
              <a:gd name="connsiteX2-53" fmla="*/ 2296610 w 5585246"/>
              <a:gd name="connsiteY2-54" fmla="*/ 516308 h 4135142"/>
              <a:gd name="connsiteX3-55" fmla="*/ 3330967 w 5585246"/>
              <a:gd name="connsiteY3-56" fmla="*/ 213926 h 4135142"/>
              <a:gd name="connsiteX4-57" fmla="*/ 2380407 w 5585246"/>
              <a:gd name="connsiteY4-58" fmla="*/ 3940057 h 4135142"/>
              <a:gd name="connsiteX5-59" fmla="*/ 3454605 w 5585246"/>
              <a:gd name="connsiteY5-60" fmla="*/ 3558318 h 4135142"/>
              <a:gd name="connsiteX6-61" fmla="*/ 4484414 w 5585246"/>
              <a:gd name="connsiteY6-62" fmla="*/ 3105556 h 4135142"/>
              <a:gd name="connsiteX7-63" fmla="*/ 5585246 w 5585246"/>
              <a:gd name="connsiteY7-64" fmla="*/ 2661673 h 4135142"/>
              <a:gd name="connsiteX0-65" fmla="*/ 0 w 5585246"/>
              <a:gd name="connsiteY0-66" fmla="*/ 1604963 h 3992187"/>
              <a:gd name="connsiteX1-67" fmla="*/ 1110683 w 5585246"/>
              <a:gd name="connsiteY1-68" fmla="*/ 1294461 h 3992187"/>
              <a:gd name="connsiteX2-69" fmla="*/ 2296610 w 5585246"/>
              <a:gd name="connsiteY2-70" fmla="*/ 776416 h 3992187"/>
              <a:gd name="connsiteX3-71" fmla="*/ 3330967 w 5585246"/>
              <a:gd name="connsiteY3-72" fmla="*/ 474034 h 3992187"/>
              <a:gd name="connsiteX4-73" fmla="*/ 4242661 w 5585246"/>
              <a:gd name="connsiteY4-74" fmla="*/ 208029 h 3992187"/>
              <a:gd name="connsiteX5-75" fmla="*/ 3454605 w 5585246"/>
              <a:gd name="connsiteY5-76" fmla="*/ 3818426 h 3992187"/>
              <a:gd name="connsiteX6-77" fmla="*/ 4484414 w 5585246"/>
              <a:gd name="connsiteY6-78" fmla="*/ 3365664 h 3992187"/>
              <a:gd name="connsiteX7-79" fmla="*/ 5585246 w 5585246"/>
              <a:gd name="connsiteY7-80" fmla="*/ 2921781 h 3992187"/>
              <a:gd name="connsiteX0-81" fmla="*/ 0 w 5585246"/>
              <a:gd name="connsiteY0-82" fmla="*/ 2054769 h 3820911"/>
              <a:gd name="connsiteX1-83" fmla="*/ 1110683 w 5585246"/>
              <a:gd name="connsiteY1-84" fmla="*/ 1744267 h 3820911"/>
              <a:gd name="connsiteX2-85" fmla="*/ 2296610 w 5585246"/>
              <a:gd name="connsiteY2-86" fmla="*/ 1226222 h 3820911"/>
              <a:gd name="connsiteX3-87" fmla="*/ 3330967 w 5585246"/>
              <a:gd name="connsiteY3-88" fmla="*/ 923840 h 3820911"/>
              <a:gd name="connsiteX4-89" fmla="*/ 4242661 w 5585246"/>
              <a:gd name="connsiteY4-90" fmla="*/ 657835 h 3820911"/>
              <a:gd name="connsiteX5-91" fmla="*/ 5394917 w 5585246"/>
              <a:gd name="connsiteY5-92" fmla="*/ 164583 h 3820911"/>
              <a:gd name="connsiteX6-93" fmla="*/ 4484414 w 5585246"/>
              <a:gd name="connsiteY6-94" fmla="*/ 3815470 h 3820911"/>
              <a:gd name="connsiteX7-95" fmla="*/ 5585246 w 5585246"/>
              <a:gd name="connsiteY7-96" fmla="*/ 3371587 h 3820911"/>
              <a:gd name="connsiteX0-97" fmla="*/ 0 w 6536238"/>
              <a:gd name="connsiteY0-98" fmla="*/ 2298342 h 3615160"/>
              <a:gd name="connsiteX1-99" fmla="*/ 1110683 w 6536238"/>
              <a:gd name="connsiteY1-100" fmla="*/ 1987840 h 3615160"/>
              <a:gd name="connsiteX2-101" fmla="*/ 2296610 w 6536238"/>
              <a:gd name="connsiteY2-102" fmla="*/ 1469795 h 3615160"/>
              <a:gd name="connsiteX3-103" fmla="*/ 3330967 w 6536238"/>
              <a:gd name="connsiteY3-104" fmla="*/ 1167413 h 3615160"/>
              <a:gd name="connsiteX4-105" fmla="*/ 4242661 w 6536238"/>
              <a:gd name="connsiteY4-106" fmla="*/ 901408 h 3615160"/>
              <a:gd name="connsiteX5-107" fmla="*/ 5394917 w 6536238"/>
              <a:gd name="connsiteY5-108" fmla="*/ 408156 h 3615160"/>
              <a:gd name="connsiteX6-109" fmla="*/ 6536238 w 6536238"/>
              <a:gd name="connsiteY6-110" fmla="*/ 0 h 3615160"/>
              <a:gd name="connsiteX7-111" fmla="*/ 5585246 w 6536238"/>
              <a:gd name="connsiteY7-112" fmla="*/ 3615160 h 3615160"/>
              <a:gd name="connsiteX0-113" fmla="*/ 0 w 6536238"/>
              <a:gd name="connsiteY0-114" fmla="*/ 2298342 h 3615160"/>
              <a:gd name="connsiteX1-115" fmla="*/ 1110683 w 6536238"/>
              <a:gd name="connsiteY1-116" fmla="*/ 1987840 h 3615160"/>
              <a:gd name="connsiteX2-117" fmla="*/ 2296610 w 6536238"/>
              <a:gd name="connsiteY2-118" fmla="*/ 1469795 h 3615160"/>
              <a:gd name="connsiteX3-119" fmla="*/ 3330967 w 6536238"/>
              <a:gd name="connsiteY3-120" fmla="*/ 1167413 h 3615160"/>
              <a:gd name="connsiteX4-121" fmla="*/ 4242661 w 6536238"/>
              <a:gd name="connsiteY4-122" fmla="*/ 901408 h 3615160"/>
              <a:gd name="connsiteX5-123" fmla="*/ 5394917 w 6536238"/>
              <a:gd name="connsiteY5-124" fmla="*/ 408156 h 3615160"/>
              <a:gd name="connsiteX6-125" fmla="*/ 6536238 w 6536238"/>
              <a:gd name="connsiteY6-126" fmla="*/ 0 h 3615160"/>
              <a:gd name="connsiteX7-127" fmla="*/ 5585246 w 6536238"/>
              <a:gd name="connsiteY7-128" fmla="*/ 3615160 h 3615160"/>
              <a:gd name="connsiteX0-129" fmla="*/ 0 w 6536238"/>
              <a:gd name="connsiteY0-130" fmla="*/ 2298342 h 2298342"/>
              <a:gd name="connsiteX1-131" fmla="*/ 1110683 w 6536238"/>
              <a:gd name="connsiteY1-132" fmla="*/ 1987840 h 2298342"/>
              <a:gd name="connsiteX2-133" fmla="*/ 2296610 w 6536238"/>
              <a:gd name="connsiteY2-134" fmla="*/ 1469795 h 2298342"/>
              <a:gd name="connsiteX3-135" fmla="*/ 3330967 w 6536238"/>
              <a:gd name="connsiteY3-136" fmla="*/ 1167413 h 2298342"/>
              <a:gd name="connsiteX4-137" fmla="*/ 4242661 w 6536238"/>
              <a:gd name="connsiteY4-138" fmla="*/ 901408 h 2298342"/>
              <a:gd name="connsiteX5-139" fmla="*/ 5394917 w 6536238"/>
              <a:gd name="connsiteY5-140" fmla="*/ 408156 h 2298342"/>
              <a:gd name="connsiteX6-141" fmla="*/ 6536238 w 6536238"/>
              <a:gd name="connsiteY6-142" fmla="*/ 0 h 2298342"/>
              <a:gd name="connsiteX0-143" fmla="*/ 0 w 6134794"/>
              <a:gd name="connsiteY0-144" fmla="*/ 22880 h 4188946"/>
              <a:gd name="connsiteX1-145" fmla="*/ 709239 w 6134794"/>
              <a:gd name="connsiteY1-146" fmla="*/ 4005597 h 4188946"/>
              <a:gd name="connsiteX2-147" fmla="*/ 1895166 w 6134794"/>
              <a:gd name="connsiteY2-148" fmla="*/ 3487552 h 4188946"/>
              <a:gd name="connsiteX3-149" fmla="*/ 2929523 w 6134794"/>
              <a:gd name="connsiteY3-150" fmla="*/ 3185170 h 4188946"/>
              <a:gd name="connsiteX4-151" fmla="*/ 3841217 w 6134794"/>
              <a:gd name="connsiteY4-152" fmla="*/ 2919165 h 4188946"/>
              <a:gd name="connsiteX5-153" fmla="*/ 4993473 w 6134794"/>
              <a:gd name="connsiteY5-154" fmla="*/ 2425913 h 4188946"/>
              <a:gd name="connsiteX6-155" fmla="*/ 6134794 w 6134794"/>
              <a:gd name="connsiteY6-156" fmla="*/ 2017757 h 4188946"/>
              <a:gd name="connsiteX0-157" fmla="*/ 0 w 6134794"/>
              <a:gd name="connsiteY0-158" fmla="*/ 63014 h 3617689"/>
              <a:gd name="connsiteX1-159" fmla="*/ 1344859 w 6134794"/>
              <a:gd name="connsiteY1-160" fmla="*/ 1480951 h 3617689"/>
              <a:gd name="connsiteX2-161" fmla="*/ 1895166 w 6134794"/>
              <a:gd name="connsiteY2-162" fmla="*/ 3527686 h 3617689"/>
              <a:gd name="connsiteX3-163" fmla="*/ 2929523 w 6134794"/>
              <a:gd name="connsiteY3-164" fmla="*/ 3225304 h 3617689"/>
              <a:gd name="connsiteX4-165" fmla="*/ 3841217 w 6134794"/>
              <a:gd name="connsiteY4-166" fmla="*/ 2959299 h 3617689"/>
              <a:gd name="connsiteX5-167" fmla="*/ 4993473 w 6134794"/>
              <a:gd name="connsiteY5-168" fmla="*/ 2466047 h 3617689"/>
              <a:gd name="connsiteX6-169" fmla="*/ 6134794 w 6134794"/>
              <a:gd name="connsiteY6-170" fmla="*/ 2057891 h 3617689"/>
              <a:gd name="connsiteX0-171" fmla="*/ 0 w 6134794"/>
              <a:gd name="connsiteY0-172" fmla="*/ 46722 h 3370075"/>
              <a:gd name="connsiteX1-173" fmla="*/ 1344859 w 6134794"/>
              <a:gd name="connsiteY1-174" fmla="*/ 1464659 h 3370075"/>
              <a:gd name="connsiteX2-175" fmla="*/ 2151644 w 6134794"/>
              <a:gd name="connsiteY2-176" fmla="*/ 322145 h 3370075"/>
              <a:gd name="connsiteX3-177" fmla="*/ 2929523 w 6134794"/>
              <a:gd name="connsiteY3-178" fmla="*/ 3209012 h 3370075"/>
              <a:gd name="connsiteX4-179" fmla="*/ 3841217 w 6134794"/>
              <a:gd name="connsiteY4-180" fmla="*/ 2943007 h 3370075"/>
              <a:gd name="connsiteX5-181" fmla="*/ 4993473 w 6134794"/>
              <a:gd name="connsiteY5-182" fmla="*/ 2449755 h 3370075"/>
              <a:gd name="connsiteX6-183" fmla="*/ 6134794 w 6134794"/>
              <a:gd name="connsiteY6-184" fmla="*/ 2041599 h 3370075"/>
              <a:gd name="connsiteX0-185" fmla="*/ 0 w 6134794"/>
              <a:gd name="connsiteY0-186" fmla="*/ 136319 h 3146341"/>
              <a:gd name="connsiteX1-187" fmla="*/ 1344859 w 6134794"/>
              <a:gd name="connsiteY1-188" fmla="*/ 1554256 h 3146341"/>
              <a:gd name="connsiteX2-189" fmla="*/ 2151644 w 6134794"/>
              <a:gd name="connsiteY2-190" fmla="*/ 411742 h 3146341"/>
              <a:gd name="connsiteX3-191" fmla="*/ 3219454 w 6134794"/>
              <a:gd name="connsiteY3-192" fmla="*/ 187418 h 3146341"/>
              <a:gd name="connsiteX4-193" fmla="*/ 3841217 w 6134794"/>
              <a:gd name="connsiteY4-194" fmla="*/ 3032604 h 3146341"/>
              <a:gd name="connsiteX5-195" fmla="*/ 4993473 w 6134794"/>
              <a:gd name="connsiteY5-196" fmla="*/ 2539352 h 3146341"/>
              <a:gd name="connsiteX6-197" fmla="*/ 6134794 w 6134794"/>
              <a:gd name="connsiteY6-198" fmla="*/ 2131196 h 3146341"/>
              <a:gd name="connsiteX0-199" fmla="*/ 0 w 6134794"/>
              <a:gd name="connsiteY0-200" fmla="*/ 359897 h 2878775"/>
              <a:gd name="connsiteX1-201" fmla="*/ 1344859 w 6134794"/>
              <a:gd name="connsiteY1-202" fmla="*/ 1777834 h 2878775"/>
              <a:gd name="connsiteX2-203" fmla="*/ 2151644 w 6134794"/>
              <a:gd name="connsiteY2-204" fmla="*/ 635320 h 2878775"/>
              <a:gd name="connsiteX3-205" fmla="*/ 3219454 w 6134794"/>
              <a:gd name="connsiteY3-206" fmla="*/ 410996 h 2878775"/>
              <a:gd name="connsiteX4-207" fmla="*/ 4131148 w 6134794"/>
              <a:gd name="connsiteY4-208" fmla="*/ 133841 h 2878775"/>
              <a:gd name="connsiteX5-209" fmla="*/ 4993473 w 6134794"/>
              <a:gd name="connsiteY5-210" fmla="*/ 2762930 h 2878775"/>
              <a:gd name="connsiteX6-211" fmla="*/ 6134794 w 6134794"/>
              <a:gd name="connsiteY6-212" fmla="*/ 2354774 h 2878775"/>
              <a:gd name="connsiteX0-213" fmla="*/ 0 w 6134794"/>
              <a:gd name="connsiteY0-214" fmla="*/ 359897 h 2878775"/>
              <a:gd name="connsiteX1-215" fmla="*/ 1032625 w 6134794"/>
              <a:gd name="connsiteY1-216" fmla="*/ 1209122 h 2878775"/>
              <a:gd name="connsiteX2-217" fmla="*/ 2151644 w 6134794"/>
              <a:gd name="connsiteY2-218" fmla="*/ 635320 h 2878775"/>
              <a:gd name="connsiteX3-219" fmla="*/ 3219454 w 6134794"/>
              <a:gd name="connsiteY3-220" fmla="*/ 410996 h 2878775"/>
              <a:gd name="connsiteX4-221" fmla="*/ 4131148 w 6134794"/>
              <a:gd name="connsiteY4-222" fmla="*/ 133841 h 2878775"/>
              <a:gd name="connsiteX5-223" fmla="*/ 4993473 w 6134794"/>
              <a:gd name="connsiteY5-224" fmla="*/ 2762930 h 2878775"/>
              <a:gd name="connsiteX6-225" fmla="*/ 6134794 w 6134794"/>
              <a:gd name="connsiteY6-226" fmla="*/ 2354774 h 2878775"/>
              <a:gd name="connsiteX0-227" fmla="*/ 0 w 6134794"/>
              <a:gd name="connsiteY0-228" fmla="*/ 802143 h 2804150"/>
              <a:gd name="connsiteX1-229" fmla="*/ 1032625 w 6134794"/>
              <a:gd name="connsiteY1-230" fmla="*/ 1651368 h 2804150"/>
              <a:gd name="connsiteX2-231" fmla="*/ 2151644 w 6134794"/>
              <a:gd name="connsiteY2-232" fmla="*/ 1077566 h 2804150"/>
              <a:gd name="connsiteX3-233" fmla="*/ 3219454 w 6134794"/>
              <a:gd name="connsiteY3-234" fmla="*/ 853242 h 2804150"/>
              <a:gd name="connsiteX4-235" fmla="*/ 4131148 w 6134794"/>
              <a:gd name="connsiteY4-236" fmla="*/ 576087 h 2804150"/>
              <a:gd name="connsiteX5-237" fmla="*/ 5283405 w 6134794"/>
              <a:gd name="connsiteY5-238" fmla="*/ 105137 h 2804150"/>
              <a:gd name="connsiteX6-239" fmla="*/ 6134794 w 6134794"/>
              <a:gd name="connsiteY6-240" fmla="*/ 2797020 h 2804150"/>
              <a:gd name="connsiteX0-241" fmla="*/ 0 w 6402423"/>
              <a:gd name="connsiteY0-242" fmla="*/ 1194372 h 2046639"/>
              <a:gd name="connsiteX1-243" fmla="*/ 1032625 w 6402423"/>
              <a:gd name="connsiteY1-244" fmla="*/ 2043597 h 2046639"/>
              <a:gd name="connsiteX2-245" fmla="*/ 2151644 w 6402423"/>
              <a:gd name="connsiteY2-246" fmla="*/ 1469795 h 2046639"/>
              <a:gd name="connsiteX3-247" fmla="*/ 3219454 w 6402423"/>
              <a:gd name="connsiteY3-248" fmla="*/ 1245471 h 2046639"/>
              <a:gd name="connsiteX4-249" fmla="*/ 4131148 w 6402423"/>
              <a:gd name="connsiteY4-250" fmla="*/ 968316 h 2046639"/>
              <a:gd name="connsiteX5-251" fmla="*/ 5283405 w 6402423"/>
              <a:gd name="connsiteY5-252" fmla="*/ 497366 h 2046639"/>
              <a:gd name="connsiteX6-253" fmla="*/ 6402423 w 6402423"/>
              <a:gd name="connsiteY6-254" fmla="*/ 0 h 2046639"/>
              <a:gd name="connsiteX0-255" fmla="*/ 0 w 6366797"/>
              <a:gd name="connsiteY0-256" fmla="*/ 2108772 h 2108772"/>
              <a:gd name="connsiteX1-257" fmla="*/ 996999 w 6366797"/>
              <a:gd name="connsiteY1-258" fmla="*/ 2043597 h 2108772"/>
              <a:gd name="connsiteX2-259" fmla="*/ 2116018 w 6366797"/>
              <a:gd name="connsiteY2-260" fmla="*/ 1469795 h 2108772"/>
              <a:gd name="connsiteX3-261" fmla="*/ 3183828 w 6366797"/>
              <a:gd name="connsiteY3-262" fmla="*/ 1245471 h 2108772"/>
              <a:gd name="connsiteX4-263" fmla="*/ 4095522 w 6366797"/>
              <a:gd name="connsiteY4-264" fmla="*/ 968316 h 2108772"/>
              <a:gd name="connsiteX5-265" fmla="*/ 5247779 w 6366797"/>
              <a:gd name="connsiteY5-266" fmla="*/ 497366 h 2108772"/>
              <a:gd name="connsiteX6-267" fmla="*/ 6366797 w 6366797"/>
              <a:gd name="connsiteY6-268" fmla="*/ 0 h 2108772"/>
              <a:gd name="connsiteX0-269" fmla="*/ 0 w 6378672"/>
              <a:gd name="connsiteY0-270" fmla="*/ 2203774 h 2203774"/>
              <a:gd name="connsiteX1-271" fmla="*/ 1008874 w 6378672"/>
              <a:gd name="connsiteY1-272" fmla="*/ 2043597 h 2203774"/>
              <a:gd name="connsiteX2-273" fmla="*/ 2127893 w 6378672"/>
              <a:gd name="connsiteY2-274" fmla="*/ 1469795 h 2203774"/>
              <a:gd name="connsiteX3-275" fmla="*/ 3195703 w 6378672"/>
              <a:gd name="connsiteY3-276" fmla="*/ 1245471 h 2203774"/>
              <a:gd name="connsiteX4-277" fmla="*/ 4107397 w 6378672"/>
              <a:gd name="connsiteY4-278" fmla="*/ 968316 h 2203774"/>
              <a:gd name="connsiteX5-279" fmla="*/ 5259654 w 6378672"/>
              <a:gd name="connsiteY5-280" fmla="*/ 497366 h 2203774"/>
              <a:gd name="connsiteX6-281" fmla="*/ 6378672 w 6378672"/>
              <a:gd name="connsiteY6-282" fmla="*/ 0 h 2203774"/>
              <a:gd name="connsiteX0-283" fmla="*/ 0 w 6378672"/>
              <a:gd name="connsiteY0-284" fmla="*/ 2203774 h 2203774"/>
              <a:gd name="connsiteX1-285" fmla="*/ 1008874 w 6378672"/>
              <a:gd name="connsiteY1-286" fmla="*/ 2043597 h 2203774"/>
              <a:gd name="connsiteX2-287" fmla="*/ 2127893 w 6378672"/>
              <a:gd name="connsiteY2-288" fmla="*/ 1469795 h 2203774"/>
              <a:gd name="connsiteX3-289" fmla="*/ 3195703 w 6378672"/>
              <a:gd name="connsiteY3-290" fmla="*/ 1245471 h 2203774"/>
              <a:gd name="connsiteX4-291" fmla="*/ 4107397 w 6378672"/>
              <a:gd name="connsiteY4-292" fmla="*/ 968316 h 2203774"/>
              <a:gd name="connsiteX5-293" fmla="*/ 5259654 w 6378672"/>
              <a:gd name="connsiteY5-294" fmla="*/ 497366 h 2203774"/>
              <a:gd name="connsiteX6-295" fmla="*/ 6378672 w 6378672"/>
              <a:gd name="connsiteY6-296" fmla="*/ 0 h 2203774"/>
              <a:gd name="connsiteX0-297" fmla="*/ 0 w 6378672"/>
              <a:gd name="connsiteY0-298" fmla="*/ 2203774 h 2203774"/>
              <a:gd name="connsiteX1-299" fmla="*/ 1008874 w 6378672"/>
              <a:gd name="connsiteY1-300" fmla="*/ 2043597 h 2203774"/>
              <a:gd name="connsiteX2-301" fmla="*/ 2127893 w 6378672"/>
              <a:gd name="connsiteY2-302" fmla="*/ 1469795 h 2203774"/>
              <a:gd name="connsiteX3-303" fmla="*/ 3195703 w 6378672"/>
              <a:gd name="connsiteY3-304" fmla="*/ 1245471 h 2203774"/>
              <a:gd name="connsiteX4-305" fmla="*/ 4107397 w 6378672"/>
              <a:gd name="connsiteY4-306" fmla="*/ 968316 h 2203774"/>
              <a:gd name="connsiteX5-307" fmla="*/ 5259654 w 6378672"/>
              <a:gd name="connsiteY5-308" fmla="*/ 497366 h 2203774"/>
              <a:gd name="connsiteX6-309" fmla="*/ 6378672 w 6378672"/>
              <a:gd name="connsiteY6-310" fmla="*/ 0 h 22037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6378672" h="2203774">
                <a:moveTo>
                  <a:pt x="0" y="2203774"/>
                </a:moveTo>
                <a:cubicBezTo>
                  <a:pt x="316589" y="2175219"/>
                  <a:pt x="654225" y="2165927"/>
                  <a:pt x="1008874" y="2043597"/>
                </a:cubicBezTo>
                <a:cubicBezTo>
                  <a:pt x="1363523" y="1921267"/>
                  <a:pt x="1763422" y="1602816"/>
                  <a:pt x="2127893" y="1469795"/>
                </a:cubicBezTo>
                <a:cubicBezTo>
                  <a:pt x="2492365" y="1336774"/>
                  <a:pt x="2865786" y="1329051"/>
                  <a:pt x="3195703" y="1245471"/>
                </a:cubicBezTo>
                <a:cubicBezTo>
                  <a:pt x="3525620" y="1161891"/>
                  <a:pt x="3763405" y="1093000"/>
                  <a:pt x="4107397" y="968316"/>
                </a:cubicBezTo>
                <a:cubicBezTo>
                  <a:pt x="4451389" y="843632"/>
                  <a:pt x="4881108" y="658752"/>
                  <a:pt x="5259654" y="497366"/>
                </a:cubicBezTo>
                <a:cubicBezTo>
                  <a:pt x="5638200" y="335980"/>
                  <a:pt x="6039101" y="156839"/>
                  <a:pt x="6378672" y="0"/>
                </a:cubicBezTo>
              </a:path>
            </a:pathLst>
          </a:cu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1296290" y="2895459"/>
            <a:ext cx="72008" cy="7200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20384" y="5880002"/>
            <a:ext cx="8245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(оценка)</a:t>
            </a:r>
            <a:endParaRPr lang="en-US" sz="1100" dirty="0"/>
          </a:p>
        </p:txBody>
      </p:sp>
      <p:sp>
        <p:nvSpPr>
          <p:cNvPr id="40" name="TextBox 39"/>
          <p:cNvSpPr txBox="1"/>
          <p:nvPr/>
        </p:nvSpPr>
        <p:spPr>
          <a:xfrm>
            <a:off x="6547379" y="5877245"/>
            <a:ext cx="8245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(прогноз)</a:t>
            </a:r>
            <a:endParaRPr lang="en-US" sz="1100" dirty="0"/>
          </a:p>
        </p:txBody>
      </p:sp>
      <p:sp>
        <p:nvSpPr>
          <p:cNvPr id="41" name="TextBox 40"/>
          <p:cNvSpPr txBox="1"/>
          <p:nvPr/>
        </p:nvSpPr>
        <p:spPr>
          <a:xfrm>
            <a:off x="7654307" y="5870157"/>
            <a:ext cx="8245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(прогноз)</a:t>
            </a:r>
            <a:endParaRPr lang="en-US" sz="1100" dirty="0"/>
          </a:p>
        </p:txBody>
      </p:sp>
      <p:sp>
        <p:nvSpPr>
          <p:cNvPr id="42" name="TextBox 41"/>
          <p:cNvSpPr txBox="1"/>
          <p:nvPr/>
        </p:nvSpPr>
        <p:spPr>
          <a:xfrm>
            <a:off x="5383874" y="5870303"/>
            <a:ext cx="8245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(прогноз)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452"/>
            <a:ext cx="8640960" cy="3693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0"/>
            <a:ext cx="7344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СОЦИАЛЬНЫЕ ПОКАЗАТЕЛИ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96470" y="661337"/>
            <a:ext cx="8107979" cy="646331"/>
          </a:xfrm>
          <a:prstGeom prst="rect">
            <a:avLst/>
          </a:prstGeom>
          <a:noFill/>
          <a:ln w="9525">
            <a:solidFill>
              <a:schemeClr val="tx2">
                <a:lumMod val="40000"/>
                <a:lumOff val="60000"/>
              </a:schemeClr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44958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indent="44958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i="1" dirty="0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Закон Республики Казахстан "О республиканском бюджете на 2026-2028 годы" </a:t>
            </a:r>
          </a:p>
          <a:p>
            <a:pPr lvl="0" indent="44958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b="1" i="1">
                <a:solidFill>
                  <a:prstClr val="black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 8 декабря 2025 года № 239-VIII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96468" y="1484783"/>
          <a:ext cx="8107981" cy="3672410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947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97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Показатели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2026 год</a:t>
                      </a:r>
                    </a:p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(тенге)</a:t>
                      </a:r>
                      <a:endParaRPr lang="ru-RU" sz="11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02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Прожиточный минимум </a:t>
                      </a:r>
                      <a:endParaRPr lang="ru-RU" sz="1600" dirty="0"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50 851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7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Минимальный размер пенсии</a:t>
                      </a:r>
                      <a:endParaRPr lang="ru-RU" sz="1600" dirty="0"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69 049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1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Размер государственной базовой пенсионной выплаты</a:t>
                      </a:r>
                      <a:endParaRPr lang="ru-RU" sz="1600" dirty="0"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35 596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92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Минимальный размер заработной платы </a:t>
                      </a:r>
                      <a:endParaRPr lang="ru-RU" sz="1600" dirty="0"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85 000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3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Месячный расчетный показатель (МРП)</a:t>
                      </a:r>
                      <a:endParaRPr lang="ru-RU" sz="1600"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4 325</a:t>
                      </a:r>
                      <a:endParaRPr lang="ru-RU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52"/>
            <a:ext cx="8640960" cy="3693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5596" y="0"/>
            <a:ext cx="734481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СТРУКТУРА ДОХОДНОЙ ЧАСТИ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270766"/>
              </p:ext>
            </p:extLst>
          </p:nvPr>
        </p:nvGraphicFramePr>
        <p:xfrm>
          <a:off x="276128" y="651866"/>
          <a:ext cx="8615848" cy="5236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798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7335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СТРУКТУРА ДОХОДОВ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 год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777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Уточненн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</a:rPr>
                        <a:t>ый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Уточненн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</a:rPr>
                        <a:t>ый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77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Поступления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в </a:t>
                      </a:r>
                      <a:r>
                        <a:rPr lang="ru-RU" sz="1400" b="1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т.ч</a:t>
                      </a:r>
                      <a:r>
                        <a:rPr lang="ru-RU" sz="14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.: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en-US" altLang="ru-RU" sz="1400" b="1" dirty="0">
                          <a:solidFill>
                            <a:schemeClr val="tx1"/>
                          </a:solidFill>
                        </a:rPr>
                        <a:t>749 726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altLang="ru-RU" sz="1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1 490 764,5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060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Собственные доходы, в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</a:rPr>
                        <a:t>т.ч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.: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1 167 945,6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 316 946,9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60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Налоговые поступления, из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 них: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dirty="0"/>
                        <a:t>1 117 000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400" b="0" baseline="0" dirty="0">
                          <a:solidFill>
                            <a:schemeClr val="tx1"/>
                          </a:solidFill>
                        </a:rPr>
                        <a:t> 250 218,8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600">
                <a:tc>
                  <a:txBody>
                    <a:bodyPr/>
                    <a:lstStyle/>
                    <a:p>
                      <a:pPr algn="r"/>
                      <a:r>
                        <a:rPr lang="ru-RU" sz="1400" b="0" i="1" dirty="0">
                          <a:solidFill>
                            <a:schemeClr val="tx1"/>
                          </a:solidFill>
                        </a:rPr>
                        <a:t>КПН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>
                          <a:solidFill>
                            <a:schemeClr val="tx1"/>
                          </a:solidFill>
                        </a:rPr>
                        <a:t>336 500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>
                          <a:solidFill>
                            <a:schemeClr val="tx1"/>
                          </a:solidFill>
                        </a:rPr>
                        <a:t>364 457,5</a:t>
                      </a:r>
                      <a:endParaRPr lang="ru-RU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600">
                <a:tc>
                  <a:txBody>
                    <a:bodyPr/>
                    <a:lstStyle/>
                    <a:p>
                      <a:pPr algn="r"/>
                      <a:r>
                        <a:rPr lang="ru-RU" sz="1400" b="0" i="1" dirty="0">
                          <a:solidFill>
                            <a:schemeClr val="tx1"/>
                          </a:solidFill>
                        </a:rPr>
                        <a:t>ИПН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>
                          <a:solidFill>
                            <a:schemeClr val="tx1"/>
                          </a:solidFill>
                        </a:rPr>
                        <a:t>411 240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>
                          <a:solidFill>
                            <a:schemeClr val="tx1"/>
                          </a:solidFill>
                        </a:rPr>
                        <a:t>522 850</a:t>
                      </a:r>
                      <a:endParaRPr lang="ru-RU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600">
                <a:tc>
                  <a:txBody>
                    <a:bodyPr/>
                    <a:lstStyle/>
                    <a:p>
                      <a:pPr algn="r"/>
                      <a:r>
                        <a:rPr lang="ru-RU" sz="1400" b="0" i="1" dirty="0">
                          <a:solidFill>
                            <a:schemeClr val="tx1"/>
                          </a:solidFill>
                        </a:rPr>
                        <a:t>СН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>
                          <a:solidFill>
                            <a:schemeClr val="tx1"/>
                          </a:solidFill>
                        </a:rPr>
                        <a:t>274 025,6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>
                          <a:solidFill>
                            <a:schemeClr val="tx1"/>
                          </a:solidFill>
                        </a:rPr>
                        <a:t>258 200</a:t>
                      </a:r>
                      <a:endParaRPr lang="ru-RU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6958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Неналоговые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 поступления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/>
                        <a:t>33 676,9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30 753,9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9689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Поступления от продажи основного</a:t>
                      </a:r>
                      <a:r>
                        <a:rPr lang="ru-RU" sz="1400" b="0" baseline="0" dirty="0">
                          <a:solidFill>
                            <a:schemeClr val="tx1"/>
                          </a:solidFill>
                        </a:rPr>
                        <a:t> капитала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/>
                        <a:t>16 200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21 755,2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8056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</a:rPr>
                        <a:t>Погашение бюджетных кредитов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/>
                        <a:t>1 068,7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chemeClr val="tx1"/>
                          </a:solidFill>
                        </a:rPr>
                        <a:t>9 584,8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048979" y="369332"/>
            <a:ext cx="81464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dirty="0"/>
              <a:t>млн. тенге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52"/>
            <a:ext cx="8640960" cy="36933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5596" y="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СТРУКТУРА ДОХОДНОЙ ЧАСТИ МЕСТНОГО БЮДЖЕТА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4949" y="752862"/>
            <a:ext cx="266886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Налоговые </a:t>
            </a:r>
          </a:p>
          <a:p>
            <a:pPr algn="ctr"/>
            <a:r>
              <a:rPr lang="ru-RU" sz="1400" dirty="0"/>
              <a:t>поступления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73574" y="751373"/>
            <a:ext cx="266886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Неналоговые </a:t>
            </a:r>
          </a:p>
          <a:p>
            <a:pPr algn="ctr"/>
            <a:r>
              <a:rPr lang="ru-RU" sz="1400" dirty="0"/>
              <a:t>поступления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04198" y="749884"/>
            <a:ext cx="266886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Поступления от продажи основного капитала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74950" y="1290404"/>
            <a:ext cx="2668860" cy="487490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73574" y="1273104"/>
            <a:ext cx="2668860" cy="487490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98890" y="1273104"/>
            <a:ext cx="2668860" cy="487490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067917502"/>
              </p:ext>
            </p:extLst>
          </p:nvPr>
        </p:nvGraphicFramePr>
        <p:xfrm>
          <a:off x="3033017" y="1290404"/>
          <a:ext cx="3290479" cy="4874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2274316189"/>
              </p:ext>
            </p:extLst>
          </p:nvPr>
        </p:nvGraphicFramePr>
        <p:xfrm>
          <a:off x="6012160" y="1288915"/>
          <a:ext cx="2985713" cy="4867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2" name="Группа 21"/>
          <p:cNvGrpSpPr/>
          <p:nvPr/>
        </p:nvGrpSpPr>
        <p:grpSpPr>
          <a:xfrm>
            <a:off x="146127" y="1340769"/>
            <a:ext cx="2697682" cy="4824534"/>
            <a:chOff x="-16905" y="1235684"/>
            <a:chExt cx="3290479" cy="4777701"/>
          </a:xfrm>
        </p:grpSpPr>
        <p:graphicFrame>
          <p:nvGraphicFramePr>
            <p:cNvPr id="23" name="Диаграмма 22"/>
            <p:cNvGraphicFramePr/>
            <p:nvPr>
              <p:extLst>
                <p:ext uri="{D42A27DB-BD31-4B8C-83A1-F6EECF244321}">
                  <p14:modId xmlns:p14="http://schemas.microsoft.com/office/powerpoint/2010/main" val="3769150401"/>
                </p:ext>
              </p:extLst>
            </p:nvPr>
          </p:nvGraphicFramePr>
          <p:xfrm>
            <a:off x="-16905" y="1484784"/>
            <a:ext cx="3290479" cy="45286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4" name="TextBox 23"/>
            <p:cNvSpPr txBox="1"/>
            <p:nvPr/>
          </p:nvSpPr>
          <p:spPr>
            <a:xfrm>
              <a:off x="302375" y="1235684"/>
              <a:ext cx="2687075" cy="305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/>
                <a:t>1 250 219 млн. тенге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8AAA3-00E3-45F1-B7BC-E930D4F66CB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82550" y="0"/>
            <a:ext cx="9061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>
                <a:solidFill>
                  <a:prstClr val="white"/>
                </a:solidFill>
                <a:cs typeface="Arial" panose="020B0604020202020204" pitchFamily="34" charset="0"/>
              </a:rPr>
              <a:t>УПРАВЛЕНИЕ СТРОИТЕЛЬСТВА</a:t>
            </a: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248320" y="0"/>
            <a:ext cx="8572152" cy="3698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solidFill>
              <a:srgbClr val="000000"/>
            </a:solidFill>
            <a:miter lim="800000"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800" dirty="0">
                <a:solidFill>
                  <a:prstClr val="white"/>
                </a:solidFill>
                <a:cs typeface="Arial" panose="020B0604020202020204" pitchFamily="34" charset="0"/>
              </a:rPr>
              <a:t>Расходы бюджета города Астаны в разрезе функциональных групп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8421444"/>
              </p:ext>
            </p:extLst>
          </p:nvPr>
        </p:nvGraphicFramePr>
        <p:xfrm>
          <a:off x="179512" y="369888"/>
          <a:ext cx="8640960" cy="6335160"/>
        </p:xfrm>
        <a:graphic>
          <a:graphicData uri="http://schemas.openxmlformats.org/drawingml/2006/table">
            <a:tbl>
              <a:tblPr/>
              <a:tblGrid>
                <a:gridCol w="353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51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8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81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7879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effectLst/>
                          <a:latin typeface="Times New Roman" panose="02020603050405020304"/>
                        </a:rPr>
                        <a:t>Функциональная группа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effectLst/>
                          <a:latin typeface="Times New Roman" panose="02020603050405020304"/>
                        </a:rPr>
                        <a:t>Уточненный бюджет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effectLst/>
                          <a:latin typeface="Times New Roman" panose="02020603050405020304"/>
                        </a:rPr>
                        <a:t>Уточненный бюджет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3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effectLst/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50" b="1" i="0" u="none" strike="noStrike" dirty="0">
                          <a:effectLst/>
                          <a:latin typeface="Times New Roman" panose="02020603050405020304"/>
                        </a:rPr>
                        <a:t>Наименование</a:t>
                      </a:r>
                    </a:p>
                  </a:txBody>
                  <a:tcPr marL="4846" marR="4846" marT="48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effectLst/>
                          <a:latin typeface="Times New Roman" panose="02020603050405020304"/>
                        </a:rPr>
                        <a:t>202</a:t>
                      </a:r>
                      <a:r>
                        <a:rPr lang="en-US" sz="1050" b="1" i="0" u="none" strike="noStrike" dirty="0">
                          <a:effectLst/>
                          <a:latin typeface="Times New Roman" panose="02020603050405020304"/>
                        </a:rPr>
                        <a:t>5</a:t>
                      </a:r>
                      <a:r>
                        <a:rPr lang="en-US" sz="1050" b="1" i="0" u="none" strike="noStrike" baseline="0" dirty="0">
                          <a:effectLst/>
                          <a:latin typeface="Times New Roman" panose="02020603050405020304"/>
                        </a:rPr>
                        <a:t> </a:t>
                      </a:r>
                      <a:r>
                        <a:rPr lang="ru-RU" sz="1050" b="1" i="0" u="none" strike="noStrike" dirty="0">
                          <a:effectLst/>
                          <a:latin typeface="Times New Roman" panose="02020603050405020304"/>
                        </a:rPr>
                        <a:t>год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effectLst/>
                          <a:latin typeface="Times New Roman" panose="02020603050405020304"/>
                        </a:rPr>
                        <a:t>2026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endParaRPr lang="ru-RU" sz="1100" b="1" i="0" u="sng" strike="noStrike" dirty="0">
                        <a:effectLst/>
                        <a:latin typeface="Times New Roman" panose="02020603050405020304"/>
                      </a:endParaRP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effectLst/>
                          <a:latin typeface="Times New Roman" panose="02020603050405020304"/>
                        </a:rPr>
                        <a:t>II. </a:t>
                      </a:r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Затраты</a:t>
                      </a:r>
                    </a:p>
                  </a:txBody>
                  <a:tcPr marL="4846" marR="4846" marT="48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403</a:t>
                      </a: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443</a:t>
                      </a: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i="0" dirty="0">
                          <a:effectLst/>
                          <a:latin typeface="Times New Roman" panose="02020603050405020304" pitchFamily="18" charset="0"/>
                        </a:rPr>
                        <a:t>1 310 169,5</a:t>
                      </a:r>
                      <a:endParaRPr lang="en-US" sz="1100" b="1" i="0" u="sng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/>
                      </a:endParaRPr>
                    </a:p>
                  </a:txBody>
                  <a:tcPr marL="9842" marR="9842" marT="984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70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01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Государственные услуги общего характера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35</a:t>
                      </a:r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260,0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37 319,2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6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02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Оборона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10</a:t>
                      </a:r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112</a:t>
                      </a:r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,</a:t>
                      </a: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7 954,6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5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03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Общественный порядок, безопасность, правовая, судебная, уголовно-исполнительная деятельность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39</a:t>
                      </a:r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873</a:t>
                      </a:r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,6</a:t>
                      </a:r>
                      <a:endParaRPr lang="en-U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46 467,9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8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04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Образование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390</a:t>
                      </a:r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523</a:t>
                      </a:r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,8</a:t>
                      </a:r>
                      <a:endParaRPr lang="en-U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379 107,0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9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05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effectLst/>
                          <a:latin typeface="Times New Roman" panose="02020603050405020304"/>
                        </a:rPr>
                        <a:t>Здравоохранение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34</a:t>
                      </a:r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046</a:t>
                      </a:r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,8</a:t>
                      </a:r>
                      <a:endParaRPr lang="en-U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25 524,7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03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06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Социальная помощь и социальное обеспечение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59</a:t>
                      </a:r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208</a:t>
                      </a:r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,7</a:t>
                      </a:r>
                      <a:endParaRPr lang="en-U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62 095,9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83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07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Жилищно-коммунальное хозяйство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346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884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282 815,9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23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08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Культура, спорт, туризм и информационное пространство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881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48 949,8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43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09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Топливно-энергетический комплекс и недропользование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84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376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,2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71 898,7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7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10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12</a:t>
                      </a:r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384</a:t>
                      </a:r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,8</a:t>
                      </a:r>
                      <a:endParaRPr lang="en-US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6 688,7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06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11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Промышленность, архитектурная, градостроительная и строительная деятельность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121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,7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4 473,0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63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12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Транспорт и коммуникации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191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590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164 553,1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3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13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Прочие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30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4,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39 106,4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02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14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Обслуживание долга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041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4 535,1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53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15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Трансферты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833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128 679,3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43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effectLst/>
                          <a:latin typeface="Times New Roman" panose="02020603050405020304"/>
                        </a:rPr>
                        <a:t>III. </a:t>
                      </a:r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Чистое бюджетное кредитование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18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391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,9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2 948,0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43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Бюджетные кредиты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21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560,0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12 532,8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43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07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Жилищно-коммунальное хозяйство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15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560,0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7 532,8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4269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10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Сельское, водное, лесное, рыбное хозяйство, особо охраняемые природные территории, охрана окружающей среды и животного мира, земельные отношения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5 000,0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5</a:t>
                      </a:r>
                      <a:r>
                        <a:rPr lang="ru-RU" sz="1000" b="0" i="0" u="none" strike="noStrike" kern="1200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 000,0</a:t>
                      </a:r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8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13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/>
                        </a:rPr>
                        <a:t>Прочие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1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000,0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endParaRPr lang="ru-RU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8379"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effectLst/>
                        <a:latin typeface="Times New Roman" panose="02020603050405020304"/>
                      </a:endParaRP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Погашение бюджетных кредитов 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3 168,1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9 584,8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8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IV. Сальдо по операциям с финансовыми активами 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358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944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,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1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134 319,0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8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Приобретение финансовых активов 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358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944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,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1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134 319,0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8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12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effectLst/>
                          <a:latin typeface="Times New Roman" panose="02020603050405020304"/>
                        </a:rPr>
                        <a:t>Транспорт и коммуникации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336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248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,8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124 039,9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8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13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effectLst/>
                          <a:latin typeface="Times New Roman" panose="02020603050405020304"/>
                        </a:rPr>
                        <a:t>Прочие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22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695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,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3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10 279,1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8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effectLst/>
                          <a:latin typeface="Times New Roman" panose="02020603050405020304"/>
                        </a:rPr>
                        <a:t>V. </a:t>
                      </a:r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Дефицит (профицит) бюджета 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-93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708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,1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-37</a:t>
                      </a: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153,0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984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effectLst/>
                          <a:latin typeface="Times New Roman" panose="02020603050405020304"/>
                        </a:rPr>
                        <a:t> 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VI. Финансирование дефицита (использование профицита) бюджета 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93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708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,1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37 153,0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4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effectLst/>
                          <a:latin typeface="Times New Roman" panose="02020603050405020304"/>
                        </a:rPr>
                        <a:t>16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50" b="0" i="0" u="none" strike="noStrike" dirty="0">
                          <a:effectLst/>
                          <a:latin typeface="Times New Roman" panose="02020603050405020304"/>
                        </a:rPr>
                        <a:t>Погашение займов</a:t>
                      </a: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-7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538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</a:rPr>
                        <a:t>,8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4846" marR="4846" marT="48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+mn-ea"/>
                          <a:cs typeface="+mn-cs"/>
                        </a:rPr>
                        <a:t>-33 743,2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8016475" y="184944"/>
            <a:ext cx="87235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i="1" dirty="0">
                <a:solidFill>
                  <a:schemeClr val="bg1"/>
                </a:solidFill>
              </a:rPr>
              <a:t>млн. тенге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6423122"/>
            <a:ext cx="561662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87724" y="6434031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ГРАЖДАНСКИЙ БЮДЖЕТ ГОРОДА АСТАНЫ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022292920"/>
              </p:ext>
            </p:extLst>
          </p:nvPr>
        </p:nvGraphicFramePr>
        <p:xfrm>
          <a:off x="107505" y="605779"/>
          <a:ext cx="5184575" cy="3399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4949" y="752863"/>
            <a:ext cx="5117131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prstClr val="black"/>
                </a:solidFill>
              </a:rPr>
              <a:t>ДИНАМИКА ОБЪЕМА СОВОКУПНЫХ ЗАТРАТ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3234" y="3927993"/>
            <a:ext cx="4752528" cy="2428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/>
              <a:t>Уточненный бюджет на 2026 год составил 352 871 млн тенге, увеличившись на 22,3% по сравнению с показателем четвертого уточнения бюджета 2025 года. Увеличение объема бюджетных средств обусловлено </a:t>
            </a:r>
            <a:r>
              <a:rPr lang="ru-RU" sz="1200" dirty="0" smtClean="0"/>
              <a:t>ростом </a:t>
            </a:r>
            <a:r>
              <a:rPr lang="ru-RU" sz="1200" dirty="0"/>
              <a:t>контингента </a:t>
            </a:r>
            <a:r>
              <a:rPr lang="ru-RU" sz="1200" dirty="0" smtClean="0"/>
              <a:t>более чем</a:t>
            </a:r>
            <a:br>
              <a:rPr lang="ru-RU" sz="1200" dirty="0" smtClean="0"/>
            </a:br>
            <a:r>
              <a:rPr lang="ru-RU" sz="1200" dirty="0" smtClean="0"/>
              <a:t>на </a:t>
            </a:r>
            <a:r>
              <a:rPr lang="ru-RU" sz="1200" dirty="0"/>
              <a:t>26 тыс. человек или на 10,2</a:t>
            </a:r>
            <a:r>
              <a:rPr lang="ru-RU" sz="1200" dirty="0" smtClean="0"/>
              <a:t>% по сравнению с 2025 годом, соответственно выросли расходы </a:t>
            </a:r>
            <a:r>
              <a:rPr lang="ru-RU" sz="1200" dirty="0"/>
              <a:t>на фонд оплаты труда, обеспечение детей питанием, приобретение и обновление учебников и лекарственных средств, оплату льготного проезда обучающихся организаций высшего, технического и профессионального образования, а также финансирование дополнительного образования в рамках программы «</a:t>
            </a:r>
            <a:r>
              <a:rPr lang="ru-RU" sz="1200" dirty="0" err="1"/>
              <a:t>Қосымша</a:t>
            </a:r>
            <a:r>
              <a:rPr lang="ru-RU" sz="1200" dirty="0"/>
              <a:t>».</a:t>
            </a:r>
            <a:endParaRPr lang="ru-RU" sz="1200" dirty="0">
              <a:solidFill>
                <a:prstClr val="black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5482138" y="757099"/>
            <a:ext cx="3490785" cy="1612877"/>
            <a:chOff x="5525717" y="1046531"/>
            <a:chExt cx="3490785" cy="1518373"/>
          </a:xfrm>
        </p:grpSpPr>
        <p:sp>
          <p:nvSpPr>
            <p:cNvPr id="18" name="TextBox 17"/>
            <p:cNvSpPr txBox="1"/>
            <p:nvPr/>
          </p:nvSpPr>
          <p:spPr>
            <a:xfrm>
              <a:off x="5528095" y="1046531"/>
              <a:ext cx="3488407" cy="3077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prstClr val="black"/>
                  </a:solidFill>
                </a:rPr>
                <a:t>Дошкольное образование</a:t>
              </a: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5525717" y="1354308"/>
              <a:ext cx="3488407" cy="1210596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5473370" y="2508752"/>
            <a:ext cx="3488407" cy="1686282"/>
            <a:chOff x="5540040" y="2762935"/>
            <a:chExt cx="3488407" cy="1511527"/>
          </a:xfrm>
        </p:grpSpPr>
        <p:sp>
          <p:nvSpPr>
            <p:cNvPr id="24" name="TextBox 23"/>
            <p:cNvSpPr txBox="1"/>
            <p:nvPr/>
          </p:nvSpPr>
          <p:spPr>
            <a:xfrm>
              <a:off x="5540040" y="2762935"/>
              <a:ext cx="3488407" cy="30777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prstClr val="black"/>
                  </a:solidFill>
                </a:rPr>
                <a:t>Среднее образование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5540040" y="3063866"/>
              <a:ext cx="3488407" cy="1210596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5436096" y="4365104"/>
            <a:ext cx="3493765" cy="1766023"/>
            <a:chOff x="5520359" y="4540746"/>
            <a:chExt cx="3493765" cy="1569222"/>
          </a:xfrm>
        </p:grpSpPr>
        <p:sp>
          <p:nvSpPr>
            <p:cNvPr id="29" name="TextBox 28"/>
            <p:cNvSpPr txBox="1"/>
            <p:nvPr/>
          </p:nvSpPr>
          <p:spPr>
            <a:xfrm>
              <a:off x="5525717" y="4540746"/>
              <a:ext cx="3488407" cy="27347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 err="1">
                  <a:solidFill>
                    <a:prstClr val="black"/>
                  </a:solidFill>
                </a:rPr>
                <a:t>ТиПО</a:t>
              </a:r>
              <a:r>
                <a:rPr lang="ru-RU" sz="1400" dirty="0">
                  <a:solidFill>
                    <a:prstClr val="black"/>
                  </a:solidFill>
                </a:rPr>
                <a:t> и ВУЗы 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5520359" y="4848523"/>
              <a:ext cx="3488407" cy="1261445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174949" y="1060640"/>
            <a:ext cx="4829099" cy="5264141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378625545"/>
              </p:ext>
            </p:extLst>
          </p:nvPr>
        </p:nvGraphicFramePr>
        <p:xfrm>
          <a:off x="5580112" y="1052736"/>
          <a:ext cx="3456383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74949" y="63761"/>
            <a:ext cx="8797974" cy="33855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ФИНАНСИРОВАНИЕ СФЕРЫ ОБРАЗОВАНИЯ</a:t>
            </a:r>
          </a:p>
        </p:txBody>
      </p:sp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3572583504"/>
              </p:ext>
            </p:extLst>
          </p:nvPr>
        </p:nvGraphicFramePr>
        <p:xfrm>
          <a:off x="5544108" y="2996952"/>
          <a:ext cx="3672407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8" name="Диаграмма 37"/>
          <p:cNvGraphicFramePr/>
          <p:nvPr>
            <p:extLst>
              <p:ext uri="{D42A27DB-BD31-4B8C-83A1-F6EECF244321}">
                <p14:modId xmlns:p14="http://schemas.microsoft.com/office/powerpoint/2010/main" val="1943266679"/>
              </p:ext>
            </p:extLst>
          </p:nvPr>
        </p:nvGraphicFramePr>
        <p:xfrm>
          <a:off x="5451311" y="4809366"/>
          <a:ext cx="3473192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8172400" y="476672"/>
            <a:ext cx="86409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prstClr val="black"/>
                </a:solidFill>
              </a:rPr>
              <a:t>млн. тенге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6321758"/>
            <a:ext cx="6048672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ГРАЖДАНСКИЙ БЮДЖЕТ ГОРОДА АСТАНЫ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4614071"/>
              </p:ext>
            </p:extLst>
          </p:nvPr>
        </p:nvGraphicFramePr>
        <p:xfrm>
          <a:off x="94866" y="669177"/>
          <a:ext cx="8941629" cy="5039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4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0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92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29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НАПРАВЛЕНИЕ РАСХОДОВ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2025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год </a:t>
                      </a:r>
                    </a:p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(уточнен.)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2026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год</a:t>
                      </a:r>
                    </a:p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(уточнен.)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Целевое назначение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расходов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352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ВСЕГО: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280 747,8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52 871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8751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Дошкольное образование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54 390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63 154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Размещение государственного образовательного заказа  в дошкольных организациях 100 государственных садов на                          26 607 мест, 56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миницетров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  с пребыванием неполного дня на 4 451 мест, 551 частных садов  на 39 256 мест.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02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Среднее образование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157 284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prstClr val="black"/>
                          </a:solidFill>
                        </a:rPr>
                        <a:t>209 340</a:t>
                      </a:r>
                    </a:p>
                    <a:p>
                      <a:pPr algn="ctr"/>
                      <a:endParaRPr lang="ru-RU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Финансирование предусмотрено на содержание 118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школ, 4 школ для одарённых детей, 3 специальных коррекционных школ-интернатов для детей с ограниченными возможностями, а также на размещение государственного образовательного заказа в частных организациях среднего образования.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Средства включают ФОТ с налогами, коммунальные услуги,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связь, питание и подвоз детей, всеобуч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и другие необходимые затраты. Эти меры направлены на обеспечение доступного и качественного образования, создание комфортных и безопасных условий для обучения, поддержку детей с особыми образовательными потребностями и развитие инклюзивной среды.</a:t>
                      </a:r>
                      <a:endParaRPr lang="ru-RU" sz="11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2767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Дополнительное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образование для детей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11 344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19 291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Содержание 14 организаций дополнительного образования включает фонд оплаты труда с налогами, коммунальные услуги, аренду помещений,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текущее содержание зданий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, государственный образовательный заказ «</a:t>
                      </a:r>
                      <a:r>
                        <a:rPr lang="ru-RU" sz="1100" baseline="0" dirty="0" err="1">
                          <a:solidFill>
                            <a:schemeClr val="tx1"/>
                          </a:solidFill>
                        </a:rPr>
                        <a:t>Қосымша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» и другие необходимые затраты.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94866" y="144050"/>
            <a:ext cx="8941630" cy="33855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ФИНАНСИРОВАНИЕ СФЕРЫ ОБРАЗОВАНИЯ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44243" y="431086"/>
            <a:ext cx="86409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prstClr val="black"/>
                </a:solidFill>
              </a:rPr>
              <a:t>млн. тенге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6382959"/>
            <a:ext cx="6120680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7744" y="6381328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ГРАЖДАНСКИЙ БЮДЖЕТ ГОРОДА АСТАНЫ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935408"/>
              </p:ext>
            </p:extLst>
          </p:nvPr>
        </p:nvGraphicFramePr>
        <p:xfrm>
          <a:off x="94866" y="669176"/>
          <a:ext cx="8941630" cy="4920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2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2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9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35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474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НАПРАВЛЕНИЕ РАСХОДОВ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2025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год </a:t>
                      </a:r>
                    </a:p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(уточнен.)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2026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год</a:t>
                      </a:r>
                    </a:p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(уточнен.)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Целевое назначение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расходов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981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Приобретение и доставка учебников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5 995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4 500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Приобретение учебников, учебно-методических комплексов 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</a:t>
                      </a:r>
                      <a:r>
                        <a:rPr lang="ru-RU" sz="1100" b="0" i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2026-2027</a:t>
                      </a:r>
                      <a:r>
                        <a:rPr lang="ru-RU" sz="1100" b="0" i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b="0" i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учебный</a:t>
                      </a:r>
                      <a:r>
                        <a:rPr lang="ru-RU" sz="1100" b="0" i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год.</a:t>
                      </a:r>
                      <a:endParaRPr lang="ru-RU" sz="11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14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Подготовка специалистов в организациях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</a:rPr>
                        <a:t>ТиПО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 и ВУЗов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prstClr val="black"/>
                          </a:solidFill>
                        </a:rPr>
                        <a:t>23</a:t>
                      </a:r>
                      <a:r>
                        <a:rPr lang="ru-RU" sz="1400" baseline="0" dirty="0">
                          <a:solidFill>
                            <a:prstClr val="black"/>
                          </a:solidFill>
                        </a:rPr>
                        <a:t> 799</a:t>
                      </a:r>
                      <a:endParaRPr lang="ru-RU" sz="1400" dirty="0">
                        <a:solidFill>
                          <a:prstClr val="black"/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prstClr val="black"/>
                          </a:solidFill>
                        </a:rPr>
                        <a:t>32 977</a:t>
                      </a:r>
                    </a:p>
                    <a:p>
                      <a:pPr algn="ctr"/>
                      <a:endParaRPr lang="ru-RU" sz="1400" b="0" dirty="0">
                        <a:solidFill>
                          <a:prstClr val="black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100" dirty="0"/>
                        <a:t>Н</a:t>
                      </a:r>
                      <a:r>
                        <a:rPr lang="ru-RU" sz="1100" dirty="0"/>
                        <a:t>а размещение государственного</a:t>
                      </a:r>
                      <a:r>
                        <a:rPr lang="ru-RU" sz="1100" baseline="0" dirty="0"/>
                        <a:t> образовательного заказа </a:t>
                      </a:r>
                      <a:r>
                        <a:rPr lang="ru-RU" sz="1100" dirty="0"/>
                        <a:t>в </a:t>
                      </a:r>
                      <a:r>
                        <a:rPr lang="ru-RU" sz="1100" baseline="0" dirty="0"/>
                        <a:t> </a:t>
                      </a:r>
                      <a:r>
                        <a:rPr lang="ru-RU" sz="1100" dirty="0"/>
                        <a:t>8 государственных</a:t>
                      </a:r>
                      <a:r>
                        <a:rPr lang="ru-RU" sz="1100" baseline="0" dirty="0"/>
                        <a:t>,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18 частных колледжах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и </a:t>
                      </a:r>
                      <a:r>
                        <a:rPr lang="ru-RU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высших учебных заведениях.</a:t>
                      </a:r>
                      <a:endParaRPr lang="ru-RU" sz="1100" b="0" i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1102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Социальное обеспечение детей -сирот и социальная  реабилитация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4 21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4 185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На содержание следующих учреждений: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defRPr/>
                      </a:pP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2-х реабилитационных центров, 5 кабинетов психолого-педагогической коррекции, 10 психолого-медико-педагогических консультаций, КГУ «Центр поддержки детей с аутизмом «</a:t>
                      </a:r>
                      <a:r>
                        <a:rPr lang="ru-RU" sz="1100" baseline="0" dirty="0" err="1">
                          <a:solidFill>
                            <a:schemeClr val="tx1"/>
                          </a:solidFill>
                        </a:rPr>
                        <a:t>Асыл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baseline="0" dirty="0" err="1">
                          <a:solidFill>
                            <a:schemeClr val="tx1"/>
                          </a:solidFill>
                        </a:rPr>
                        <a:t>Мирас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» № 1», КГУ «Центр поддержки детей, нуждающихся в специальных социальных услугах», детской деревни «SOS KINDERDORF», а также детей, переданных патронатным воспитателям (35 МРП на 1 ребёнка). </a:t>
                      </a:r>
                    </a:p>
                    <a:p>
                      <a:pPr algn="just"/>
                      <a:r>
                        <a:rPr lang="ru-RU" sz="1100" dirty="0"/>
                        <a:t>В состав расходов входят фонд оплаты труда с налогами, коммунальные услуги, аренда помещений, связь, приобретение лекарственных средств и другие необходимые затраты.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73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Социальная поддержка обучающихся очной формы обучения (льготный проезд)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10,5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16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,6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На социальную поддержку в виде обеспечения льготного проезда предусмотрено финансирование для детей-сирот, детей, оставшихся без попечения родителей, а также для детей из малообеспеченных и многодетных семей старше 15 лет (обучающихся в вузах и колледжах).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94865" y="111607"/>
            <a:ext cx="8941631" cy="33855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ФИНАНСИРОВАНИЕ СФЕРЫ ОБРАЗОВАНИЯ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79904" y="404664"/>
            <a:ext cx="86409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prstClr val="black"/>
                </a:solidFill>
              </a:rPr>
              <a:t>млн. тенге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4865" y="66110"/>
            <a:ext cx="8941631" cy="33855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ФИНАНСИРОВАНИЕ СФЕРЫ ОБРАЗОВАНИЯ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3458378"/>
              </p:ext>
            </p:extLst>
          </p:nvPr>
        </p:nvGraphicFramePr>
        <p:xfrm>
          <a:off x="94866" y="669177"/>
          <a:ext cx="8941630" cy="5244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3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4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8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396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350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НАПРАВЛЕНИЕ РАСХОДОВ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2025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год </a:t>
                      </a:r>
                    </a:p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(уточнен.)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2026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год</a:t>
                      </a:r>
                    </a:p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(уточнен.)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Целевое назначение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расходов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738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Капитальные расходы подведомственных государственных учреждений и организаций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21 510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7 534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На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материально-техническое оснащение организаций образования,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проведение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капитального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ремонта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3</a:t>
                      </a:r>
                      <a:r>
                        <a:rPr lang="ru-RU" sz="1200" dirty="0">
                          <a:solidFill>
                            <a:prstClr val="black"/>
                          </a:solidFill>
                        </a:rPr>
                        <a:t> школ (№ 13, 41, 55)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156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Прочие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расходы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2 20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2 38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На содержание следующих учреждений предусмотрено финансирование: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КГУ «Центр психологической поддержки» </a:t>
                      </a:r>
                      <a:r>
                        <a:rPr lang="ru-RU" sz="1200" baseline="0" dirty="0" err="1">
                          <a:solidFill>
                            <a:schemeClr val="tx1"/>
                          </a:solidFill>
                        </a:rPr>
                        <a:t>акимата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города Астаны;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ГККП «Методический центр» </a:t>
                      </a:r>
                      <a:r>
                        <a:rPr lang="ru-RU" sz="1200" baseline="0" dirty="0" err="1">
                          <a:solidFill>
                            <a:schemeClr val="tx1"/>
                          </a:solidFill>
                        </a:rPr>
                        <a:t>акимата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города Астаны;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ГККП «Центр по выявлению и поддержке одаренных детей и талантливой молодежи «Астана </a:t>
                      </a:r>
                      <a:r>
                        <a:rPr lang="ru-RU" sz="1200" baseline="0" dirty="0" err="1">
                          <a:solidFill>
                            <a:schemeClr val="tx1"/>
                          </a:solidFill>
                        </a:rPr>
                        <a:t>дарыны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»;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КГУ «Учебно-методический центр дополнительного образования для детей».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В состав расходов на учреждения входят фонд оплаты труда с налогами, коммунальные услуги, аренда помещений, проведение школьных олимпиад и прочие необходимые затраты. Кроме того, предусмотрены ежемесячные выплаты опекунам в размере 10 МРП на одного ребёнка, единовременные выплаты при усыновлении — 75 МРП на одного ребёнка, а также присуждение грантов «Лучшая организация среднего образования» и «Лучшая организация технического и профессионального, </a:t>
                      </a:r>
                      <a:r>
                        <a:rPr lang="ru-RU" sz="1200" baseline="0" dirty="0" err="1">
                          <a:solidFill>
                            <a:schemeClr val="tx1"/>
                          </a:solidFill>
                        </a:rPr>
                        <a:t>послесреднего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образования» (2 организации).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619672" y="6381328"/>
            <a:ext cx="6120680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ГРАЖДАНСКИЙ БЮДЖЕТ ГОРОДА АСТАНЫ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172400" y="404664"/>
            <a:ext cx="86409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ru-RU" sz="1100" dirty="0">
                <a:solidFill>
                  <a:prstClr val="black"/>
                </a:solidFill>
              </a:rPr>
              <a:t>млн. тенге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6423122"/>
            <a:ext cx="561662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87724" y="6434031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ГРАЖДАНСКИЙ БЮДЖЕТ ГОРОДА АСТАНЫ</a:t>
            </a: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356602740"/>
              </p:ext>
            </p:extLst>
          </p:nvPr>
        </p:nvGraphicFramePr>
        <p:xfrm>
          <a:off x="0" y="620688"/>
          <a:ext cx="5184575" cy="3903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4949" y="752863"/>
            <a:ext cx="5117131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prstClr val="black"/>
                </a:solidFill>
              </a:rPr>
              <a:t>ДИНАМИКА ОБЪЕМА СОВОКУПНЫХ ЗАТРАТ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1520" y="4779149"/>
            <a:ext cx="5040560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prstClr val="black"/>
                </a:solidFill>
              </a:rPr>
              <a:t>Уточненный бюджет на 2026 год составил 17 075 млрд. тенге в том числе, на проведение социально-значимых и культурных мероприятий,  на содержание  подведомственных предприятий культуры.</a:t>
            </a:r>
          </a:p>
          <a:p>
            <a:pPr indent="361950" algn="just"/>
            <a:endParaRPr lang="ru-RU" sz="1400" dirty="0">
              <a:solidFill>
                <a:prstClr val="black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5441456" y="757099"/>
            <a:ext cx="3531467" cy="1612877"/>
            <a:chOff x="5485035" y="1046531"/>
            <a:chExt cx="3531467" cy="1518373"/>
          </a:xfrm>
        </p:grpSpPr>
        <p:sp>
          <p:nvSpPr>
            <p:cNvPr id="18" name="TextBox 17"/>
            <p:cNvSpPr txBox="1"/>
            <p:nvPr/>
          </p:nvSpPr>
          <p:spPr>
            <a:xfrm>
              <a:off x="5528095" y="1046531"/>
              <a:ext cx="3488407" cy="28974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prstClr val="black"/>
                  </a:solidFill>
                </a:rPr>
                <a:t>Поддержка культурно-досуговой работ</a:t>
              </a: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5485035" y="1354308"/>
              <a:ext cx="3529090" cy="1210596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5441455" y="2492038"/>
            <a:ext cx="3563126" cy="1943310"/>
            <a:chOff x="5540040" y="2762935"/>
            <a:chExt cx="3563126" cy="1741918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5616329" y="3056651"/>
              <a:ext cx="3486837" cy="1448202"/>
              <a:chOff x="5671468" y="1054273"/>
              <a:chExt cx="3486837" cy="1448202"/>
            </a:xfrm>
          </p:grpSpPr>
          <p:graphicFrame>
            <p:nvGraphicFramePr>
              <p:cNvPr id="21" name="Диаграмма 20"/>
              <p:cNvGraphicFramePr/>
              <p:nvPr>
                <p:extLst>
                  <p:ext uri="{D42A27DB-BD31-4B8C-83A1-F6EECF244321}">
                    <p14:modId xmlns:p14="http://schemas.microsoft.com/office/powerpoint/2010/main" val="2655678966"/>
                  </p:ext>
                </p:extLst>
              </p:nvPr>
            </p:nvGraphicFramePr>
            <p:xfrm>
              <a:off x="5671468" y="1054273"/>
              <a:ext cx="3351287" cy="144820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23" name="TextBox 22"/>
              <p:cNvSpPr txBox="1"/>
              <p:nvPr/>
            </p:nvSpPr>
            <p:spPr>
              <a:xfrm>
                <a:off x="7789032" y="1661547"/>
                <a:ext cx="1369273" cy="2758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400" dirty="0">
                    <a:solidFill>
                      <a:prstClr val="black"/>
                    </a:solidFill>
                  </a:rPr>
                  <a:t>          </a:t>
                </a: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5609436" y="2762935"/>
              <a:ext cx="3419011" cy="2758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dirty="0">
                  <a:solidFill>
                    <a:prstClr val="black"/>
                  </a:solidFill>
                </a:rPr>
                <a:t>Дирекция объединенных музеев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5540040" y="3063866"/>
              <a:ext cx="3488407" cy="1210596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5452534" y="4205944"/>
            <a:ext cx="3439946" cy="1925183"/>
            <a:chOff x="5536797" y="4540746"/>
            <a:chExt cx="3439946" cy="1569222"/>
          </a:xfrm>
        </p:grpSpPr>
        <p:sp>
          <p:nvSpPr>
            <p:cNvPr id="29" name="TextBox 28"/>
            <p:cNvSpPr txBox="1"/>
            <p:nvPr/>
          </p:nvSpPr>
          <p:spPr>
            <a:xfrm>
              <a:off x="5568778" y="4540746"/>
              <a:ext cx="3377623" cy="3763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solidFill>
                    <a:prstClr val="black"/>
                  </a:solidFill>
                </a:rPr>
                <a:t>Поддержка театрального и музыкального искусства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5536797" y="4935630"/>
              <a:ext cx="3439946" cy="1174338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174949" y="1060640"/>
            <a:ext cx="5117131" cy="5264141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427984" y="1064692"/>
            <a:ext cx="86409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prstClr val="black"/>
                </a:solidFill>
              </a:rPr>
              <a:t>млн. тенге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167288574"/>
              </p:ext>
            </p:extLst>
          </p:nvPr>
        </p:nvGraphicFramePr>
        <p:xfrm>
          <a:off x="5510852" y="1132648"/>
          <a:ext cx="4317732" cy="1360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0" name="Диаграмма 39"/>
          <p:cNvGraphicFramePr/>
          <p:nvPr>
            <p:extLst>
              <p:ext uri="{D42A27DB-BD31-4B8C-83A1-F6EECF244321}">
                <p14:modId xmlns:p14="http://schemas.microsoft.com/office/powerpoint/2010/main" val="3382678612"/>
              </p:ext>
            </p:extLst>
          </p:nvPr>
        </p:nvGraphicFramePr>
        <p:xfrm>
          <a:off x="5497247" y="4634908"/>
          <a:ext cx="3456383" cy="1615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174950" y="63761"/>
            <a:ext cx="8749554" cy="33855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Финансирование сферы культуры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9DBD0D-0B47-4209-924C-F029CD785214}"/>
              </a:ext>
            </a:extLst>
          </p:cNvPr>
          <p:cNvSpPr txBox="1"/>
          <p:nvPr/>
        </p:nvSpPr>
        <p:spPr>
          <a:xfrm>
            <a:off x="8172400" y="476672"/>
            <a:ext cx="86409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prstClr val="black"/>
                </a:solidFill>
              </a:rPr>
              <a:t>млн. тенге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899592" y="1628800"/>
            <a:ext cx="936104" cy="21761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444332" y="2093655"/>
            <a:ext cx="36755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/>
              <a:t>*</a:t>
            </a:r>
            <a:r>
              <a:rPr lang="ru-RU" sz="700" dirty="0"/>
              <a:t> </a:t>
            </a:r>
            <a:r>
              <a:rPr lang="ru-RU" sz="700" dirty="0" smtClean="0"/>
              <a:t>Средства перераспределены с </a:t>
            </a:r>
            <a:r>
              <a:rPr lang="ru-RU" sz="700" dirty="0"/>
              <a:t>творческого заказа Управления </a:t>
            </a:r>
            <a:r>
              <a:rPr lang="ru-RU" sz="700" dirty="0" smtClean="0"/>
              <a:t>культуры</a:t>
            </a:r>
            <a:br>
              <a:rPr lang="ru-RU" sz="700" dirty="0" smtClean="0"/>
            </a:br>
            <a:r>
              <a:rPr lang="ru-RU" sz="700" dirty="0" smtClean="0"/>
              <a:t>на </a:t>
            </a:r>
            <a:r>
              <a:rPr lang="ru-RU" sz="700" dirty="0"/>
              <a:t>дополнительное образование Управления образования для платформы Qosymsha.kz</a:t>
            </a:r>
            <a:r>
              <a:rPr lang="ru-RU" sz="700" dirty="0" smtClean="0"/>
              <a:t>.</a:t>
            </a:r>
            <a:endParaRPr lang="ru-RU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6465412"/>
            <a:ext cx="6048672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</a:rPr>
              <a:t>ГРАЖДАНСКИЙ БЮДЖЕТ ГОРОДА АСТАНЫ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062622"/>
              </p:ext>
            </p:extLst>
          </p:nvPr>
        </p:nvGraphicFramePr>
        <p:xfrm>
          <a:off x="251519" y="620688"/>
          <a:ext cx="8640961" cy="5457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29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НАПРАВЛЕНИЕ РАСХОДОВ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2025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год (уточнен.)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2026 год (уточнен.)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Целевое назначение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расходов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352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ВСЕГО: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20 034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17 075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1256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Поддержка культурно -досуговой работы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5 792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1 452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Финансирование предусмотрено на содержание                     ГККП «Дирекция по проведению культурных мероприятий«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со шт. численностью 67 ед., в том числе «джазовый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ансамбль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Жигер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» - 13 ед. и «Амфитеатр» - 30 ед. ,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ГККП «Дворец «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Жастар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» со шт. численностью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270 ед. (ФОТ с налогами,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коммунальные услуги, содержание и обслуживание зданий).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Проведение социально- значимых и культурных мероприятий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3 772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3 078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На проведение социально - значимых и культурных мероприятий.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52767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Обеспечение сохранности историко-культурного наследия и доступа к ним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972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1 072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ГККП «Дирекция объединенных музеев» </a:t>
                      </a:r>
                      <a:r>
                        <a:rPr lang="ru-RU" sz="1100" i="1" dirty="0">
                          <a:solidFill>
                            <a:schemeClr val="tx1"/>
                          </a:solidFill>
                        </a:rPr>
                        <a:t>(Дирекция</a:t>
                      </a:r>
                      <a:br>
                        <a:rPr lang="ru-RU" sz="1100" i="1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100" i="1" dirty="0">
                          <a:solidFill>
                            <a:schemeClr val="tx1"/>
                          </a:solidFill>
                        </a:rPr>
                        <a:t>по обеспечению сохранности памятников и объектов историко-культурного наследия, Музей С. Сейфулина,</a:t>
                      </a:r>
                      <a:r>
                        <a:rPr lang="ru-RU" sz="1100" i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i="1" dirty="0">
                          <a:solidFill>
                            <a:schemeClr val="tx1"/>
                          </a:solidFill>
                        </a:rPr>
                        <a:t>Музейно-мемориальный комплекс жертв политических репрессий и тоталитаризма «АЛЖИР»)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 со  шт. численностью 177,5 ед. (ФОТ с налогами, коммунальные услуги, содержание и обслуживание зданий, текущий ремонт основных средств, приобретение материалов, прочие расходы).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5276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Поддержка театрального и музыкального искусства</a:t>
                      </a:r>
                    </a:p>
                    <a:p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7 611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7 545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Финансирование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предусмотрено на содержание 7 театров   </a:t>
                      </a:r>
                      <a:r>
                        <a:rPr lang="ru-RU" sz="1100" i="1" baseline="0" dirty="0">
                          <a:solidFill>
                            <a:schemeClr val="tx1"/>
                          </a:solidFill>
                        </a:rPr>
                        <a:t>(«</a:t>
                      </a:r>
                      <a:r>
                        <a:rPr lang="ru-RU" sz="1100" i="1" baseline="0" dirty="0" err="1">
                          <a:solidFill>
                            <a:schemeClr val="tx1"/>
                          </a:solidFill>
                        </a:rPr>
                        <a:t>Жастар</a:t>
                      </a:r>
                      <a:r>
                        <a:rPr lang="ru-RU" sz="1100" i="1" baseline="0" dirty="0">
                          <a:solidFill>
                            <a:schemeClr val="tx1"/>
                          </a:solidFill>
                        </a:rPr>
                        <a:t>» театр, театр «НАЗ», Музыкальный театр юных зрителей, театр Кукол, Русский драматический театр</a:t>
                      </a:r>
                      <a:br>
                        <a:rPr lang="ru-RU" sz="1100" i="1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100" i="1" baseline="0" dirty="0">
                          <a:solidFill>
                            <a:schemeClr val="tx1"/>
                          </a:solidFill>
                        </a:rPr>
                        <a:t>им. </a:t>
                      </a:r>
                      <a:r>
                        <a:rPr lang="ru-RU" sz="1100" i="1" baseline="0" dirty="0" err="1">
                          <a:solidFill>
                            <a:schemeClr val="tx1"/>
                          </a:solidFill>
                        </a:rPr>
                        <a:t>М.Горького</a:t>
                      </a:r>
                      <a:r>
                        <a:rPr lang="ru-RU" sz="1100" i="1" baseline="0" dirty="0">
                          <a:solidFill>
                            <a:schemeClr val="tx1"/>
                          </a:solidFill>
                        </a:rPr>
                        <a:t>, Театр драмы и комедии </a:t>
                      </a:r>
                      <a:r>
                        <a:rPr lang="ru-RU" sz="1100" i="1" baseline="0" dirty="0" err="1">
                          <a:solidFill>
                            <a:schemeClr val="tx1"/>
                          </a:solidFill>
                        </a:rPr>
                        <a:t>А.Мамбетова</a:t>
                      </a:r>
                      <a:r>
                        <a:rPr lang="ru-RU" sz="1100" i="1" baseline="0" dirty="0">
                          <a:solidFill>
                            <a:schemeClr val="tx1"/>
                          </a:solidFill>
                        </a:rPr>
                        <a:t>, Инклюзивный театр «</a:t>
                      </a:r>
                      <a:r>
                        <a:rPr lang="en-US" sz="1100" i="1" baseline="0" dirty="0">
                          <a:solidFill>
                            <a:schemeClr val="tx1"/>
                          </a:solidFill>
                        </a:rPr>
                        <a:t>Қанаттылар</a:t>
                      </a:r>
                      <a:r>
                        <a:rPr lang="ru-RU" sz="1100" i="1" baseline="0" dirty="0">
                          <a:solidFill>
                            <a:schemeClr val="tx1"/>
                          </a:solidFill>
                        </a:rPr>
                        <a:t>»),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Государственная филармония и Столичный ЦИРК (ФОТ с налогами, коммун. услуги, содержание и обслуживание зданий).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51519" y="64095"/>
            <a:ext cx="8666210" cy="33855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Финансирование сферы культуры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5A8AA3-4A59-4DC7-916A-4B6EA90DC37A}"/>
              </a:ext>
            </a:extLst>
          </p:cNvPr>
          <p:cNvSpPr txBox="1"/>
          <p:nvPr/>
        </p:nvSpPr>
        <p:spPr>
          <a:xfrm>
            <a:off x="8172400" y="404664"/>
            <a:ext cx="86409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prstClr val="black"/>
                </a:solidFill>
              </a:rPr>
              <a:t>млн. тенге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6382959"/>
            <a:ext cx="6120680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9732" y="6382959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solidFill>
                  <a:prstClr val="white"/>
                </a:solidFill>
              </a:rPr>
              <a:t>ГРАЖДАНСКИЙ БЮДЖЕТ ГОРОДА АСТАНЫ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130652"/>
              </p:ext>
            </p:extLst>
          </p:nvPr>
        </p:nvGraphicFramePr>
        <p:xfrm>
          <a:off x="135942" y="690912"/>
          <a:ext cx="8797615" cy="34581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9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57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90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НАПРАВЛЕНИЕ РАСХОДОВ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2025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год (уточнен.)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2026 год (уточнен.)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Целевое назначение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расходов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2872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Обеспечение функционирования городских библиотек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1 256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Финансирование предусмотрено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на содержание</a:t>
                      </a:r>
                      <a:br>
                        <a:rPr lang="ru-RU" sz="1100" baseline="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25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 библиотек, в том числе:  Центральная городская библиотека им.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</a:rPr>
                        <a:t>М.Ауезова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,  Центральная детско-юношеская библиотека, 17 массовых библиотек, 5 детских библиотек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и одна специализированная библиотека для незрячих</a:t>
                      </a:r>
                      <a:br>
                        <a:rPr lang="ru-RU" sz="11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и слабовидящих граждан (ФОТ с налогами, коммунальные услуги, прочие расходы).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0376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Капитальные расходы подведомственных государственных учреждений и организаций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6 316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3 231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На капитальные расходы подведомственных организаций 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Культуры.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24689" y="99553"/>
            <a:ext cx="8797615" cy="338554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600" b="1">
                <a:solidFill>
                  <a:srgbClr val="FFFFFF"/>
                </a:solidFill>
              </a:defRPr>
            </a:lvl1pPr>
          </a:lstStyle>
          <a:p>
            <a:r>
              <a:rPr lang="ru-RU" dirty="0"/>
              <a:t>Финансирование сферы культуры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FADF21-E198-448C-9D88-F5EA7954FC0B}"/>
              </a:ext>
            </a:extLst>
          </p:cNvPr>
          <p:cNvSpPr txBox="1"/>
          <p:nvPr/>
        </p:nvSpPr>
        <p:spPr>
          <a:xfrm>
            <a:off x="8172400" y="431086"/>
            <a:ext cx="86409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prstClr val="black"/>
                </a:solidFill>
              </a:rPr>
              <a:t>млн. тенге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542747"/>
              </p:ext>
            </p:extLst>
          </p:nvPr>
        </p:nvGraphicFramePr>
        <p:xfrm>
          <a:off x="179513" y="634776"/>
          <a:ext cx="8820000" cy="5196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9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171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Основные направления 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расходов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(уточнен.)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2026 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(уточнен.)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Целевое назначение расходов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15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ВСЕГО</a:t>
                      </a:r>
                      <a:r>
                        <a:rPr lang="ru-RU" sz="1400" b="1" dirty="0"/>
                        <a:t>: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55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</a:rPr>
                        <a:t> 565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</a:rPr>
                        <a:t>61</a:t>
                      </a:r>
                      <a:r>
                        <a:rPr lang="ru-RU" sz="1400" b="1" baseline="0" dirty="0">
                          <a:solidFill>
                            <a:schemeClr val="tx1"/>
                          </a:solidFill>
                        </a:rPr>
                        <a:t> 605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165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Содержание подведомственных учреждений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955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12 564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Содержание 10 подведомственных учреждений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2359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Поддержка инвалидов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19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513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24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279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Санаторно-курортное лечение, обеспечение протезно- ортопедическими изделиями,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сурдо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тифло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средствами, кресло-колясками, гигиеническими средствами, на услуги индивидуального помощника, услуги специалиста жестового языка, на развитие служб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Инватакси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501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Социальная помощь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</a:rPr>
                      </a:br>
                      <a:r>
                        <a:rPr lang="ru-RU" sz="1100" i="0" dirty="0">
                          <a:solidFill>
                            <a:schemeClr val="tx1"/>
                          </a:solidFill>
                        </a:rPr>
                        <a:t>(по решению маслихата, АСП, ОСМС),</a:t>
                      </a:r>
                      <a:endParaRPr lang="ru-RU" sz="120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13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696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18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756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оказание более 30 видов социальной помощи и социальных выплат, уплаты взносов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 ОСМС за кризисные категории населения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2734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Программа занятости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7 216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966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313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Охват целевыми мерами поддержки занятости –</a:t>
                      </a:r>
                      <a:br>
                        <a:rPr lang="ru-RU" sz="12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2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4,7 тысяч человек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8002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Капитальные расходы подведомственных учреждений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147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 011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На капитальный ремонт 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и оснащение подведомственных учреждений сферы социальной защиты  населения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7296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Прочие затраты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36,8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Оплата услуг банков второго уровня, поверенного агента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79513" y="0"/>
            <a:ext cx="8784976" cy="36933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Финансирование сферы социальной защиты населения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6309320"/>
            <a:ext cx="6192093" cy="3683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907110" y="6309320"/>
            <a:ext cx="5616624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FFFF"/>
                </a:solidFill>
                <a:latin typeface="Calibri" panose="020F0502020204030204" pitchFamily="34" charset="0"/>
              </a:rPr>
              <a:t>ГРАЖДАНСКИЙ БЮДЖЕТ ГОРОДА АСТАНЫ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2D4EE0-2488-4D06-AF85-2F8A95F566DC}"/>
              </a:ext>
            </a:extLst>
          </p:cNvPr>
          <p:cNvSpPr txBox="1"/>
          <p:nvPr/>
        </p:nvSpPr>
        <p:spPr>
          <a:xfrm>
            <a:off x="8244408" y="404664"/>
            <a:ext cx="86409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prstClr val="black"/>
                </a:solidFill>
              </a:rPr>
              <a:t>млн. тенге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614917"/>
              </p:ext>
            </p:extLst>
          </p:nvPr>
        </p:nvGraphicFramePr>
        <p:xfrm>
          <a:off x="179513" y="631979"/>
          <a:ext cx="8784976" cy="53893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92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96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96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26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310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Основные направления 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расходов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2025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(уточнен.)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2026 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(уточнен.)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</a:rPr>
                        <a:t>Целевое назначение расходов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916">
                <a:tc>
                  <a:txBody>
                    <a:bodyPr/>
                    <a:lstStyle/>
                    <a:p>
                      <a:r>
                        <a:rPr lang="ru-RU" sz="1400" b="1" dirty="0"/>
                        <a:t>ВСЕГО: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24 240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/>
                        <a:t>20</a:t>
                      </a:r>
                      <a:r>
                        <a:rPr lang="ru-RU" sz="1400" b="1" baseline="0" dirty="0"/>
                        <a:t> 858</a:t>
                      </a:r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6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300" dirty="0"/>
                        <a:t>Содержание подведомственных учреждений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  <a:r>
                        <a:rPr lang="en-US" sz="1400" baseline="0" dirty="0"/>
                        <a:t> 96</a:t>
                      </a:r>
                      <a:r>
                        <a:rPr lang="ru-RU" sz="1400" baseline="0" dirty="0"/>
                        <a:t>9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2 145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/>
                        <a:t>Содержание 4 подведомственных учреждений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5003">
                <a:tc>
                  <a:txBody>
                    <a:bodyPr/>
                    <a:lstStyle/>
                    <a:p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Капитальные 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затраты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подведомственных учреждений</a:t>
                      </a:r>
                      <a:r>
                        <a:rPr lang="en-US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возмещение лизинговых платежей по санитарному транспорту 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16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</a:rPr>
                        <a:t> 49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7</a:t>
                      </a:r>
                      <a:r>
                        <a:rPr lang="ru-RU" sz="1400" baseline="0" dirty="0"/>
                        <a:t> 907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2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капитальный ремонт </a:t>
                      </a:r>
                      <a:r>
                        <a:rPr lang="ru-RU" sz="1200" b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объектов здравоохранения, </a:t>
                      </a:r>
                      <a:r>
                        <a:rPr lang="ru-RU" sz="12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приобретение медицинской техники для медицинских учреждений города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оплату лизинговых платежей за приобретенные машин скорой помощи и медицинского оборудования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03818"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Медицинско-лекарственное обеспечение </a:t>
                      </a:r>
                      <a:endParaRPr lang="ru-RU" sz="13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5</a:t>
                      </a:r>
                      <a:r>
                        <a:rPr lang="en-US" sz="1400" baseline="0" dirty="0"/>
                        <a:t> 11</a:t>
                      </a:r>
                      <a:r>
                        <a:rPr lang="ru-RU" sz="1400" baseline="0" dirty="0"/>
                        <a:t>2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9</a:t>
                      </a:r>
                      <a:r>
                        <a:rPr lang="ru-RU" sz="1400" baseline="0" dirty="0"/>
                        <a:t> 989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Приобретение и хранение вакцин  для проведения иммунопрофилактики населения; На закуп лекарственных препаратов по редким  заболеваниям и средств медицинского значения;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обслуживание призывников и приписников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0671">
                <a:tc>
                  <a:txBody>
                    <a:bodyPr/>
                    <a:lstStyle/>
                    <a:p>
                      <a:r>
                        <a:rPr lang="ru-RU" sz="13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Прочие затраты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66</a:t>
                      </a:r>
                      <a:r>
                        <a:rPr lang="ru-RU" sz="1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816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повышение квалификации и переподготовку кадров;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Пропаганда здорового образа жизни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Услуги по обработке статистических данных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Выплаты</a:t>
                      </a:r>
                      <a:r>
                        <a:rPr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стипендий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79513" y="0"/>
            <a:ext cx="8784976" cy="36933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Финансирование сферы здравоохранения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63688" y="6237312"/>
            <a:ext cx="6192093" cy="3683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2051126" y="6237312"/>
            <a:ext cx="5616624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FFFFFF"/>
                </a:solidFill>
                <a:latin typeface="Calibri" panose="020F0502020204030204" pitchFamily="34" charset="0"/>
              </a:rPr>
              <a:t>ГРАЖДАНСКИЙ БЮДЖЕТ ГОРОДА АСТАНЫ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AD1E7-5416-49F1-8F6B-8A09A82BC467}"/>
              </a:ext>
            </a:extLst>
          </p:cNvPr>
          <p:cNvSpPr txBox="1"/>
          <p:nvPr/>
        </p:nvSpPr>
        <p:spPr>
          <a:xfrm>
            <a:off x="8172400" y="369888"/>
            <a:ext cx="86409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prstClr val="black"/>
                </a:solidFill>
              </a:rPr>
              <a:t>млн. тенге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74625" y="107340"/>
            <a:ext cx="8847810" cy="36933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altLang="ru-RU" dirty="0"/>
              <a:t>Финансирование сферы коммунального хозяйства</a:t>
            </a:r>
          </a:p>
        </p:txBody>
      </p:sp>
      <p:graphicFrame>
        <p:nvGraphicFramePr>
          <p:cNvPr id="2" name="Диаграмма 8"/>
          <p:cNvGraphicFramePr/>
          <p:nvPr>
            <p:extLst>
              <p:ext uri="{D42A27DB-BD31-4B8C-83A1-F6EECF244321}">
                <p14:modId xmlns:p14="http://schemas.microsoft.com/office/powerpoint/2010/main" val="3707007348"/>
              </p:ext>
            </p:extLst>
          </p:nvPr>
        </p:nvGraphicFramePr>
        <p:xfrm>
          <a:off x="203480" y="739341"/>
          <a:ext cx="4181475" cy="3527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67439" y="619574"/>
            <a:ext cx="4252913" cy="3079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</a:rPr>
              <a:t>ДИНАМИКА ОБЪЕМА СОВОКУПНЫХ ЗАТРАТ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67439" y="927549"/>
            <a:ext cx="4252913" cy="3180433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26" name="TextBox 36"/>
          <p:cNvSpPr txBox="1">
            <a:spLocks noChangeArrowheads="1"/>
          </p:cNvSpPr>
          <p:nvPr/>
        </p:nvSpPr>
        <p:spPr bwMode="auto">
          <a:xfrm>
            <a:off x="8243316" y="484411"/>
            <a:ext cx="86518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100" dirty="0">
                <a:latin typeface="Calibri" panose="020F0502020204030204" pitchFamily="34" charset="0"/>
              </a:rPr>
              <a:t>млн. тенге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850" y="3305562"/>
            <a:ext cx="43934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1200" dirty="0"/>
              <a:t>Уточненный бюджет на 2026</a:t>
            </a:r>
            <a:r>
              <a:rPr lang="en-US" sz="1200" dirty="0"/>
              <a:t> </a:t>
            </a:r>
            <a:r>
              <a:rPr lang="ru-RU" sz="1200" dirty="0"/>
              <a:t>год составляет 38 504 млн. тенге</a:t>
            </a:r>
            <a:br>
              <a:rPr lang="ru-RU" sz="1200" dirty="0"/>
            </a:br>
            <a:r>
              <a:rPr lang="ru-RU" sz="1200" dirty="0"/>
              <a:t>в связи с уменьшением средств, что ниже уровня уточненного бюджета 2025 года </a:t>
            </a:r>
            <a:r>
              <a:rPr lang="en-US" sz="1200" dirty="0" err="1"/>
              <a:t>на</a:t>
            </a:r>
            <a:r>
              <a:rPr lang="en-US" sz="1200" dirty="0"/>
              <a:t> </a:t>
            </a:r>
            <a:r>
              <a:rPr lang="ru-RU" sz="1200" dirty="0"/>
              <a:t>18</a:t>
            </a:r>
            <a:r>
              <a:rPr lang="en-US" sz="1200" dirty="0"/>
              <a:t>,</a:t>
            </a:r>
            <a:r>
              <a:rPr lang="ru-RU" sz="1200" dirty="0"/>
              <a:t>8%.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597056" y="6488668"/>
            <a:ext cx="561662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ГРАЖДАНСКИЙ БЮДЖЕТ ГОРОДА АСТАНЫ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0891" y="721506"/>
            <a:ext cx="4315669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Развитие системы водоснабжения и водоотведения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2253" y="4189496"/>
            <a:ext cx="4337886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Развитие ливневой канализации</a:t>
            </a: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3077697888"/>
              </p:ext>
            </p:extLst>
          </p:nvPr>
        </p:nvGraphicFramePr>
        <p:xfrm>
          <a:off x="152253" y="4468852"/>
          <a:ext cx="4322660" cy="707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657474" y="2016735"/>
            <a:ext cx="4326659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Проектирование, развитие и (или) обустройство инженерно-коммуникационной инфраструктуры</a:t>
            </a: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1228199180"/>
              </p:ext>
            </p:extLst>
          </p:nvPr>
        </p:nvGraphicFramePr>
        <p:xfrm>
          <a:off x="4657474" y="985295"/>
          <a:ext cx="4319086" cy="794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4240962833"/>
              </p:ext>
            </p:extLst>
          </p:nvPr>
        </p:nvGraphicFramePr>
        <p:xfrm>
          <a:off x="4660892" y="2451330"/>
          <a:ext cx="4323241" cy="833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4" name="Диаграмма 23"/>
          <p:cNvGraphicFramePr/>
          <p:nvPr>
            <p:extLst>
              <p:ext uri="{D42A27DB-BD31-4B8C-83A1-F6EECF244321}">
                <p14:modId xmlns:p14="http://schemas.microsoft.com/office/powerpoint/2010/main" val="2117451319"/>
              </p:ext>
            </p:extLst>
          </p:nvPr>
        </p:nvGraphicFramePr>
        <p:xfrm>
          <a:off x="152587" y="5535731"/>
          <a:ext cx="4345707" cy="903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167439" y="5257536"/>
            <a:ext cx="4330855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Развитие коммунального хозяйства</a:t>
            </a:r>
          </a:p>
        </p:txBody>
      </p:sp>
      <p:sp>
        <p:nvSpPr>
          <p:cNvPr id="2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5E887B5-23AC-4481-9757-4E15E01B58F9}"/>
              </a:ext>
            </a:extLst>
          </p:cNvPr>
          <p:cNvSpPr txBox="1"/>
          <p:nvPr/>
        </p:nvSpPr>
        <p:spPr>
          <a:xfrm>
            <a:off x="4657473" y="3520686"/>
            <a:ext cx="4334273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Функционирование системы водоснабжения и водоотведения</a:t>
            </a:r>
          </a:p>
        </p:txBody>
      </p:sp>
      <p:graphicFrame>
        <p:nvGraphicFramePr>
          <p:cNvPr id="28" name="Диаграмма 27">
            <a:extLst>
              <a:ext uri="{FF2B5EF4-FFF2-40B4-BE49-F238E27FC236}">
                <a16:creationId xmlns:a16="http://schemas.microsoft.com/office/drawing/2014/main" id="{71F41F08-BFC3-45FA-9DD2-2C11F677B6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0483033"/>
              </p:ext>
            </p:extLst>
          </p:nvPr>
        </p:nvGraphicFramePr>
        <p:xfrm>
          <a:off x="4660891" y="3774290"/>
          <a:ext cx="4360563" cy="8788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9" name="Заголовок 2">
            <a:extLst>
              <a:ext uri="{FF2B5EF4-FFF2-40B4-BE49-F238E27FC236}">
                <a16:creationId xmlns:a16="http://schemas.microsoft.com/office/drawing/2014/main" id="{66016854-4790-4B5A-A33E-1EFE414CE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9089" y="4890089"/>
            <a:ext cx="4330855" cy="44408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r>
              <a:rPr lang="en-US" sz="11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Формирование или увелечение уставного капитала юридических </a:t>
            </a:r>
            <a:r>
              <a:rPr lang="en-US" sz="1100" dirty="0" err="1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лиц</a:t>
            </a:r>
            <a:r>
              <a:rPr lang="en-US" sz="1100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ru-RU" sz="1100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0" name="Диаграмма 29">
            <a:extLst>
              <a:ext uri="{FF2B5EF4-FFF2-40B4-BE49-F238E27FC236}">
                <a16:creationId xmlns:a16="http://schemas.microsoft.com/office/drawing/2014/main" id="{D3B168EB-E9FD-4410-831A-B3D16F1B38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9827332"/>
              </p:ext>
            </p:extLst>
          </p:nvPr>
        </p:nvGraphicFramePr>
        <p:xfrm>
          <a:off x="4675747" y="5334170"/>
          <a:ext cx="4345708" cy="806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0632" y="35332"/>
            <a:ext cx="8859581" cy="36933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Финансирование сферы транспорта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7450" y="2996952"/>
            <a:ext cx="446881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indent="361950" algn="just">
              <a:defRPr/>
            </a:pPr>
            <a:r>
              <a:rPr lang="ru-RU" sz="1200" dirty="0"/>
              <a:t>Уточненный бюджет на 2026 год составляет 214 344 млн. тенге, что больше уточненного бюджета 2025</a:t>
            </a:r>
            <a:r>
              <a:rPr lang="en-US" sz="1200" dirty="0"/>
              <a:t> </a:t>
            </a:r>
            <a:r>
              <a:rPr lang="ru-RU" sz="1200" dirty="0"/>
              <a:t>на 19,3%.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174625" y="815540"/>
            <a:ext cx="4468813" cy="2643077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179512" y="507564"/>
            <a:ext cx="4476751" cy="3079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</a:rPr>
              <a:t>ДИНАМИКА ОБЪЕМА СОВОКУПНЫХ ЗАТРАТ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6117" y="444166"/>
            <a:ext cx="8640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/>
              <a:t>млн. тенге</a:t>
            </a:r>
            <a:endParaRPr lang="ru-RU" sz="11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04248" y="6441317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 dirty="0"/>
          </a:p>
        </p:txBody>
      </p:sp>
      <p:graphicFrame>
        <p:nvGraphicFramePr>
          <p:cNvPr id="18" name="Диаграмма 8"/>
          <p:cNvGraphicFramePr/>
          <p:nvPr>
            <p:extLst>
              <p:ext uri="{D42A27DB-BD31-4B8C-83A1-F6EECF244321}">
                <p14:modId xmlns:p14="http://schemas.microsoft.com/office/powerpoint/2010/main" val="383724228"/>
              </p:ext>
            </p:extLst>
          </p:nvPr>
        </p:nvGraphicFramePr>
        <p:xfrm>
          <a:off x="170632" y="863321"/>
          <a:ext cx="4468813" cy="2488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4805542" y="4805280"/>
            <a:ext cx="4154358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Развитие транспортной инфраструктуры</a:t>
            </a:r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1958362184"/>
              </p:ext>
            </p:extLst>
          </p:nvPr>
        </p:nvGraphicFramePr>
        <p:xfrm>
          <a:off x="4805542" y="5073721"/>
          <a:ext cx="4154358" cy="765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187312" y="4662493"/>
            <a:ext cx="4425797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Строительство и реконструкция технических средств регулирования дорожного движения</a:t>
            </a:r>
          </a:p>
        </p:txBody>
      </p:sp>
      <p:graphicFrame>
        <p:nvGraphicFramePr>
          <p:cNvPr id="32" name="Диаграмма 31"/>
          <p:cNvGraphicFramePr/>
          <p:nvPr>
            <p:extLst>
              <p:ext uri="{D42A27DB-BD31-4B8C-83A1-F6EECF244321}">
                <p14:modId xmlns:p14="http://schemas.microsoft.com/office/powerpoint/2010/main" val="1247276658"/>
              </p:ext>
            </p:extLst>
          </p:nvPr>
        </p:nvGraphicFramePr>
        <p:xfrm>
          <a:off x="187312" y="5084186"/>
          <a:ext cx="4425797" cy="593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474251E3-0BA1-4FFB-9497-211E9DA19378}"/>
              </a:ext>
            </a:extLst>
          </p:cNvPr>
          <p:cNvSpPr txBox="1"/>
          <p:nvPr/>
        </p:nvSpPr>
        <p:spPr>
          <a:xfrm>
            <a:off x="4809509" y="980728"/>
            <a:ext cx="4167084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Увеличение уставного капитала юридических лиц для реализации проекта «Новая транспортная система»</a:t>
            </a:r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D87804FD-0410-40B2-9B9C-CD66A24E5E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6827617"/>
              </p:ext>
            </p:extLst>
          </p:nvPr>
        </p:nvGraphicFramePr>
        <p:xfrm>
          <a:off x="4809508" y="1406843"/>
          <a:ext cx="4167083" cy="698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75674A13-34CB-4377-8CD1-1C0CD2D321B9}"/>
              </a:ext>
            </a:extLst>
          </p:cNvPr>
          <p:cNvSpPr txBox="1"/>
          <p:nvPr/>
        </p:nvSpPr>
        <p:spPr>
          <a:xfrm>
            <a:off x="186526" y="5742139"/>
            <a:ext cx="4408971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или увеличение уставного капитала юридических лиц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69E8C8A-E210-46A7-A1FB-F974CD14421F}"/>
              </a:ext>
            </a:extLst>
          </p:cNvPr>
          <p:cNvSpPr txBox="1"/>
          <p:nvPr/>
        </p:nvSpPr>
        <p:spPr>
          <a:xfrm>
            <a:off x="4805541" y="3511100"/>
            <a:ext cx="4159151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Субсидирование пассажирских  перевозок по социально-значимым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внутренним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сообщениям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AF5B1F-8C85-4CC5-AE4C-32E9ADF8E88B}"/>
              </a:ext>
            </a:extLst>
          </p:cNvPr>
          <p:cNvSpPr txBox="1"/>
          <p:nvPr/>
        </p:nvSpPr>
        <p:spPr>
          <a:xfrm>
            <a:off x="186526" y="3523074"/>
            <a:ext cx="4417379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Обеспечение безопасности дорожного движения в населенных пунктах</a:t>
            </a:r>
          </a:p>
        </p:txBody>
      </p:sp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EF599001-94ED-40A3-974B-078B0A2878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0567537"/>
              </p:ext>
            </p:extLst>
          </p:nvPr>
        </p:nvGraphicFramePr>
        <p:xfrm>
          <a:off x="4810334" y="3941987"/>
          <a:ext cx="4154358" cy="743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8" name="Диаграмма 27">
            <a:extLst>
              <a:ext uri="{FF2B5EF4-FFF2-40B4-BE49-F238E27FC236}">
                <a16:creationId xmlns:a16="http://schemas.microsoft.com/office/drawing/2014/main" id="{C3B9C2E9-5676-422B-8227-470CFA269C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9215832"/>
              </p:ext>
            </p:extLst>
          </p:nvPr>
        </p:nvGraphicFramePr>
        <p:xfrm>
          <a:off x="190491" y="3928717"/>
          <a:ext cx="4408971" cy="712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1" name="Диаграмма 30">
            <a:extLst>
              <a:ext uri="{FF2B5EF4-FFF2-40B4-BE49-F238E27FC236}">
                <a16:creationId xmlns:a16="http://schemas.microsoft.com/office/drawing/2014/main" id="{2C377B98-DE62-4BBD-B752-B76AF3D388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966253"/>
              </p:ext>
            </p:extLst>
          </p:nvPr>
        </p:nvGraphicFramePr>
        <p:xfrm>
          <a:off x="188920" y="6163153"/>
          <a:ext cx="4403901" cy="644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F29E83BB-469E-49DB-870A-44024E633523}"/>
              </a:ext>
            </a:extLst>
          </p:cNvPr>
          <p:cNvSpPr txBox="1"/>
          <p:nvPr/>
        </p:nvSpPr>
        <p:spPr>
          <a:xfrm>
            <a:off x="4805541" y="2301104"/>
            <a:ext cx="4167082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dirty="0"/>
              <a:t>Обеспечение функционирования автомобильных дорог</a:t>
            </a:r>
          </a:p>
        </p:txBody>
      </p:sp>
      <p:graphicFrame>
        <p:nvGraphicFramePr>
          <p:cNvPr id="34" name="Диаграмма 33">
            <a:extLst>
              <a:ext uri="{FF2B5EF4-FFF2-40B4-BE49-F238E27FC236}">
                <a16:creationId xmlns:a16="http://schemas.microsoft.com/office/drawing/2014/main" id="{817691B6-49FB-49B8-987C-BEF8836768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2714040"/>
              </p:ext>
            </p:extLst>
          </p:nvPr>
        </p:nvGraphicFramePr>
        <p:xfrm>
          <a:off x="4805542" y="2578103"/>
          <a:ext cx="4167082" cy="788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5" name="Прямоугольник 34"/>
          <p:cNvSpPr/>
          <p:nvPr/>
        </p:nvSpPr>
        <p:spPr>
          <a:xfrm>
            <a:off x="971600" y="1608541"/>
            <a:ext cx="720080" cy="10802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74625" y="107340"/>
            <a:ext cx="8847810" cy="36933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ru-RU" altLang="ru-RU" dirty="0"/>
              <a:t>Финансирование сферы энергетики</a:t>
            </a:r>
          </a:p>
        </p:txBody>
      </p:sp>
      <p:graphicFrame>
        <p:nvGraphicFramePr>
          <p:cNvPr id="2" name="Диаграмма 8"/>
          <p:cNvGraphicFramePr/>
          <p:nvPr>
            <p:extLst>
              <p:ext uri="{D42A27DB-BD31-4B8C-83A1-F6EECF244321}">
                <p14:modId xmlns:p14="http://schemas.microsoft.com/office/powerpoint/2010/main" val="3760279791"/>
              </p:ext>
            </p:extLst>
          </p:nvPr>
        </p:nvGraphicFramePr>
        <p:xfrm>
          <a:off x="222509" y="769451"/>
          <a:ext cx="4181475" cy="3123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86468" y="649683"/>
            <a:ext cx="4252913" cy="3079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</a:rPr>
              <a:t>ДИНАМИКА ОБЪЕМА СОВОКУПНЫХ ЗАТРАТ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86468" y="957659"/>
            <a:ext cx="4252913" cy="366689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26" name="TextBox 36"/>
          <p:cNvSpPr txBox="1">
            <a:spLocks noChangeArrowheads="1"/>
          </p:cNvSpPr>
          <p:nvPr/>
        </p:nvSpPr>
        <p:spPr bwMode="auto">
          <a:xfrm>
            <a:off x="8243316" y="484411"/>
            <a:ext cx="86518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100" dirty="0">
                <a:latin typeface="Calibri" panose="020F0502020204030204" pitchFamily="34" charset="0"/>
              </a:rPr>
              <a:t>млн. тенге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9511" y="3675379"/>
            <a:ext cx="4252913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indent="361950" algn="just">
              <a:defRPr/>
            </a:pPr>
            <a:r>
              <a:rPr lang="ru-RU" sz="1200" dirty="0"/>
              <a:t>Уточненный бюджет местного бюджета  на 2026</a:t>
            </a:r>
            <a:r>
              <a:rPr lang="en-US" sz="1200" dirty="0"/>
              <a:t> </a:t>
            </a:r>
            <a:r>
              <a:rPr lang="ru-RU" sz="1200" dirty="0"/>
              <a:t>год составляет 40 145 млн. тенге в связи с уменьшением средств, что ниже уровня уточненного бюджета 2025</a:t>
            </a:r>
            <a:r>
              <a:rPr lang="en-US" sz="1200" dirty="0"/>
              <a:t> </a:t>
            </a:r>
            <a:r>
              <a:rPr lang="ru-RU" sz="1200" dirty="0"/>
              <a:t>года на 8,6%.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597056" y="6488668"/>
            <a:ext cx="561662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ГРАЖДАНСКИЙ БЮДЖЕТ ГОРОДА АСТАНЫ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11100" y="2602992"/>
            <a:ext cx="4245956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Развитие теплоэнергетической системы</a:t>
            </a: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1526092644"/>
              </p:ext>
            </p:extLst>
          </p:nvPr>
        </p:nvGraphicFramePr>
        <p:xfrm>
          <a:off x="4711099" y="2874633"/>
          <a:ext cx="4253389" cy="983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4711099" y="4014023"/>
            <a:ext cx="4245955" cy="276999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Развитие газотранспортной системы</a:t>
            </a:r>
          </a:p>
        </p:txBody>
      </p:sp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240955176"/>
              </p:ext>
            </p:extLst>
          </p:nvPr>
        </p:nvGraphicFramePr>
        <p:xfrm>
          <a:off x="4711097" y="4307120"/>
          <a:ext cx="4245957" cy="922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C66E300-797E-4A3A-82E1-DE29BB06142D}"/>
              </a:ext>
            </a:extLst>
          </p:cNvPr>
          <p:cNvSpPr txBox="1"/>
          <p:nvPr/>
        </p:nvSpPr>
        <p:spPr>
          <a:xfrm>
            <a:off x="173200" y="4896337"/>
            <a:ext cx="4245955" cy="461665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или увеличение уставного капитала юридических лиц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163DBF5B-DB21-412A-8A07-F1D6B07E6C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6168843"/>
              </p:ext>
            </p:extLst>
          </p:nvPr>
        </p:nvGraphicFramePr>
        <p:xfrm>
          <a:off x="173200" y="5331114"/>
          <a:ext cx="4210392" cy="787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8C39906B-02C3-4DFC-8805-3CDFE5499003}"/>
              </a:ext>
            </a:extLst>
          </p:cNvPr>
          <p:cNvSpPr txBox="1"/>
          <p:nvPr/>
        </p:nvSpPr>
        <p:spPr>
          <a:xfrm>
            <a:off x="4711100" y="982661"/>
            <a:ext cx="4253389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latin typeface="Arial" panose="020B0604020202020204"/>
              </a:rPr>
              <a:t>Субсидирование затрат </a:t>
            </a:r>
            <a:r>
              <a:rPr lang="ru-RU" sz="1200" dirty="0" err="1">
                <a:latin typeface="Arial" panose="020B0604020202020204"/>
              </a:rPr>
              <a:t>энергопроизводящих</a:t>
            </a:r>
            <a:r>
              <a:rPr lang="ru-RU" sz="1200" dirty="0">
                <a:latin typeface="Arial" panose="020B0604020202020204"/>
              </a:rPr>
              <a:t> организаций на приобретение топлива для бесперебойного проведения отопительного сезона</a:t>
            </a:r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7E65A62D-90ED-4328-862C-A12EFC1DCB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1930940"/>
              </p:ext>
            </p:extLst>
          </p:nvPr>
        </p:nvGraphicFramePr>
        <p:xfrm>
          <a:off x="4711099" y="1634960"/>
          <a:ext cx="4253390" cy="828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3" name="Прямоугольник 22"/>
          <p:cNvSpPr/>
          <p:nvPr/>
        </p:nvSpPr>
        <p:spPr>
          <a:xfrm>
            <a:off x="2915816" y="1974372"/>
            <a:ext cx="720080" cy="13333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7537" y="6470169"/>
            <a:ext cx="561662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17557" y="6487253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Arial" panose="020B0604020202020204"/>
              </a:rPr>
              <a:t>ГРАЖДАНСКИЙ БЮДЖЕТ ГОРОДА АСТАНЫ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5596" y="0"/>
            <a:ext cx="7344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/>
              </a:rPr>
              <a:t>СТРУКТУРА ДОХОДНОЙ ЧАСТИ МЕСТНОГО БЮДЖЕТА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4949" y="633499"/>
            <a:ext cx="4378476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latin typeface="Arial" panose="020B0604020202020204"/>
              </a:rPr>
              <a:t>ДИНАМИКА ОБЪЕМА СОВОКУПНЫХ ЗАТРАТ</a:t>
            </a:r>
            <a:endParaRPr lang="ru-RU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873130" y="4134000"/>
            <a:ext cx="402526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 err="1"/>
              <a:t>Приобритение</a:t>
            </a:r>
            <a:r>
              <a:rPr lang="ru-RU" sz="1200" dirty="0"/>
              <a:t> инженерно-</a:t>
            </a:r>
            <a:r>
              <a:rPr lang="ru-RU" sz="1200" dirty="0" err="1"/>
              <a:t>коммуникационой</a:t>
            </a:r>
            <a:r>
              <a:rPr lang="ru-RU" sz="1200" dirty="0"/>
              <a:t> инфраструктуры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74950" y="1060641"/>
            <a:ext cx="4396270" cy="3279022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8244408" y="476672"/>
            <a:ext cx="86409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" panose="020B0604020202020204"/>
              </a:rPr>
              <a:t>млн. тенге</a:t>
            </a:r>
            <a:endParaRPr lang="ru-RU" sz="1100" dirty="0"/>
          </a:p>
        </p:txBody>
      </p:sp>
      <p:sp>
        <p:nvSpPr>
          <p:cNvPr id="39" name="TextBox 38"/>
          <p:cNvSpPr txBox="1"/>
          <p:nvPr/>
        </p:nvSpPr>
        <p:spPr>
          <a:xfrm>
            <a:off x="174949" y="35332"/>
            <a:ext cx="8795596" cy="36933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>
                <a:latin typeface="Arial" panose="020B0604020202020204"/>
              </a:rPr>
              <a:t>Финансирование сферы строительства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 dirty="0"/>
          </a:p>
        </p:txBody>
      </p:sp>
      <p:graphicFrame>
        <p:nvGraphicFramePr>
          <p:cNvPr id="19" name="Диаграмма 8"/>
          <p:cNvGraphicFramePr/>
          <p:nvPr>
            <p:extLst>
              <p:ext uri="{D42A27DB-BD31-4B8C-83A1-F6EECF244321}">
                <p14:modId xmlns:p14="http://schemas.microsoft.com/office/powerpoint/2010/main" val="1888181526"/>
              </p:ext>
            </p:extLst>
          </p:nvPr>
        </p:nvGraphicFramePr>
        <p:xfrm>
          <a:off x="147529" y="1088281"/>
          <a:ext cx="4405895" cy="2871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744310931"/>
              </p:ext>
            </p:extLst>
          </p:nvPr>
        </p:nvGraphicFramePr>
        <p:xfrm>
          <a:off x="4873131" y="4584454"/>
          <a:ext cx="3999484" cy="617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7" name="Группа 16"/>
          <p:cNvGrpSpPr/>
          <p:nvPr/>
        </p:nvGrpSpPr>
        <p:grpSpPr>
          <a:xfrm>
            <a:off x="4708369" y="2478478"/>
            <a:ext cx="4174471" cy="1590471"/>
            <a:chOff x="5395677" y="2625912"/>
            <a:chExt cx="3632770" cy="2007396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5395677" y="3185106"/>
              <a:ext cx="3543251" cy="1448202"/>
              <a:chOff x="5450816" y="1182728"/>
              <a:chExt cx="3543251" cy="1448202"/>
            </a:xfrm>
          </p:grpSpPr>
          <p:graphicFrame>
            <p:nvGraphicFramePr>
              <p:cNvPr id="24" name="Диаграмма 23"/>
              <p:cNvGraphicFramePr/>
              <p:nvPr>
                <p:extLst>
                  <p:ext uri="{D42A27DB-BD31-4B8C-83A1-F6EECF244321}">
                    <p14:modId xmlns:p14="http://schemas.microsoft.com/office/powerpoint/2010/main" val="3067479734"/>
                  </p:ext>
                </p:extLst>
              </p:nvPr>
            </p:nvGraphicFramePr>
            <p:xfrm>
              <a:off x="5450816" y="1182728"/>
              <a:ext cx="3351287" cy="144820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25" name="TextBox 24"/>
              <p:cNvSpPr txBox="1"/>
              <p:nvPr/>
            </p:nvSpPr>
            <p:spPr>
              <a:xfrm>
                <a:off x="8201978" y="1728783"/>
                <a:ext cx="792089" cy="349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/>
                  <a:t>18 287</a:t>
                </a: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7792428" y="1286812"/>
                <a:ext cx="819102" cy="349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/>
                  <a:t>17 964</a:t>
                </a: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5540040" y="2625912"/>
              <a:ext cx="3479508" cy="3496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/>
                <a:t>Приобретение жилья коммунального жилищного фонда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5540040" y="2997086"/>
              <a:ext cx="3488407" cy="1326007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3C7B389-AA7F-4A4A-878B-6E40CB588A19}"/>
              </a:ext>
            </a:extLst>
          </p:cNvPr>
          <p:cNvSpPr txBox="1"/>
          <p:nvPr/>
        </p:nvSpPr>
        <p:spPr>
          <a:xfrm>
            <a:off x="4854710" y="1060641"/>
            <a:ext cx="4043684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Строительство жилья</a:t>
            </a:r>
          </a:p>
        </p:txBody>
      </p:sp>
      <p:graphicFrame>
        <p:nvGraphicFramePr>
          <p:cNvPr id="38" name="Диаграмма 37">
            <a:extLst>
              <a:ext uri="{FF2B5EF4-FFF2-40B4-BE49-F238E27FC236}">
                <a16:creationId xmlns:a16="http://schemas.microsoft.com/office/drawing/2014/main" id="{1D341D6E-0419-46F4-84DC-36E9DABC40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394614"/>
              </p:ext>
            </p:extLst>
          </p:nvPr>
        </p:nvGraphicFramePr>
        <p:xfrm>
          <a:off x="4854710" y="1337640"/>
          <a:ext cx="4028130" cy="828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29681E8D-0CE7-49BB-AB84-7CDF8B04C8E8}"/>
              </a:ext>
            </a:extLst>
          </p:cNvPr>
          <p:cNvGrpSpPr/>
          <p:nvPr/>
        </p:nvGrpSpPr>
        <p:grpSpPr>
          <a:xfrm>
            <a:off x="35494" y="4695258"/>
            <a:ext cx="4517929" cy="1344143"/>
            <a:chOff x="5406964" y="2796519"/>
            <a:chExt cx="3632772" cy="1696495"/>
          </a:xfrm>
        </p:grpSpPr>
        <p:grpSp>
          <p:nvGrpSpPr>
            <p:cNvPr id="41" name="Группа 40">
              <a:extLst>
                <a:ext uri="{FF2B5EF4-FFF2-40B4-BE49-F238E27FC236}">
                  <a16:creationId xmlns:a16="http://schemas.microsoft.com/office/drawing/2014/main" id="{68EF8667-B161-45D4-9D3E-9FF2011B405F}"/>
                </a:ext>
              </a:extLst>
            </p:cNvPr>
            <p:cNvGrpSpPr/>
            <p:nvPr/>
          </p:nvGrpSpPr>
          <p:grpSpPr>
            <a:xfrm>
              <a:off x="5406964" y="3044812"/>
              <a:ext cx="3623874" cy="1448202"/>
              <a:chOff x="5462103" y="1042434"/>
              <a:chExt cx="3623874" cy="1448202"/>
            </a:xfrm>
          </p:grpSpPr>
          <p:graphicFrame>
            <p:nvGraphicFramePr>
              <p:cNvPr id="44" name="Диаграмма 43">
                <a:extLst>
                  <a:ext uri="{FF2B5EF4-FFF2-40B4-BE49-F238E27FC236}">
                    <a16:creationId xmlns:a16="http://schemas.microsoft.com/office/drawing/2014/main" id="{612B4A5C-55AE-4584-94DB-CAA5F64586C8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214893906"/>
                  </p:ext>
                </p:extLst>
              </p:nvPr>
            </p:nvGraphicFramePr>
            <p:xfrm>
              <a:off x="5462103" y="1042434"/>
              <a:ext cx="3623874" cy="1448202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6"/>
              </a:graphicData>
            </a:graphic>
          </p:graphicFrame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98EB8E0-A1F2-477B-8290-4F8166869A8A}"/>
                  </a:ext>
                </a:extLst>
              </p:cNvPr>
              <p:cNvSpPr txBox="1"/>
              <p:nvPr/>
            </p:nvSpPr>
            <p:spPr>
              <a:xfrm>
                <a:off x="7488609" y="1699862"/>
                <a:ext cx="792089" cy="349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/>
                  <a:t>26 106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E458036E-A623-4CB6-AFDF-D6720704747E}"/>
                  </a:ext>
                </a:extLst>
              </p:cNvPr>
              <p:cNvSpPr txBox="1"/>
              <p:nvPr/>
            </p:nvSpPr>
            <p:spPr>
              <a:xfrm>
                <a:off x="8189275" y="1316246"/>
                <a:ext cx="819102" cy="349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200" dirty="0"/>
                  <a:t>42 547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CD3023F-8395-4BCE-B2AF-ECAC43B4FB4D}"/>
                </a:ext>
              </a:extLst>
            </p:cNvPr>
            <p:cNvSpPr txBox="1"/>
            <p:nvPr/>
          </p:nvSpPr>
          <p:spPr>
            <a:xfrm>
              <a:off x="5542751" y="2796519"/>
              <a:ext cx="3496985" cy="3496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/>
                <a:t>Строительство социальных объектов</a:t>
              </a:r>
            </a:p>
          </p:txBody>
        </p:sp>
        <p:sp>
          <p:nvSpPr>
            <p:cNvPr id="43" name="Прямоугольник 42">
              <a:extLst>
                <a:ext uri="{FF2B5EF4-FFF2-40B4-BE49-F238E27FC236}">
                  <a16:creationId xmlns:a16="http://schemas.microsoft.com/office/drawing/2014/main" id="{22F660C3-3C5F-458B-AD56-38E3D614CF2C}"/>
                </a:ext>
              </a:extLst>
            </p:cNvPr>
            <p:cNvSpPr/>
            <p:nvPr/>
          </p:nvSpPr>
          <p:spPr>
            <a:xfrm>
              <a:off x="5542432" y="3142432"/>
              <a:ext cx="3488407" cy="1210596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95291" y="3821535"/>
            <a:ext cx="4358133" cy="285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Уточненный бюджет на 2026 год составляет 100 133 млн. тенге</a:t>
            </a:r>
            <a:r>
              <a:rPr lang="ru-RU" sz="1200" dirty="0" smtClean="0"/>
              <a:t>.</a:t>
            </a:r>
            <a:endParaRPr lang="ru-RU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74624" y="107340"/>
            <a:ext cx="8718551" cy="36933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altLang="ru-RU" dirty="0"/>
              <a:t>Финансирование сферы охраны окружающей среды и природопользования</a:t>
            </a:r>
          </a:p>
        </p:txBody>
      </p:sp>
      <p:graphicFrame>
        <p:nvGraphicFramePr>
          <p:cNvPr id="2" name="Диаграмма 8"/>
          <p:cNvGraphicFramePr/>
          <p:nvPr>
            <p:extLst>
              <p:ext uri="{D42A27DB-BD31-4B8C-83A1-F6EECF244321}">
                <p14:modId xmlns:p14="http://schemas.microsoft.com/office/powerpoint/2010/main" val="2993019351"/>
              </p:ext>
            </p:extLst>
          </p:nvPr>
        </p:nvGraphicFramePr>
        <p:xfrm>
          <a:off x="210666" y="864528"/>
          <a:ext cx="4181475" cy="3932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4625" y="744761"/>
            <a:ext cx="4252913" cy="3079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</a:rPr>
              <a:t>ДИНАМИКА ОБЪЕМА СОВОКУПНЫХ ЗАТРАТ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74625" y="1052736"/>
            <a:ext cx="4252913" cy="3381311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26" name="TextBox 36"/>
          <p:cNvSpPr txBox="1">
            <a:spLocks noChangeArrowheads="1"/>
          </p:cNvSpPr>
          <p:nvPr/>
        </p:nvSpPr>
        <p:spPr bwMode="auto">
          <a:xfrm>
            <a:off x="8100392" y="432346"/>
            <a:ext cx="86518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100" dirty="0">
                <a:latin typeface="Calibri" panose="020F0502020204030204" pitchFamily="34" charset="0"/>
              </a:rPr>
              <a:t>млн. тенге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4596387" y="723779"/>
            <a:ext cx="4252913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Развитие благоустройства города</a:t>
            </a:r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2471799827"/>
              </p:ext>
            </p:extLst>
          </p:nvPr>
        </p:nvGraphicFramePr>
        <p:xfrm>
          <a:off x="4602712" y="1000778"/>
          <a:ext cx="4240262" cy="671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4596387" y="1793032"/>
            <a:ext cx="4252913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Развитие объектов охраны окружающей среды</a:t>
            </a:r>
          </a:p>
        </p:txBody>
      </p:sp>
      <p:graphicFrame>
        <p:nvGraphicFramePr>
          <p:cNvPr id="31" name="Диаграмма 30"/>
          <p:cNvGraphicFramePr/>
          <p:nvPr>
            <p:extLst>
              <p:ext uri="{D42A27DB-BD31-4B8C-83A1-F6EECF244321}">
                <p14:modId xmlns:p14="http://schemas.microsoft.com/office/powerpoint/2010/main" val="826907053"/>
              </p:ext>
            </p:extLst>
          </p:nvPr>
        </p:nvGraphicFramePr>
        <p:xfrm>
          <a:off x="4602712" y="2070798"/>
          <a:ext cx="4240262" cy="845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19BAD9B7-B5F2-41A2-B7D6-6BEA95D1C7B5}"/>
              </a:ext>
            </a:extLst>
          </p:cNvPr>
          <p:cNvSpPr txBox="1"/>
          <p:nvPr/>
        </p:nvSpPr>
        <p:spPr>
          <a:xfrm>
            <a:off x="4610352" y="3038517"/>
            <a:ext cx="4252913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latin typeface="Arial" panose="020B0604020202020204"/>
              </a:rPr>
              <a:t>Благоустройство и озеленение города</a:t>
            </a:r>
          </a:p>
        </p:txBody>
      </p:sp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A9B68021-8866-4935-A0E0-261159E805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6319692"/>
              </p:ext>
            </p:extLst>
          </p:nvPr>
        </p:nvGraphicFramePr>
        <p:xfrm>
          <a:off x="4594011" y="3310632"/>
          <a:ext cx="4274327" cy="671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F2A47029-21AF-40A5-9C11-F222A78469FA}"/>
              </a:ext>
            </a:extLst>
          </p:cNvPr>
          <p:cNvSpPr txBox="1"/>
          <p:nvPr/>
        </p:nvSpPr>
        <p:spPr>
          <a:xfrm>
            <a:off x="4602711" y="4107770"/>
            <a:ext cx="4252913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latin typeface="Arial" panose="020B0604020202020204"/>
              </a:rPr>
              <a:t>Создание Зеленого пояса</a:t>
            </a:r>
            <a:endParaRPr lang="ru-RU" sz="1100" dirty="0"/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9F16EFCD-7745-4112-8811-EAECE64D2A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2312404"/>
              </p:ext>
            </p:extLst>
          </p:nvPr>
        </p:nvGraphicFramePr>
        <p:xfrm>
          <a:off x="4603960" y="4342119"/>
          <a:ext cx="4251664" cy="671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5EB16B47-4284-452F-BF97-174F3DEA25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7589970"/>
              </p:ext>
            </p:extLst>
          </p:nvPr>
        </p:nvGraphicFramePr>
        <p:xfrm>
          <a:off x="150713" y="5847943"/>
          <a:ext cx="4220965" cy="7565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A587F19F-CF40-4D36-BBB7-1A6AA0587221}"/>
              </a:ext>
            </a:extLst>
          </p:cNvPr>
          <p:cNvSpPr txBox="1"/>
          <p:nvPr/>
        </p:nvSpPr>
        <p:spPr>
          <a:xfrm>
            <a:off x="150714" y="5602305"/>
            <a:ext cx="4252913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latin typeface="Arial" panose="020B0604020202020204"/>
              </a:rPr>
              <a:t>Проведение профилактической дезинсекции и дератизации</a:t>
            </a:r>
            <a:endParaRPr lang="ru-RU" sz="11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6520CBC-FB8E-4D6D-9E46-AE097BAC2712}"/>
              </a:ext>
            </a:extLst>
          </p:cNvPr>
          <p:cNvSpPr txBox="1"/>
          <p:nvPr/>
        </p:nvSpPr>
        <p:spPr>
          <a:xfrm>
            <a:off x="4588201" y="5137811"/>
            <a:ext cx="4252913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" panose="020B0604020202020204"/>
              </a:rPr>
              <a:t>Формирование или увеличение уставного капитала юридических лиц</a:t>
            </a:r>
            <a:endParaRPr lang="ru-RU" sz="1100" dirty="0"/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649D28B8-CE18-4969-B3D6-0753F031E9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5847611"/>
              </p:ext>
            </p:extLst>
          </p:nvPr>
        </p:nvGraphicFramePr>
        <p:xfrm>
          <a:off x="4603960" y="5559105"/>
          <a:ext cx="4245341" cy="845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605E3D69-4085-4897-A87B-B8D02BD90291}"/>
              </a:ext>
            </a:extLst>
          </p:cNvPr>
          <p:cNvSpPr txBox="1"/>
          <p:nvPr/>
        </p:nvSpPr>
        <p:spPr>
          <a:xfrm>
            <a:off x="150714" y="4505380"/>
            <a:ext cx="4221261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Arial" panose="020B0604020202020204"/>
              </a:rPr>
              <a:t>Мероприятия по охране окружающей среды</a:t>
            </a:r>
            <a:endParaRPr lang="ru-RU" sz="1100" dirty="0"/>
          </a:p>
        </p:txBody>
      </p:sp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9F7D7889-35D3-4320-96A2-8075E68DD3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3991511"/>
              </p:ext>
            </p:extLst>
          </p:nvPr>
        </p:nvGraphicFramePr>
        <p:xfrm>
          <a:off x="150714" y="4763542"/>
          <a:ext cx="4229003" cy="6816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83032" y="3776910"/>
            <a:ext cx="42562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200" dirty="0"/>
              <a:t>Уточненный бюджет на 2026</a:t>
            </a:r>
            <a:r>
              <a:rPr lang="en-US" sz="1200" dirty="0"/>
              <a:t> </a:t>
            </a:r>
            <a:r>
              <a:rPr lang="ru-RU" sz="1200" dirty="0"/>
              <a:t>год составляет 35 598 млн. тенге.</a:t>
            </a:r>
          </a:p>
          <a:p>
            <a:endParaRPr lang="ru-RU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8"/>
          <p:cNvGraphicFramePr/>
          <p:nvPr>
            <p:extLst>
              <p:ext uri="{D42A27DB-BD31-4B8C-83A1-F6EECF244321}">
                <p14:modId xmlns:p14="http://schemas.microsoft.com/office/powerpoint/2010/main" val="1298715411"/>
              </p:ext>
            </p:extLst>
          </p:nvPr>
        </p:nvGraphicFramePr>
        <p:xfrm>
          <a:off x="185537" y="793883"/>
          <a:ext cx="4422182" cy="2341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74625" y="485908"/>
            <a:ext cx="4384346" cy="3079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400" dirty="0"/>
              <a:t>ДИНАМИКА ОБЪЕМА СОВОКУПНЫХ ЗАТРАТ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74625" y="773940"/>
            <a:ext cx="4384346" cy="2885324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8" name="TextBox 37"/>
          <p:cNvSpPr txBox="1"/>
          <p:nvPr/>
        </p:nvSpPr>
        <p:spPr>
          <a:xfrm>
            <a:off x="4726282" y="603101"/>
            <a:ext cx="4179045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/>
              <a:t>Частичное гарантирование кредитов субъектов предпринимательства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750659" y="6488668"/>
            <a:ext cx="5616624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prstClr val="white"/>
                </a:solidFill>
                <a:latin typeface="Arial" panose="020B0604020202020204"/>
              </a:rPr>
              <a:t>ГРАЖДАНСКИЙ БЮДЖЕТ ГОРОДА АСТАНЫ</a:t>
            </a:r>
          </a:p>
        </p:txBody>
      </p:sp>
      <p:sp>
        <p:nvSpPr>
          <p:cNvPr id="32" name="TextBox 4"/>
          <p:cNvSpPr txBox="1">
            <a:spLocks noChangeArrowheads="1"/>
          </p:cNvSpPr>
          <p:nvPr/>
        </p:nvSpPr>
        <p:spPr bwMode="auto">
          <a:xfrm>
            <a:off x="244373" y="42522"/>
            <a:ext cx="8726692" cy="36933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altLang="ru-RU" b="1" dirty="0"/>
              <a:t>Управление по инвестициям и развитию предпринимательства</a:t>
            </a:r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390195084"/>
              </p:ext>
            </p:extLst>
          </p:nvPr>
        </p:nvGraphicFramePr>
        <p:xfrm>
          <a:off x="4722305" y="2041987"/>
          <a:ext cx="4179043" cy="72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722302" y="1782183"/>
            <a:ext cx="4179046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Регулирование туристской деятельности</a:t>
            </a:r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3983138744"/>
              </p:ext>
            </p:extLst>
          </p:nvPr>
        </p:nvGraphicFramePr>
        <p:xfrm>
          <a:off x="4727572" y="1044957"/>
          <a:ext cx="4176464" cy="639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251520" y="3846442"/>
            <a:ext cx="4197104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 fontAlgn="ctr"/>
            <a:r>
              <a:rPr lang="ru-RU" sz="1100" dirty="0"/>
              <a:t>Поддержка предпринимательской деятельности</a:t>
            </a:r>
          </a:p>
        </p:txBody>
      </p:sp>
      <p:graphicFrame>
        <p:nvGraphicFramePr>
          <p:cNvPr id="37" name="Диаграмма 36"/>
          <p:cNvGraphicFramePr/>
          <p:nvPr>
            <p:extLst>
              <p:ext uri="{D42A27DB-BD31-4B8C-83A1-F6EECF244321}">
                <p14:modId xmlns:p14="http://schemas.microsoft.com/office/powerpoint/2010/main" val="2739985639"/>
              </p:ext>
            </p:extLst>
          </p:nvPr>
        </p:nvGraphicFramePr>
        <p:xfrm>
          <a:off x="259911" y="4106767"/>
          <a:ext cx="4188713" cy="709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4724398" y="2857408"/>
            <a:ext cx="4179046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Формирование или увеличение уставного капитала юридических лиц</a:t>
            </a:r>
          </a:p>
        </p:txBody>
      </p:sp>
      <p:graphicFrame>
        <p:nvGraphicFramePr>
          <p:cNvPr id="40" name="Диаграмма 39"/>
          <p:cNvGraphicFramePr/>
          <p:nvPr>
            <p:extLst>
              <p:ext uri="{D42A27DB-BD31-4B8C-83A1-F6EECF244321}">
                <p14:modId xmlns:p14="http://schemas.microsoft.com/office/powerpoint/2010/main" val="1166992082"/>
              </p:ext>
            </p:extLst>
          </p:nvPr>
        </p:nvGraphicFramePr>
        <p:xfrm>
          <a:off x="4720755" y="3298256"/>
          <a:ext cx="4182689" cy="709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TextBox 36"/>
          <p:cNvSpPr txBox="1">
            <a:spLocks noChangeArrowheads="1"/>
          </p:cNvSpPr>
          <p:nvPr/>
        </p:nvSpPr>
        <p:spPr bwMode="auto">
          <a:xfrm>
            <a:off x="8070387" y="404664"/>
            <a:ext cx="865188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100" dirty="0">
                <a:latin typeface="Arial" panose="020B0604020202020204" pitchFamily="34" charset="0"/>
              </a:rPr>
              <a:t>млн. тенге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7499" y="4892715"/>
            <a:ext cx="4179046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 fontAlgn="ctr"/>
            <a:r>
              <a:rPr lang="ru-RU" sz="1100" dirty="0"/>
              <a:t>Субсидирование процентной ставки по кредитам субъектов предпринимательства (под 14% через БВУ: 8%-субсидии; 6%-МСБ)</a:t>
            </a:r>
          </a:p>
        </p:txBody>
      </p:sp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509053933"/>
              </p:ext>
            </p:extLst>
          </p:nvPr>
        </p:nvGraphicFramePr>
        <p:xfrm>
          <a:off x="251520" y="5312124"/>
          <a:ext cx="4179046" cy="709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725660" y="4103556"/>
            <a:ext cx="4179046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 fontAlgn="ctr"/>
            <a:r>
              <a:rPr lang="ru-RU" sz="1100" dirty="0"/>
              <a:t>Поддержка субъектов предпринимательства</a:t>
            </a:r>
          </a:p>
        </p:txBody>
      </p:sp>
      <p:graphicFrame>
        <p:nvGraphicFramePr>
          <p:cNvPr id="25" name="Диаграмма 24"/>
          <p:cNvGraphicFramePr/>
          <p:nvPr>
            <p:extLst>
              <p:ext uri="{D42A27DB-BD31-4B8C-83A1-F6EECF244321}">
                <p14:modId xmlns:p14="http://schemas.microsoft.com/office/powerpoint/2010/main" val="2698395150"/>
              </p:ext>
            </p:extLst>
          </p:nvPr>
        </p:nvGraphicFramePr>
        <p:xfrm>
          <a:off x="4722017" y="4375411"/>
          <a:ext cx="4182688" cy="709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4727572" y="5181566"/>
            <a:ext cx="4179046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 fontAlgn="ctr"/>
            <a:r>
              <a:rPr lang="ru-RU" sz="1100" dirty="0"/>
              <a:t>Услуги по обеспечению развития инвестиционной деятельности города республиканского значения</a:t>
            </a:r>
          </a:p>
        </p:txBody>
      </p:sp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3902563468"/>
              </p:ext>
            </p:extLst>
          </p:nvPr>
        </p:nvGraphicFramePr>
        <p:xfrm>
          <a:off x="4723593" y="5590413"/>
          <a:ext cx="4183023" cy="72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9B6AB2F-CC4D-4A55-A335-FBB39BD4E7EA}"/>
              </a:ext>
            </a:extLst>
          </p:cNvPr>
          <p:cNvSpPr txBox="1"/>
          <p:nvPr/>
        </p:nvSpPr>
        <p:spPr>
          <a:xfrm>
            <a:off x="148728" y="3042033"/>
            <a:ext cx="44221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000000"/>
                </a:solidFill>
                <a:latin typeface="Arial" panose="020B0604020202020204"/>
              </a:rPr>
              <a:t>Уточненный бюджет на 2026 год составляет 18 761 млн. тенге, что ниже уровня уточненного бюджета 2025 года на 30,4%.</a:t>
            </a:r>
            <a:endParaRPr lang="ru-RU" sz="11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9" name="TextBox 36"/>
          <p:cNvSpPr txBox="1">
            <a:spLocks noChangeArrowheads="1"/>
          </p:cNvSpPr>
          <p:nvPr/>
        </p:nvSpPr>
        <p:spPr bwMode="auto">
          <a:xfrm>
            <a:off x="8088026" y="466170"/>
            <a:ext cx="86518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1000" dirty="0">
                <a:latin typeface="+mj-lt"/>
              </a:rPr>
              <a:t>млн. тенге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90785" y="920190"/>
            <a:ext cx="4260404" cy="242184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16" name="Диаграмма 8"/>
          <p:cNvGraphicFramePr/>
          <p:nvPr>
            <p:extLst>
              <p:ext uri="{D42A27DB-BD31-4B8C-83A1-F6EECF244321}">
                <p14:modId xmlns:p14="http://schemas.microsoft.com/office/powerpoint/2010/main" val="2017490013"/>
              </p:ext>
            </p:extLst>
          </p:nvPr>
        </p:nvGraphicFramePr>
        <p:xfrm>
          <a:off x="319505" y="1040541"/>
          <a:ext cx="4081076" cy="1750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631921" y="920190"/>
            <a:ext cx="4248000" cy="253916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latin typeface="Arial" panose="020B0604020202020204"/>
              </a:rPr>
              <a:t>Организация сохранения государственного жилищного фонда</a:t>
            </a:r>
            <a:endParaRPr lang="ru-RU" sz="1050" dirty="0"/>
          </a:p>
        </p:txBody>
      </p:sp>
      <p:graphicFrame>
        <p:nvGraphicFramePr>
          <p:cNvPr id="47" name="Диаграмма 46"/>
          <p:cNvGraphicFramePr/>
          <p:nvPr>
            <p:extLst>
              <p:ext uri="{D42A27DB-BD31-4B8C-83A1-F6EECF244321}">
                <p14:modId xmlns:p14="http://schemas.microsoft.com/office/powerpoint/2010/main" val="2874584881"/>
              </p:ext>
            </p:extLst>
          </p:nvPr>
        </p:nvGraphicFramePr>
        <p:xfrm>
          <a:off x="4631921" y="1159019"/>
          <a:ext cx="4248000" cy="792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8" name="TextBox 47"/>
          <p:cNvSpPr txBox="1"/>
          <p:nvPr/>
        </p:nvSpPr>
        <p:spPr>
          <a:xfrm>
            <a:off x="167482" y="3392926"/>
            <a:ext cx="4260404" cy="57708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latin typeface="Arial" panose="020B0604020202020204"/>
              </a:rPr>
              <a:t>Изъятие, в </a:t>
            </a:r>
            <a:r>
              <a:rPr lang="ru-RU" sz="1050" dirty="0" err="1">
                <a:latin typeface="Arial" panose="020B0604020202020204"/>
              </a:rPr>
              <a:t>т.ч</a:t>
            </a:r>
            <a:r>
              <a:rPr lang="ru-RU" sz="1050" dirty="0">
                <a:latin typeface="Arial" panose="020B0604020202020204"/>
              </a:rPr>
              <a:t>. путем выкупа, земельных участков для государственных надобностей и связанное с этим отчуждение недвижимого имущества</a:t>
            </a:r>
          </a:p>
        </p:txBody>
      </p:sp>
      <p:graphicFrame>
        <p:nvGraphicFramePr>
          <p:cNvPr id="49" name="Диаграмма 48"/>
          <p:cNvGraphicFramePr/>
          <p:nvPr>
            <p:extLst>
              <p:ext uri="{D42A27DB-BD31-4B8C-83A1-F6EECF244321}">
                <p14:modId xmlns:p14="http://schemas.microsoft.com/office/powerpoint/2010/main" val="2186434289"/>
              </p:ext>
            </p:extLst>
          </p:nvPr>
        </p:nvGraphicFramePr>
        <p:xfrm>
          <a:off x="162081" y="3958523"/>
          <a:ext cx="4248000" cy="657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3980014165"/>
              </p:ext>
            </p:extLst>
          </p:nvPr>
        </p:nvGraphicFramePr>
        <p:xfrm>
          <a:off x="171444" y="5157682"/>
          <a:ext cx="4248000" cy="690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71444" y="4722213"/>
            <a:ext cx="4248000" cy="430887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50" dirty="0">
                <a:latin typeface="Arial" panose="020B0604020202020204"/>
              </a:rPr>
              <a:t>Капитальные расходы подведомственных государственных учреждений и организаций</a:t>
            </a:r>
          </a:p>
        </p:txBody>
      </p:sp>
      <p:sp>
        <p:nvSpPr>
          <p:cNvPr id="31" name="TextBox 4"/>
          <p:cNvSpPr txBox="1">
            <a:spLocks noChangeArrowheads="1"/>
          </p:cNvSpPr>
          <p:nvPr/>
        </p:nvSpPr>
        <p:spPr bwMode="auto">
          <a:xfrm>
            <a:off x="190786" y="26649"/>
            <a:ext cx="8689135" cy="378015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b="1" dirty="0"/>
              <a:t>Финансирование сферы жилья и жилищной инспекции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22396" y="3324485"/>
            <a:ext cx="4267050" cy="57708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latin typeface="Arial" panose="020B0604020202020204"/>
              </a:rPr>
              <a:t>Капитальный ремонт фасадов, кровли многоквартирных жилых домов, направленных на придание единого архитектурного облика</a:t>
            </a:r>
            <a:endParaRPr lang="ru-RU" sz="1050" dirty="0"/>
          </a:p>
        </p:txBody>
      </p:sp>
      <p:graphicFrame>
        <p:nvGraphicFramePr>
          <p:cNvPr id="33" name="Диаграмма 32"/>
          <p:cNvGraphicFramePr/>
          <p:nvPr>
            <p:extLst>
              <p:ext uri="{D42A27DB-BD31-4B8C-83A1-F6EECF244321}">
                <p14:modId xmlns:p14="http://schemas.microsoft.com/office/powerpoint/2010/main" val="3346366276"/>
              </p:ext>
            </p:extLst>
          </p:nvPr>
        </p:nvGraphicFramePr>
        <p:xfrm>
          <a:off x="4631921" y="3901566"/>
          <a:ext cx="4248000" cy="747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61460" y="5954422"/>
            <a:ext cx="4267969" cy="26161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latin typeface="Arial" panose="020B0604020202020204"/>
              </a:rPr>
              <a:t>Снос аварийного и ветхого жилья</a:t>
            </a:r>
            <a:endParaRPr lang="ru-RU" sz="1050" dirty="0"/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1692108989"/>
              </p:ext>
            </p:extLst>
          </p:nvPr>
        </p:nvGraphicFramePr>
        <p:xfrm>
          <a:off x="171444" y="6214973"/>
          <a:ext cx="4248000" cy="576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622396" y="4771983"/>
            <a:ext cx="4267050" cy="577081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latin typeface="Arial" panose="020B0604020202020204"/>
              </a:rPr>
              <a:t>Бюджетное кредитование АО «Жилищный строительный сберегательный банк «</a:t>
            </a:r>
            <a:r>
              <a:rPr lang="ru-RU" sz="1050" dirty="0" err="1">
                <a:latin typeface="Arial" panose="020B0604020202020204"/>
              </a:rPr>
              <a:t>Отбасы</a:t>
            </a:r>
            <a:r>
              <a:rPr lang="ru-RU" sz="1050" dirty="0">
                <a:latin typeface="Arial" panose="020B0604020202020204"/>
              </a:rPr>
              <a:t> банк» для предоставления предварительных и промежуточных жилищных займов</a:t>
            </a:r>
            <a:endParaRPr lang="ru-RU" sz="1050" dirty="0"/>
          </a:p>
        </p:txBody>
      </p:sp>
      <p:graphicFrame>
        <p:nvGraphicFramePr>
          <p:cNvPr id="26" name="Диаграмма 25"/>
          <p:cNvGraphicFramePr/>
          <p:nvPr>
            <p:extLst>
              <p:ext uri="{D42A27DB-BD31-4B8C-83A1-F6EECF244321}">
                <p14:modId xmlns:p14="http://schemas.microsoft.com/office/powerpoint/2010/main" val="3672390946"/>
              </p:ext>
            </p:extLst>
          </p:nvPr>
        </p:nvGraphicFramePr>
        <p:xfrm>
          <a:off x="4622396" y="5362680"/>
          <a:ext cx="4248000" cy="717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37F3BDB2-426C-4B61-B97E-A5C2C063C85C}"/>
              </a:ext>
            </a:extLst>
          </p:cNvPr>
          <p:cNvSpPr txBox="1"/>
          <p:nvPr/>
        </p:nvSpPr>
        <p:spPr>
          <a:xfrm>
            <a:off x="190786" y="476704"/>
            <a:ext cx="4213797" cy="28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latin typeface="+mn-lt"/>
              </a:rPr>
              <a:t>ДИНАМИКА ОБЪЕМА СОВОКУПНЫХ ЗАТРАТ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BF434BB-C510-4811-9806-23AA7327D50D}"/>
              </a:ext>
            </a:extLst>
          </p:cNvPr>
          <p:cNvSpPr txBox="1"/>
          <p:nvPr/>
        </p:nvSpPr>
        <p:spPr>
          <a:xfrm>
            <a:off x="80491" y="2782089"/>
            <a:ext cx="44809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latin typeface="Arial" panose="020B0604020202020204"/>
              </a:rPr>
              <a:t>Уточненный бюджет на 2026 год составляет 44 268 млн. тенге, что ниже уровня уточненного бюджета 2025 года на 7,7%.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009D4C8-46EA-4238-A10C-306419AA89EB}"/>
              </a:ext>
            </a:extLst>
          </p:cNvPr>
          <p:cNvSpPr txBox="1"/>
          <p:nvPr/>
        </p:nvSpPr>
        <p:spPr>
          <a:xfrm>
            <a:off x="4637497" y="2038570"/>
            <a:ext cx="4267050" cy="415498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noFill/>
          </a:ln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или увеличение уставного капитала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050" dirty="0">
                <a:latin typeface="Arial" panose="020B0604020202020204" pitchFamily="34" charset="0"/>
                <a:cs typeface="Arial" panose="020B0604020202020204" pitchFamily="34" charset="0"/>
              </a:rPr>
              <a:t>юридических лиц</a:t>
            </a:r>
          </a:p>
        </p:txBody>
      </p:sp>
      <p:graphicFrame>
        <p:nvGraphicFramePr>
          <p:cNvPr id="40" name="Диаграмма 39">
            <a:extLst>
              <a:ext uri="{FF2B5EF4-FFF2-40B4-BE49-F238E27FC236}">
                <a16:creationId xmlns:a16="http://schemas.microsoft.com/office/drawing/2014/main" id="{84D6A7B2-15CB-4B5A-8FF1-DEFE7C7DFA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8273399"/>
              </p:ext>
            </p:extLst>
          </p:nvPr>
        </p:nvGraphicFramePr>
        <p:xfrm>
          <a:off x="4641919" y="2454068"/>
          <a:ext cx="4248000" cy="747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2185" y="6453336"/>
            <a:ext cx="5616575" cy="3683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2267744" y="6444044"/>
            <a:ext cx="47521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</a:rPr>
              <a:t>ГРАЖДАНСКИЙ БЮДЖЕТ ГОРОДА АСТАНЫ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83378" y="44624"/>
            <a:ext cx="8781110" cy="369332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935038" y="35332"/>
            <a:ext cx="73453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</a:rPr>
              <a:t>Аппараты </a:t>
            </a:r>
            <a:r>
              <a:rPr lang="ru-RU" b="1" dirty="0" err="1">
                <a:solidFill>
                  <a:schemeClr val="bg1"/>
                </a:solidFill>
                <a:latin typeface="Calibri" panose="020F0502020204030204" pitchFamily="34" charset="0"/>
              </a:rPr>
              <a:t>акимов</a:t>
            </a: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</a:rPr>
              <a:t> районов города Астаны</a:t>
            </a:r>
          </a:p>
        </p:txBody>
      </p:sp>
      <p:sp>
        <p:nvSpPr>
          <p:cNvPr id="3078" name="TextBox 6"/>
          <p:cNvSpPr txBox="1">
            <a:spLocks noChangeArrowheads="1"/>
          </p:cNvSpPr>
          <p:nvPr/>
        </p:nvSpPr>
        <p:spPr bwMode="auto">
          <a:xfrm>
            <a:off x="174625" y="369888"/>
            <a:ext cx="4902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1400" b="1" i="1" dirty="0">
                <a:solidFill>
                  <a:schemeClr val="tx2"/>
                </a:solidFill>
                <a:latin typeface="Calibri" panose="020F0502020204030204" pitchFamily="34" charset="0"/>
              </a:rPr>
              <a:t>НА ЧТО КОНКРЕТНО РАСХОДУЮТСЯ СРЕДСТВА БЮДЖЕТА?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454755"/>
              </p:ext>
            </p:extLst>
          </p:nvPr>
        </p:nvGraphicFramePr>
        <p:xfrm>
          <a:off x="183378" y="620688"/>
          <a:ext cx="8781111" cy="57812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97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4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065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992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НАПРАВЛЕНИЕ РАСХОДОВ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Уточненный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бюджет на </a:t>
                      </a:r>
                    </a:p>
                    <a:p>
                      <a:pPr algn="ctr"/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202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Уточненный 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бюджет на </a:t>
                      </a:r>
                    </a:p>
                    <a:p>
                      <a:pPr algn="ctr"/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Целевое назначение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расходов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992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ВСЕГО: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149 565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137 413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84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Освещение улиц населенных пунктов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7 059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591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Средства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предусмотрены на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текущее содержание уличного, внутриквартального и паркового освещения</a:t>
                      </a:r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(обслуживаются 76 052</a:t>
                      </a:r>
                      <a:r>
                        <a:rPr lang="en-US" sz="1100" i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светильников</a:t>
                      </a:r>
                      <a:r>
                        <a:rPr lang="ru-RU" sz="1100" i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53</a:t>
                      </a:r>
                      <a:r>
                        <a:rPr lang="en-US" sz="1100" i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0</a:t>
                      </a:r>
                      <a:r>
                        <a:rPr lang="ru-RU" sz="1100" i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опор освещения</a:t>
                      </a:r>
                      <a:r>
                        <a:rPr lang="ru-RU" sz="11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услуги электроэнергии, снабжение электричеством площадок, устройство, ремонт и обслуживание оборудования АСУ,  содержание декоративной подсветки зданий и сооружений </a:t>
                      </a:r>
                      <a:r>
                        <a:rPr lang="ru-RU" sz="11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(826 ед.)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71674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Обеспечение санитарии населенных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 пунктов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79 692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78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449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Средства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предусмотрены на 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ручную и механизированную уборку улиц, уборку внутриквартальных территорий, уборка парков и скверов </a:t>
                      </a:r>
                      <a:r>
                        <a:rPr lang="ru-RU" sz="11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(уборка 16 парков 217 скверов)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противопаводковые мероприятия,  устройство, ремонт и откачка нечистот с выгребных ям, уборка внутриквартальных территорий, ликвидация несанкционированных свалок, содержание мостов </a:t>
                      </a:r>
                      <a:r>
                        <a:rPr lang="ru-RU" sz="11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(мосты, развязки </a:t>
                      </a:r>
                      <a:r>
                        <a:rPr lang="en-US" sz="11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  <a:r>
                        <a:rPr lang="ru-RU" sz="11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ед.)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т.д.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88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Содержание мест захоронений 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205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82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Средства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предусмотрены на с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одержание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24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мест захоронений и погребение</a:t>
                      </a:r>
                      <a:r>
                        <a:rPr lang="ru-RU" sz="1100" baseline="0" dirty="0">
                          <a:solidFill>
                            <a:schemeClr val="tx1"/>
                          </a:solidFill>
                        </a:rPr>
                        <a:t> безродных</a:t>
                      </a:r>
                      <a:endParaRPr lang="ru-RU" sz="110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4700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tx1"/>
                          </a:solidFill>
                        </a:rPr>
                        <a:t>Благоустройство и озеленение населенных пунктов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62 610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52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</a:rPr>
                        <a:t>190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Средства предусмотрены на текущий ремонт элементов благоустройства; ремонт, содержание, консервация фонтанов </a:t>
                      </a:r>
                      <a:r>
                        <a:rPr lang="ru-RU" sz="1100" i="1" dirty="0">
                          <a:solidFill>
                            <a:schemeClr val="tx1"/>
                          </a:solidFill>
                        </a:rPr>
                        <a:t>(54 ед.)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, оформление города к праздникам; текущее содержание зеленых насаждений </a:t>
                      </a:r>
                      <a:r>
                        <a:rPr lang="ru-RU" sz="1100" i="1" dirty="0">
                          <a:solidFill>
                            <a:schemeClr val="tx1"/>
                          </a:solidFill>
                        </a:rPr>
                        <a:t>(газонов</a:t>
                      </a:r>
                      <a:r>
                        <a:rPr lang="ru-RU" sz="1100" i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i="1" dirty="0">
                          <a:solidFill>
                            <a:schemeClr val="tx1"/>
                          </a:solidFill>
                        </a:rPr>
                        <a:t>15 499 тыс. </a:t>
                      </a:r>
                      <a:r>
                        <a:rPr lang="ru-RU" sz="1100" i="1" dirty="0" err="1">
                          <a:solidFill>
                            <a:schemeClr val="tx1"/>
                          </a:solidFill>
                        </a:rPr>
                        <a:t>кв.м</a:t>
                      </a:r>
                      <a:r>
                        <a:rPr lang="ru-RU" sz="1100" i="1" dirty="0">
                          <a:solidFill>
                            <a:schemeClr val="tx1"/>
                          </a:solidFill>
                        </a:rPr>
                        <a:t>.,  </a:t>
                      </a:r>
                      <a:r>
                        <a:rPr lang="ru-RU" sz="1100" i="1" dirty="0" err="1">
                          <a:solidFill>
                            <a:schemeClr val="tx1"/>
                          </a:solidFill>
                        </a:rPr>
                        <a:t>цветнико</a:t>
                      </a:r>
                      <a:r>
                        <a:rPr lang="en-US" sz="1100" i="1" dirty="0">
                          <a:solidFill>
                            <a:schemeClr val="tx1"/>
                          </a:solidFill>
                        </a:rPr>
                        <a:t>в</a:t>
                      </a:r>
                      <a:r>
                        <a:rPr lang="ru-RU" sz="1100" i="1" dirty="0">
                          <a:solidFill>
                            <a:schemeClr val="tx1"/>
                          </a:solidFill>
                        </a:rPr>
                        <a:t> 219 163 </a:t>
                      </a:r>
                      <a:r>
                        <a:rPr lang="ru-RU" sz="1100" i="1" dirty="0" err="1">
                          <a:solidFill>
                            <a:schemeClr val="tx1"/>
                          </a:solidFill>
                        </a:rPr>
                        <a:t>кв.м</a:t>
                      </a:r>
                      <a:r>
                        <a:rPr lang="ru-RU" sz="1100" i="1" dirty="0">
                          <a:solidFill>
                            <a:schemeClr val="tx1"/>
                          </a:solidFill>
                        </a:rPr>
                        <a:t>., деревьев 916 544 ед., живая изгородь 304 265 п/м)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текущее содержание и ремонт внутриквартальных территорий,  в текущем году планируется благоустройство 144 дворовых территорий и обустройство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</a:rPr>
                        <a:t>общественных пространств.</a:t>
                      </a:r>
                    </a:p>
                  </a:txBody>
                  <a:tcPr marL="91444" marR="91444" marT="45722" marB="4572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1866</TotalTime>
  <Words>3435</Words>
  <Application>Microsoft Office PowerPoint</Application>
  <PresentationFormat>Экран (4:3)</PresentationFormat>
  <Paragraphs>748</Paragraphs>
  <Slides>27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Times New Roman</vt:lpstr>
      <vt:lpstr>Uniform Pro Italic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Формирование или увелечение уставного капитала юридических лиц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Бабкин</dc:creator>
  <cp:lastModifiedBy>Нурбек Атажан</cp:lastModifiedBy>
  <cp:revision>2072</cp:revision>
  <cp:lastPrinted>2026-09-28T02:44:08Z</cp:lastPrinted>
  <dcterms:created xsi:type="dcterms:W3CDTF">2020-01-17T05:11:00Z</dcterms:created>
  <dcterms:modified xsi:type="dcterms:W3CDTF">2026-10-01T09:31:36Z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9942E80A08DB422BB7E1DD5D51CC2092_13</vt:lpwstr>
  </property>
  <property fmtid="{D5CDD505-2E9C-101B-9397-08002B2CF9AE}" pid="3" name="KSOProductBuildVer">
    <vt:lpwstr>1049-12.1.0.28485</vt:lpwstr>
  </property>
</Properties>
</file>