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718" autoAdjust="0"/>
  </p:normalViewPr>
  <p:slideViewPr>
    <p:cSldViewPr snapToGrid="0">
      <p:cViewPr varScale="1">
        <p:scale>
          <a:sx n="105" d="100"/>
          <a:sy n="105" d="100"/>
        </p:scale>
        <p:origin x="79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E6475-5502-4457-9D08-DF4A8507FE2C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79BEF-BA4D-4C45-8301-F84D54A78E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777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9BEF-BA4D-4C45-8301-F84D54A78E2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820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2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63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45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75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34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7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4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7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678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19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48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281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21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62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223723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Гражданский бюджет </a:t>
            </a:r>
            <a:b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аппарата акима Иртышского района Павлодарской области на 2026-2028 годы(пятое уточнение от 23.09.2026г №185-63-8)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290457"/>
            <a:ext cx="8596668" cy="935916"/>
          </a:xfrm>
        </p:spPr>
        <p:txBody>
          <a:bodyPr>
            <a:normAutofit fontScale="90000"/>
          </a:bodyPr>
          <a:lstStyle/>
          <a:p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         Уважаемые читатели!</a:t>
            </a:r>
            <a:br>
              <a:rPr lang="ru-RU" sz="2200" b="1" i="1" dirty="0">
                <a:latin typeface="Calibri" panose="020F0502020204030204" pitchFamily="34" charset="0"/>
              </a:rPr>
            </a:br>
            <a:br>
              <a:rPr lang="ru-RU" sz="2200" b="1" i="1" dirty="0">
                <a:latin typeface="Calibri" panose="020F0502020204030204" pitchFamily="34" charset="0"/>
              </a:rPr>
            </a:br>
            <a:br>
              <a:rPr lang="ru-RU" sz="2200" dirty="0">
                <a:latin typeface="Calibri" panose="020F0502020204030204" pitchFamily="34" charset="0"/>
              </a:rPr>
            </a:br>
            <a:r>
              <a:rPr lang="ru-RU" sz="2200" dirty="0">
                <a:latin typeface="Calibri" panose="020F0502020204030204" pitchFamily="34" charset="0"/>
              </a:rPr>
              <a:t>	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Вашему вниманию представлен гражданский бюджет Аппарата акима Иртышского района на 2026-2028 годы, который содержит  информацию о параметрах его формирования и бюджетных  программах и планируемым по ним расходов</a:t>
            </a: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Данный документ включает следующие разделы :</a:t>
            </a: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-расходы бюджета аппарата акима Иртышского района;</a:t>
            </a: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-отчет об исполнении бюджета аппарата акима Иртышского района; </a:t>
            </a:r>
            <a:br>
              <a:rPr lang="ru-RU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b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Бюджет аппарата акима Иртышского района на 2026– 2028 года сформирован в соответствии с Бюджетным и Налоговым кодексами Республики Казахстан, Прогнозом социально-экономического развития района, </a:t>
            </a:r>
            <a:r>
              <a:rPr lang="ru-RU" sz="22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x-none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ешение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м</a:t>
            </a:r>
            <a:r>
              <a:rPr lang="x-none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Иртышского районного маслихата от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23 сентября 2026 года №185-63-8 «О внесении изменений в решение Иртышского районного маслихата от 17 декабря 2025 года №150-45-8 «Об Иртышском районном бюджете на 2026-2028 годы»</a:t>
            </a:r>
            <a:br>
              <a:rPr lang="ru-RU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ru-RU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116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   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ДОХОДЫ БЮДЖЕТА  </a:t>
            </a:r>
            <a:br>
              <a:rPr lang="ru-RU" sz="1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ru-RU" sz="1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Тыс.тенге</a:t>
            </a:r>
            <a:b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226960"/>
              </p:ext>
            </p:extLst>
          </p:nvPr>
        </p:nvGraphicFramePr>
        <p:xfrm>
          <a:off x="505610" y="1842657"/>
          <a:ext cx="9251575" cy="3657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3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4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2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19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6706">
                <a:tc>
                  <a:txBody>
                    <a:bodyPr/>
                    <a:lstStyle/>
                    <a:p>
                      <a:r>
                        <a:rPr lang="ru-RU" sz="1100" b="1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2025Г.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2026Г.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2027Г.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2028Г.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en-US" sz="1100" b="1" dirty="0"/>
                        <a:t>I</a:t>
                      </a:r>
                      <a:r>
                        <a:rPr lang="ru-RU" sz="1100" b="1" dirty="0"/>
                        <a:t>.Поступления</a:t>
                      </a:r>
                      <a:r>
                        <a:rPr lang="ru-RU" sz="1100" b="1" baseline="0" dirty="0"/>
                        <a:t> -всего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244224,0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250629,0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291895,0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331028,0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100" b="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>
                          <a:latin typeface="Times New Roman" pitchFamily="18" charset="0"/>
                          <a:cs typeface="Times New Roman" pitchFamily="18" charset="0"/>
                        </a:rPr>
                        <a:t>том числе: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ru-RU" sz="1200" dirty="0"/>
                        <a:t>Налоговые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73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неналоговые поступления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Поступления трансфертов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706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244224,0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250629,0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291895,0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/>
                        <a:t>331028,0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780803"/>
              </p:ext>
            </p:extLst>
          </p:nvPr>
        </p:nvGraphicFramePr>
        <p:xfrm>
          <a:off x="720436" y="1032734"/>
          <a:ext cx="13234219" cy="49922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83148">
                  <a:extLst>
                    <a:ext uri="{9D8B030D-6E8A-4147-A177-3AD203B41FA5}">
                      <a16:colId xmlns:a16="http://schemas.microsoft.com/office/drawing/2014/main" val="1089738216"/>
                    </a:ext>
                  </a:extLst>
                </a:gridCol>
                <a:gridCol w="1419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6791">
                  <a:extLst>
                    <a:ext uri="{9D8B030D-6E8A-4147-A177-3AD203B41FA5}">
                      <a16:colId xmlns:a16="http://schemas.microsoft.com/office/drawing/2014/main" val="2193050559"/>
                    </a:ext>
                  </a:extLst>
                </a:gridCol>
                <a:gridCol w="1587405">
                  <a:extLst>
                    <a:ext uri="{9D8B030D-6E8A-4147-A177-3AD203B41FA5}">
                      <a16:colId xmlns:a16="http://schemas.microsoft.com/office/drawing/2014/main" val="2727030972"/>
                    </a:ext>
                  </a:extLst>
                </a:gridCol>
                <a:gridCol w="1877791">
                  <a:extLst>
                    <a:ext uri="{9D8B030D-6E8A-4147-A177-3AD203B41FA5}">
                      <a16:colId xmlns:a16="http://schemas.microsoft.com/office/drawing/2014/main" val="439254028"/>
                    </a:ext>
                  </a:extLst>
                </a:gridCol>
              </a:tblGrid>
              <a:tr h="2581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2026 год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2027 год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2028 год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814431470"/>
                  </a:ext>
                </a:extLst>
              </a:tr>
              <a:tr h="258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3150082671"/>
                  </a:ext>
                </a:extLst>
              </a:tr>
              <a:tr h="253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Расходы - всего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244224,0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250629,0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291895,0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331028,0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2126493294"/>
                  </a:ext>
                </a:extLst>
              </a:tr>
              <a:tr h="23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том числе: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3521952953"/>
                  </a:ext>
                </a:extLst>
              </a:tr>
              <a:tr h="69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обеспечению деятельности  </a:t>
                      </a:r>
                      <a:r>
                        <a:rPr lang="ru-RU" sz="1050" b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акима</a:t>
                      </a:r>
                      <a:r>
                        <a:rPr lang="ru-RU" sz="105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 ( города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областного  значения)</a:t>
                      </a:r>
                      <a:r>
                        <a:rPr lang="ru-RU" sz="105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184327,0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206148,0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219470,0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223517,0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638357243"/>
                  </a:ext>
                </a:extLst>
              </a:tr>
              <a:tr h="222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</a:t>
                      </a:r>
                      <a:r>
                        <a:rPr lang="kk-KZ" sz="1050" b="0" baseline="0" dirty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рамках исполнения всеобщей воинской обязанности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10013,0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11350,0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10539,0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10948,0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2764299380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Предупреждение</a:t>
                      </a:r>
                      <a:r>
                        <a:rPr lang="kk-KZ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и ликвидация  чрезвычайных ситуаций  масштаба района 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(города областного значения)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331108228"/>
                  </a:ext>
                </a:extLst>
              </a:tr>
              <a:tr h="609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Мероприятия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 по профилактике и тушению степных пожаров районного9городского) масштаба, а также пожаров в населенных пунктах, в которых не созданы органы государственной противопожарной службы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26238,0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31269,0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29838,0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36381,0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Капитальные  расходы  государственного</a:t>
                      </a:r>
                      <a:r>
                        <a:rPr lang="ru-RU" sz="1050" b="0" baseline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учреждения </a:t>
                      </a: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23488,0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772,0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Предупреждение и ликвидация чрезвычайных ситуаций масштаба района (города областного значения)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1090,0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32048,0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60182,0</a:t>
                      </a: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00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За счет трансфертов из республиканского бюджета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158,0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r>
                        <a:rPr lang="ru-RU" sz="1800" b="1" dirty="0"/>
                        <a:t>0,0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6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2127" y="16157"/>
            <a:ext cx="841247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altLang="ru-RU" sz="2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аппарата </a:t>
            </a:r>
            <a:r>
              <a:rPr lang="ru-RU" altLang="ru-RU" sz="2400" b="1" i="1" dirty="0" err="1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altLang="ru-RU" sz="2400" b="1" i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Иртышского района</a:t>
            </a:r>
            <a:endParaRPr kumimoji="0" lang="ru-RU" altLang="ru-RU" sz="24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разрезе функциональных групп)</a:t>
            </a:r>
            <a:endParaRPr kumimoji="0" lang="ru-RU" altLang="ru-RU" sz="1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endParaRPr kumimoji="0" lang="ru-RU" altLang="ru-RU" sz="12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842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56032"/>
            <a:ext cx="8596313" cy="1820418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   Услуги по обеспечению деятельности акима района (города областного значения).    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Содержание аппарата акима района 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Целевые индикаторы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: Осуществление мероприятий по обеспечению деятельности акима района. Обеспечение и организация условий для реализации государственной политики районным акиматом.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Конечный результат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Качественное, правовое обеспечение деятельности аппарата акима района и повышение уровня правовой политики. Обеспечение единого порядка ведения </a:t>
            </a:r>
            <a:r>
              <a:rPr lang="ru-RU" sz="1800" dirty="0" err="1">
                <a:solidFill>
                  <a:schemeClr val="tx2">
                    <a:lumMod val="50000"/>
                  </a:schemeClr>
                </a:solidFill>
              </a:rPr>
              <a:t>делопроизводс</a:t>
            </a:r>
            <a:r>
              <a:rPr lang="kk-KZ" sz="1800" dirty="0">
                <a:solidFill>
                  <a:schemeClr val="tx2">
                    <a:lumMod val="50000"/>
                  </a:schemeClr>
                </a:solidFill>
              </a:rPr>
              <a:t>тва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в аппарате акима района, представление ответов на обращения физических и юридических лиц. Обеспечение организационно, информационно- аналитической деятельности акима и аппарата акима Иртышского района. Обеспечение государственной кадровой политики на региональном уровне</a:t>
            </a:r>
            <a:br>
              <a:rPr lang="ru-RU" sz="18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   </a:t>
            </a: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Мероприятия  в рамках исполнение  всеобщей воинской обязанности. 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Медицинское обследование , доставка  до места обследования призывников, и до областного пункта сбора для отправки в воинскую часть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Целевой индикатор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: Обеспечение и организация призывной компании.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Конечный результат: 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100% подготовка и проведение в установленные сроки приписки и призыва граждан на военную службу.</a:t>
            </a: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b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8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  <a:b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50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496" y="462579"/>
            <a:ext cx="860450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/>
          </a:p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     Ликвидация и тушение пожаров  степных сел и  сельских округов.</a:t>
            </a:r>
            <a:br>
              <a:rPr lang="ru-RU" sz="1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Содержание шести пожарных постов  со штатной численностью 12 человек.</a:t>
            </a:r>
            <a:br>
              <a:rPr lang="ru-RU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Целевой индикатор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: Содержание действующих пожарных постов. Содержание вновь созданных пожарных постов.</a:t>
            </a:r>
            <a:br>
              <a:rPr lang="ru-RU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</a:b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Конечный результат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: 100% Своевременное реагирование и принятие мер по тушению степных пожаров и пожаров в населенных пунктах</a:t>
            </a:r>
            <a:endParaRPr lang="ru-RU" sz="1600" b="1" dirty="0"/>
          </a:p>
          <a:p>
            <a:endParaRPr lang="ru-RU" sz="1600" b="1" dirty="0"/>
          </a:p>
          <a:p>
            <a:endParaRPr lang="ru-RU" sz="1600" b="1" dirty="0"/>
          </a:p>
          <a:p>
            <a:r>
              <a:rPr lang="ru-RU" sz="1600" b="1" dirty="0"/>
              <a:t>     Предупреждение и ликвидация чрезвычайных ситуаций масштаба района (города областного значения)</a:t>
            </a:r>
          </a:p>
          <a:p>
            <a:r>
              <a:rPr lang="ru-RU" sz="1600" b="1" dirty="0">
                <a:latin typeface="Calibri" pitchFamily="34" charset="0"/>
                <a:cs typeface="Calibri" pitchFamily="34" charset="0"/>
              </a:rPr>
              <a:t>Целевой индикатор: </a:t>
            </a:r>
            <a:r>
              <a:rPr lang="ru-RU" sz="1600" dirty="0"/>
              <a:t>Оповещение населения на случай возникновения чрезвычайных ситуации.</a:t>
            </a:r>
          </a:p>
          <a:p>
            <a:r>
              <a:rPr lang="ru-RU" sz="1600" b="1" dirty="0">
                <a:latin typeface="Calibri" pitchFamily="34" charset="0"/>
                <a:cs typeface="Calibri" pitchFamily="34" charset="0"/>
              </a:rPr>
              <a:t>Конечный результат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: 100% </a:t>
            </a:r>
            <a:r>
              <a:rPr lang="ru-RU" sz="1600" dirty="0"/>
              <a:t>Охват населения по предупреждению чрезвычайных ситуации</a:t>
            </a:r>
          </a:p>
          <a:p>
            <a:endParaRPr lang="ru-RU" sz="1600" dirty="0"/>
          </a:p>
          <a:p>
            <a:r>
              <a:rPr lang="ru-RU" sz="1600" dirty="0"/>
              <a:t> </a:t>
            </a:r>
          </a:p>
          <a:p>
            <a:endParaRPr lang="ru-RU" sz="1600" dirty="0"/>
          </a:p>
          <a:p>
            <a:r>
              <a:rPr lang="ru-RU" sz="1600" dirty="0"/>
              <a:t>    </a:t>
            </a:r>
            <a:r>
              <a:rPr lang="ru-RU" sz="1600" b="1" dirty="0"/>
              <a:t>Капитальные расходы государственного органа</a:t>
            </a:r>
            <a:r>
              <a:rPr lang="ru-RU" sz="1600" dirty="0"/>
              <a:t>.</a:t>
            </a:r>
          </a:p>
          <a:p>
            <a:r>
              <a:rPr lang="ru-RU" sz="1600" b="1" dirty="0"/>
              <a:t>Целевой индикатор</a:t>
            </a:r>
            <a:r>
              <a:rPr lang="ru-RU" sz="1600" dirty="0"/>
              <a:t>: улучшение материально - технического оснащения для эффективной работы акимата района.</a:t>
            </a:r>
          </a:p>
          <a:p>
            <a:r>
              <a:rPr lang="ru-RU" sz="1600" b="1" dirty="0"/>
              <a:t>Конечный результат</a:t>
            </a:r>
            <a:r>
              <a:rPr lang="ru-RU" sz="1600" dirty="0"/>
              <a:t>: Укрепление материально-технической базы, оснащенность 100%</a:t>
            </a:r>
            <a:endParaRPr lang="ru-KZ" sz="1600" dirty="0"/>
          </a:p>
          <a:p>
            <a:endParaRPr lang="ru-KZ" sz="1600" dirty="0"/>
          </a:p>
          <a:p>
            <a:endParaRPr lang="ru-RU"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6600" i="1" dirty="0">
                <a:solidFill>
                  <a:schemeClr val="tx1"/>
                </a:solidFill>
              </a:rPr>
              <a:t>Благодарим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985</TotalTime>
  <Words>643</Words>
  <Application>Microsoft Office PowerPoint</Application>
  <PresentationFormat>Широкоэкранный</PresentationFormat>
  <Paragraphs>96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Wingdings 3</vt:lpstr>
      <vt:lpstr>Аспект</vt:lpstr>
      <vt:lpstr>Гражданский бюджет  аппарата акима Иртышского района Павлодарской области на 2026-2028 годы(пятое уточнение от 23.09.2026г №185-63-8) </vt:lpstr>
      <vt:lpstr>          Уважаемые читатели!    Вашему вниманию представлен гражданский бюджет Аппарата акима Иртышского района на 2026-2028 годы, который содержит  информацию о параметрах его формирования и бюджетных  программах и планируемым по ним расходов Данный документ включает следующие разделы : -расходы бюджета аппарата акима Иртышского района; -отчет об исполнении бюджета аппарата акима Иртышского района;   Бюджет аппарата акима Иртышского района на 2026– 2028 года сформирован в соответствии с Бюджетным и Налоговым кодексами Республики Казахстан, Прогнозом социально-экономического развития района, решением Иртышского районного маслихата от 23 сентября 2026 года №185-63-8 «О внесении изменений в решение Иртышского районного маслихата от 17 декабря 2025 года №150-45-8 «Об Иртышском районном бюджете на 2026-2028 годы» </vt:lpstr>
      <vt:lpstr>        ДОХОДЫ БЮДЖЕТА                                                                                                                                                                                                                                                                               Тыс.тенге     </vt:lpstr>
      <vt:lpstr>Расходы бюджета аппарата акима Иртышского района (в разрезе функциональных групп) тыс.тенге </vt:lpstr>
      <vt:lpstr>    Услуги по обеспечению деятельности акима района (города областного значения).    Содержание аппарата акима района  Целевые индикаторы: Осуществление мероприятий по обеспечению деятельности акима района. Обеспечение и организация условий для реализации государственной политики районным акиматом. Конечный результат: Качественное, правовое обеспечение деятельности аппарата акима района и повышение уровня правовой политики. Обеспечение единого порядка ведения делопроизводства в аппарате акима района, представление ответов на обращения физических и юридических лиц. Обеспечение организационно, информационно- аналитической деятельности акима и аппарата акима Иртышского района. Обеспечение государственной кадровой политики на региональном уровне         Мероприятия  в рамках исполнение  всеобщей воинской обязанности.  Медицинское обследование , доставка  до места обследования призывников, и до областного пункта сбора для отправки в воинскую часть Целевой индикатор: Обеспечение и организация призывной компании. Конечный результат: 100% подготовка и проведение в установленные сроки приписки и призыва граждан на военную службу.     </vt:lpstr>
      <vt:lpstr>Презентация PowerPoint</vt:lpstr>
      <vt:lpstr>Благодарим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 </dc:title>
  <dc:creator>Lenovo</dc:creator>
  <cp:lastModifiedBy>Иртышского Акимат</cp:lastModifiedBy>
  <cp:revision>90</cp:revision>
  <dcterms:created xsi:type="dcterms:W3CDTF">2019-11-15T07:39:26Z</dcterms:created>
  <dcterms:modified xsi:type="dcterms:W3CDTF">2026-09-28T10:15:45Z</dcterms:modified>
</cp:coreProperties>
</file>